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5.png" ContentType="image/pn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EBC873-C766-4316-96C0-02EB343D812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B0298A-98C7-4999-812B-7A0C62FDAF5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4D559D-A6E0-4CCC-8D09-31770C3653D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BF1B90-0451-4993-AF04-03F78B26B5C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0639DF3-81B5-4245-B120-C04B2F7FEEB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A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0A6A5BB-5269-4087-A1C6-15C4E632916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0693413-BAC1-4912-9FC4-4AC5C8E04BF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33B8A68-1BD1-4B76-B686-EA98679AB3C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0C0CDEC-8492-4340-8291-070DF920DCA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A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518FBE5-D22F-44FA-8BE3-31598888EA6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34F47B9-994D-49C3-9685-398416B41A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A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413E22-7A63-435A-9F16-2589716B76D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BCECB54-5846-4CD4-949A-3AA648E0FBB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DB68D40-C8F5-4AC1-A073-D717AC799C0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C04BB84-785A-4C5E-813B-E2F870BA84D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C0F24AC-AD0A-42B6-8E79-761E396D8AF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5A02A2F-1EDC-4731-AD7B-2C786315139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A3A4B9-F784-4A49-99D6-B9A9B0AD1E0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AA09BB-B8C0-4E98-AC14-21A86325F6A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F09690-F656-4679-B661-31D0D8B1857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A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FF7FFB-D403-4082-8811-57A50DC893E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C10DB5-D1DE-4663-B580-8DAFFE6E886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474D33-E89F-4DCD-8FEA-879306DE4B3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8E0BFA-2A0F-4EDC-94AC-718FC6D873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A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es-ES" sz="6000" spc="-1" strike="noStrike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b="0" lang="es-A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s-A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s-AR" sz="1200" spc="-1" strike="noStrike">
                <a:solidFill>
                  <a:srgbClr val="8b8b8b"/>
                </a:solidFill>
                <a:latin typeface="Calibri"/>
              </a:rPr>
              <a:t>&lt;fecha/hora&gt;</a:t>
            </a:r>
            <a:endParaRPr b="0" lang="es-A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s-AR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s-AR" sz="1400" spc="-1" strike="noStrike">
                <a:latin typeface="Times New Roman"/>
              </a:rPr>
              <a:t>&lt;pie de página&gt;</a:t>
            </a:r>
            <a:endParaRPr b="0" lang="es-A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s-A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D9692D2-BEC2-448D-9654-74C4E7C6C71B}" type="slidenum">
              <a:rPr b="0" lang="es-A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A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8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A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A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A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A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s-A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s-AR" sz="1200" spc="-1" strike="noStrike">
                <a:solidFill>
                  <a:srgbClr val="8b8b8b"/>
                </a:solidFill>
                <a:latin typeface="Calibri"/>
              </a:rPr>
              <a:t>&lt;fecha/hora&gt;</a:t>
            </a:r>
            <a:endParaRPr b="0" lang="es-AR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s-AR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s-AR" sz="1400" spc="-1" strike="noStrike">
                <a:latin typeface="Times New Roman"/>
              </a:rPr>
              <a:t>&lt;pie de página&gt;</a:t>
            </a:r>
            <a:endParaRPr b="0" lang="es-AR" sz="1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s-A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0410D0E-5AAB-4347-A05B-8C19C1D0CD33}" type="slidenum">
              <a:rPr b="0" lang="es-A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AR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8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A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A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A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A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adroTexto 8"/>
          <p:cNvSpPr/>
          <p:nvPr/>
        </p:nvSpPr>
        <p:spPr>
          <a:xfrm>
            <a:off x="1260000" y="40680"/>
            <a:ext cx="8850960" cy="447876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Temas de la clase anterior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Relación (-+), depredación. Tipos de depredadores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Respuesta funcional y numérica de depredadores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Modelos de interacción depredador presa: modelo de Lotka Volterra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Modelos con densodependencia intraespecífica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Efectos de la respuesta funcional del depredador sobre la isoclina de la presa.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Refugios, efecto Allee y la dinámica depredador presa. 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Efectos estabilizadores y desestabilizadores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</p:txBody>
      </p:sp>
      <p:sp>
        <p:nvSpPr>
          <p:cNvPr id="83" name="CuadroTexto 4"/>
          <p:cNvSpPr/>
          <p:nvPr/>
        </p:nvSpPr>
        <p:spPr>
          <a:xfrm>
            <a:off x="1440000" y="5040000"/>
            <a:ext cx="8850960" cy="1553400"/>
          </a:xfrm>
          <a:prstGeom prst="rect">
            <a:avLst/>
          </a:prstGeom>
          <a:noFill/>
          <a:ln w="2857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Tema de hoy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Otros tipos de depredación: Parasitismo. Modelos SIR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adroTexto 1"/>
          <p:cNvSpPr/>
          <p:nvPr/>
        </p:nvSpPr>
        <p:spPr>
          <a:xfrm>
            <a:off x="2809440" y="437400"/>
            <a:ext cx="68774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Contactos (k) entre Susceptibles e Infectados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59" name="CuadroTexto 2"/>
          <p:cNvSpPr/>
          <p:nvPr/>
        </p:nvSpPr>
        <p:spPr>
          <a:xfrm>
            <a:off x="516960" y="1571040"/>
            <a:ext cx="347184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(c) Contactos de S con toda la población (S+I)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60" name="CuadroTexto 3"/>
          <p:cNvSpPr/>
          <p:nvPr/>
        </p:nvSpPr>
        <p:spPr>
          <a:xfrm>
            <a:off x="5897160" y="1571040"/>
            <a:ext cx="413424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Proporción de la población infectada (I/N)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61" name="CuadroTexto 4"/>
          <p:cNvSpPr/>
          <p:nvPr/>
        </p:nvSpPr>
        <p:spPr>
          <a:xfrm>
            <a:off x="2676960" y="2750760"/>
            <a:ext cx="6519600" cy="228420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Tasa de producción de nuevas infecciones</a:t>
            </a:r>
            <a:endParaRPr b="0" lang="es-A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kSp        k= c I/N</a:t>
            </a:r>
            <a:endParaRPr b="0" lang="es-A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c I/N p S = </a:t>
            </a: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β</a:t>
            </a: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 S I        (c/N) p=</a:t>
            </a: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 β</a:t>
            </a:r>
            <a:endParaRPr b="0" lang="es-A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β</a:t>
            </a: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= coeficiente de transmisión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62" name="CuadroTexto 6"/>
          <p:cNvSpPr/>
          <p:nvPr/>
        </p:nvSpPr>
        <p:spPr>
          <a:xfrm>
            <a:off x="2491560" y="5774400"/>
            <a:ext cx="734148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Tasa de producción de nuevas infecciones: </a:t>
            </a: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β</a:t>
            </a: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SI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adroTexto 1"/>
          <p:cNvSpPr/>
          <p:nvPr/>
        </p:nvSpPr>
        <p:spPr>
          <a:xfrm>
            <a:off x="1258920" y="397440"/>
            <a:ext cx="1005804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Un parámetro importante: R0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Para macroparásitos: número promedio de crías que llegan a la madurez producida por cada parásito a lo largo de su vida en una población de huéspedes no infectados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Para microparásitos: número promedio de nuevas infecciones producidas por un huésped infectado introducido en una población susceptible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64" name="CuadroTexto 2"/>
          <p:cNvSpPr/>
          <p:nvPr/>
        </p:nvSpPr>
        <p:spPr>
          <a:xfrm>
            <a:off x="1258920" y="4214160"/>
            <a:ext cx="9249480" cy="264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El umbral para que se propague una infección es </a:t>
            </a:r>
            <a:endParaRPr b="0" lang="es-A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R0= 1 se mantiene la infección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R0&lt;1 la infección desaparece de la población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R0&gt;1 aumenta el número de infectados</a:t>
            </a:r>
            <a:endParaRPr b="0" lang="es-A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adroTexto 1"/>
          <p:cNvSpPr/>
          <p:nvPr/>
        </p:nvSpPr>
        <p:spPr>
          <a:xfrm>
            <a:off x="1795680" y="385560"/>
            <a:ext cx="825588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R0 aumenta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Con el tiempo que un huésped permanece infectivo (L)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Con el número de susceptibles (S)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Con el coeficiente de transmisión (</a:t>
            </a: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β</a:t>
            </a: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R0= S</a:t>
            </a: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 β</a:t>
            </a: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 L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66" name="CuadroTexto 3"/>
          <p:cNvSpPr/>
          <p:nvPr/>
        </p:nvSpPr>
        <p:spPr>
          <a:xfrm>
            <a:off x="1795680" y="4187520"/>
            <a:ext cx="846108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Del valor máximo inicial el R0 va disminuyendo a medida que disminuye el número de susceptibles (S)</a:t>
            </a:r>
            <a:endParaRPr b="0" lang="es-A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adroTexto 1"/>
          <p:cNvSpPr/>
          <p:nvPr/>
        </p:nvSpPr>
        <p:spPr>
          <a:xfrm>
            <a:off x="649440" y="135360"/>
            <a:ext cx="10005120" cy="667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¿Qué proporción de la población (Pc)  ser inmune para que el R0=1?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Pc= 1- (ST/S0)       Proporción de inmunes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S0= población de susceptibles iniciales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ST= población de susceptibles después de  inmunización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β</a:t>
            </a: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 L S0 (inicial) = R0 inicial (sin inmunización)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s-AR" sz="2400" spc="-1" strike="noStrike">
                <a:solidFill>
                  <a:srgbClr val="ff0000"/>
                </a:solidFill>
                <a:latin typeface="Arial"/>
              </a:rPr>
              <a:t>S0 (inicial)= R0 inicial /</a:t>
            </a:r>
            <a:r>
              <a:rPr b="1" lang="el-GR" sz="2400" spc="-1" strike="noStrike">
                <a:solidFill>
                  <a:srgbClr val="ff0000"/>
                </a:solidFill>
                <a:latin typeface="Arial"/>
              </a:rPr>
              <a:t> β</a:t>
            </a:r>
            <a:r>
              <a:rPr b="1" lang="es-AR" sz="2400" spc="-1" strike="noStrike">
                <a:solidFill>
                  <a:srgbClr val="ff0000"/>
                </a:solidFill>
                <a:latin typeface="Arial"/>
              </a:rPr>
              <a:t> L 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Cuando R0= 1 = </a:t>
            </a: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β</a:t>
            </a: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 L ST     </a:t>
            </a:r>
            <a:r>
              <a:rPr b="0" lang="es-AR" sz="2400" spc="-1" strike="noStrike">
                <a:solidFill>
                  <a:srgbClr val="ff0000"/>
                </a:solidFill>
                <a:latin typeface="Arial"/>
              </a:rPr>
              <a:t>ST=1/</a:t>
            </a:r>
            <a:r>
              <a:rPr b="0" lang="el-GR" sz="2400" spc="-1" strike="noStrike">
                <a:solidFill>
                  <a:srgbClr val="ff0000"/>
                </a:solidFill>
                <a:latin typeface="Arial"/>
              </a:rPr>
              <a:t> β</a:t>
            </a:r>
            <a:r>
              <a:rPr b="0" lang="es-AR" sz="2400" spc="-1" strike="noStrike">
                <a:solidFill>
                  <a:srgbClr val="ff0000"/>
                </a:solidFill>
                <a:latin typeface="Arial"/>
              </a:rPr>
              <a:t> L   Susceptibles cuando R0= 1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  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s-AR" sz="2400" spc="-1" strike="noStrike">
                <a:solidFill>
                  <a:srgbClr val="ff0000"/>
                </a:solidFill>
                <a:latin typeface="Arial"/>
              </a:rPr>
              <a:t>Pc = (1- ST/S0)  = (1 – (1/</a:t>
            </a:r>
            <a:r>
              <a:rPr b="1" lang="el-GR" sz="2400" spc="-1" strike="noStrike">
                <a:solidFill>
                  <a:srgbClr val="ff0000"/>
                </a:solidFill>
                <a:latin typeface="Arial"/>
              </a:rPr>
              <a:t> β</a:t>
            </a:r>
            <a:r>
              <a:rPr b="1" lang="es-AR" sz="2400" spc="-1" strike="noStrike">
                <a:solidFill>
                  <a:srgbClr val="ff0000"/>
                </a:solidFill>
                <a:latin typeface="Arial"/>
              </a:rPr>
              <a:t> L)/(R0inicial/</a:t>
            </a:r>
            <a:r>
              <a:rPr b="1" lang="el-GR" sz="2400" spc="-1" strike="noStrike">
                <a:solidFill>
                  <a:srgbClr val="ff0000"/>
                </a:solidFill>
                <a:latin typeface="Arial"/>
              </a:rPr>
              <a:t> β</a:t>
            </a:r>
            <a:r>
              <a:rPr b="1" lang="es-AR" sz="2400" spc="-1" strike="noStrike">
                <a:solidFill>
                  <a:srgbClr val="ff0000"/>
                </a:solidFill>
                <a:latin typeface="Arial"/>
              </a:rPr>
              <a:t> L))= 1- 1/R0 inicial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Proporción crítica de la población que debe ser inmune para que el R0= 1 es mayor cuanto mayor sea el R0 inicial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Imagen 2" descr=""/>
          <p:cNvPicPr/>
          <p:nvPr/>
        </p:nvPicPr>
        <p:blipFill>
          <a:blip r:embed="rId1"/>
          <a:stretch/>
        </p:blipFill>
        <p:spPr>
          <a:xfrm>
            <a:off x="2199960" y="2337480"/>
            <a:ext cx="6539040" cy="4195080"/>
          </a:xfrm>
          <a:prstGeom prst="rect">
            <a:avLst/>
          </a:prstGeom>
          <a:ln w="0">
            <a:noFill/>
          </a:ln>
        </p:spPr>
      </p:pic>
      <p:sp>
        <p:nvSpPr>
          <p:cNvPr id="169" name="Conector recto 4"/>
          <p:cNvSpPr/>
          <p:nvPr/>
        </p:nvSpPr>
        <p:spPr>
          <a:xfrm flipV="1">
            <a:off x="3630960" y="4055040"/>
            <a:ext cx="360" cy="164304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Conector recto 7"/>
          <p:cNvSpPr/>
          <p:nvPr/>
        </p:nvSpPr>
        <p:spPr>
          <a:xfrm>
            <a:off x="3339360" y="4055040"/>
            <a:ext cx="291600" cy="36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CuadroTexto 8"/>
          <p:cNvSpPr/>
          <p:nvPr/>
        </p:nvSpPr>
        <p:spPr>
          <a:xfrm>
            <a:off x="1414440" y="371880"/>
            <a:ext cx="1028340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Valores de Ro inicial (sin medidas preventivas) y proporción de la población que debe llegar a inmunizarse para conseguir la erradicación de la infección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72" name="CuadroTexto 9"/>
          <p:cNvSpPr/>
          <p:nvPr/>
        </p:nvSpPr>
        <p:spPr>
          <a:xfrm>
            <a:off x="3299760" y="6102720"/>
            <a:ext cx="1351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COVID 19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73" name="Conector recto de flecha 11"/>
          <p:cNvSpPr/>
          <p:nvPr/>
        </p:nvSpPr>
        <p:spPr>
          <a:xfrm flipV="1">
            <a:off x="3630960" y="5772240"/>
            <a:ext cx="360" cy="329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575">
            <a:solidFill>
              <a:srgbClr val="0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adroTexto 12"/>
          <p:cNvSpPr/>
          <p:nvPr/>
        </p:nvSpPr>
        <p:spPr>
          <a:xfrm>
            <a:off x="5496120" y="3198240"/>
            <a:ext cx="1805400" cy="4554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Sarampión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75" name="CuadroTexto 13"/>
          <p:cNvSpPr/>
          <p:nvPr/>
        </p:nvSpPr>
        <p:spPr>
          <a:xfrm>
            <a:off x="4134600" y="3598920"/>
            <a:ext cx="1523520" cy="4554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Rubeola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76" name="CuadroTexto 14"/>
          <p:cNvSpPr/>
          <p:nvPr/>
        </p:nvSpPr>
        <p:spPr>
          <a:xfrm>
            <a:off x="3763800" y="4003200"/>
            <a:ext cx="1705680" cy="4554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Viruela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77" name="CuadroTexto 15"/>
          <p:cNvSpPr/>
          <p:nvPr/>
        </p:nvSpPr>
        <p:spPr>
          <a:xfrm>
            <a:off x="4383000" y="4464720"/>
            <a:ext cx="2172960" cy="4554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Persistencia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78" name="CuadroTexto 16"/>
          <p:cNvSpPr/>
          <p:nvPr/>
        </p:nvSpPr>
        <p:spPr>
          <a:xfrm>
            <a:off x="3377520" y="2506680"/>
            <a:ext cx="2002680" cy="4554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Erradicación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79" name="CuadroTexto 17"/>
          <p:cNvSpPr/>
          <p:nvPr/>
        </p:nvSpPr>
        <p:spPr>
          <a:xfrm>
            <a:off x="8865720" y="2160000"/>
            <a:ext cx="2729520" cy="264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R0 básico</a:t>
            </a:r>
            <a:endParaRPr b="0" lang="es-A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Sarampión 12-18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Rubeola  6-7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Viruela 5-7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Influenza 0,9-2,1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</p:txBody>
      </p:sp>
      <p:sp>
        <p:nvSpPr>
          <p:cNvPr id="180" name="CuadroTexto 18"/>
          <p:cNvSpPr/>
          <p:nvPr/>
        </p:nvSpPr>
        <p:spPr>
          <a:xfrm>
            <a:off x="132480" y="6472080"/>
            <a:ext cx="119530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Inmunidad de manada: cuando la proporción de inmunes lleva el R0 a valores &lt; 1</a:t>
            </a:r>
            <a:endParaRPr b="0" lang="es-A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adroTexto 1"/>
          <p:cNvSpPr/>
          <p:nvPr/>
        </p:nvSpPr>
        <p:spPr>
          <a:xfrm>
            <a:off x="410760" y="176040"/>
            <a:ext cx="11568960" cy="667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Inmunidad de manada para COVID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Aproximadamente 53% de la población debe ser inmune para R0=1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0,53* 50.000.000 (población argentina)= 26.500.000   infectados 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Cantidad de muertos esperada por inmunidad de manada= 26.500.000 infectados * 0,0209 (tasa de mortalidad)= 553850. 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ff0000"/>
                </a:solidFill>
                <a:latin typeface="Arial"/>
              </a:rPr>
              <a:t>Esa es la cifra de muertos si no se hubieran tomado medidas y se hubiera esperado llegar a inmunidad de manada por contagios.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Septiembre 2021: 64% de la población recibió una dosis de vacuna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                             </a:t>
            </a: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44.8% de la población recibió dos dosis de vacuna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Casos totales desde inicio de la pandemia: 5.240.000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Muertes desde inicio de la pandemia: 115.090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adroTexto 1"/>
          <p:cNvSpPr/>
          <p:nvPr/>
        </p:nvSpPr>
        <p:spPr>
          <a:xfrm>
            <a:off x="1292040" y="0"/>
            <a:ext cx="9607320" cy="594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Objetivos de una campaña de prevención de contagios y muertes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Disminución de la transmisión 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Disminuir contactos. Aislamiento social, cuarentena</a:t>
            </a:r>
            <a:endParaRPr b="0" lang="es-AR" sz="2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Aislamiento de infectados</a:t>
            </a:r>
            <a:endParaRPr b="0" lang="es-AR" sz="2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Desinfección, medidas de higiene, tapaboca y nariz</a:t>
            </a:r>
            <a:endParaRPr b="0" lang="es-AR" sz="2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Inmunización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Disminución de la letalidad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Preparación del sistema de salud, medicamentos, equipos, capacitación del personal de salud, cuidado de grupos de riesgo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Inmunización: vacunas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adroTexto 1"/>
          <p:cNvSpPr/>
          <p:nvPr/>
        </p:nvSpPr>
        <p:spPr>
          <a:xfrm>
            <a:off x="3783600" y="66240"/>
            <a:ext cx="4624560" cy="45540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Interacciones parásito- huésped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85" name="CuadroTexto 2"/>
          <p:cNvSpPr/>
          <p:nvPr/>
        </p:nvSpPr>
        <p:spPr>
          <a:xfrm>
            <a:off x="317880" y="567720"/>
            <a:ext cx="10999080" cy="630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Relación (+ -) el parásito se beneficia, el huésped de perjudica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Coevolución parásito huésped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Estudio de fauna de parásitos permite establecer relaciones filogenéticas entre huéspedes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Más del 50 % de las especies y más del 50% de los individuos son parásitos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250 millones de personas afectadas por elefantiasis, 200 millones de personas afectadas por esquistosomiasis, entre 6 y 7 millones de chagásicos en América.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Entre 20 y 40 millones de personas muertas por gripe española entre 1918-1920, 500 millones de casos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228 millones de personas contagiadas de COVID 2019,  4692850 muertes</a:t>
            </a:r>
            <a:endParaRPr b="0" lang="es-A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adroTexto 2"/>
          <p:cNvSpPr/>
          <p:nvPr/>
        </p:nvSpPr>
        <p:spPr>
          <a:xfrm>
            <a:off x="1007280" y="729000"/>
            <a:ext cx="10190520" cy="594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Clasificaciones de los parásitos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s-AR" sz="2400" spc="-1" strike="noStrike">
                <a:solidFill>
                  <a:srgbClr val="000000"/>
                </a:solidFill>
                <a:latin typeface="Arial"/>
              </a:rPr>
              <a:t>Microparásitos</a:t>
            </a: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: virus, bacterias, protozoos</a:t>
            </a:r>
            <a:endParaRPr b="0" lang="es-A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Pequeños, muchos por huésped</a:t>
            </a:r>
            <a:endParaRPr b="0" lang="es-A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En general intracelulares, se reproducen dentro del huésped</a:t>
            </a:r>
            <a:endParaRPr b="0" lang="es-A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La dinámica de las infecciones se describe por el número de huéspedes infectados, es difícil contar el número de parásitos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s-AR" sz="2400" spc="-1" strike="noStrike">
                <a:solidFill>
                  <a:srgbClr val="000000"/>
                </a:solidFill>
                <a:latin typeface="Arial"/>
              </a:rPr>
              <a:t>Macroparásitos</a:t>
            </a: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: nematodos, cestodes, trematodes</a:t>
            </a:r>
            <a:endParaRPr b="0" lang="es-A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De mayor tamaño</a:t>
            </a:r>
            <a:endParaRPr b="0" lang="es-A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Menos por huésped</a:t>
            </a:r>
            <a:endParaRPr b="0" lang="es-A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Formas infectivas como huevos se liberan del huésped</a:t>
            </a:r>
            <a:endParaRPr b="0" lang="es-A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En general se alojan en cavidades, no dentro de células (ej intestino)</a:t>
            </a:r>
            <a:endParaRPr b="0" lang="es-A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Se puede contar el número de parásitos y el número de huéspedes infectados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adroTexto 1"/>
          <p:cNvSpPr/>
          <p:nvPr/>
        </p:nvSpPr>
        <p:spPr>
          <a:xfrm>
            <a:off x="344520" y="384480"/>
            <a:ext cx="11436120" cy="374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Según el ciclo de vida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s-AR" sz="2400" spc="-1" strike="noStrike">
                <a:solidFill>
                  <a:srgbClr val="000000"/>
                </a:solidFill>
                <a:latin typeface="Arial"/>
              </a:rPr>
              <a:t>Directo</a:t>
            </a: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: pasa directamente de un huésped a otro. Virus Covid, Influenza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s-AR" sz="2400" spc="-1" strike="noStrike">
                <a:solidFill>
                  <a:srgbClr val="000000"/>
                </a:solidFill>
                <a:latin typeface="Arial"/>
              </a:rPr>
              <a:t>Indirecto</a:t>
            </a: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: es transportado por un vector. Virus del dengue, el vector es el mosquito. Trypanosoma, el vector es la vinchuca, esquistosoma, los vectores son caracoles.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El vector puede ser sólo un medio de transporte o ser un huésped intermediario necesario para que el parásito cumpla su ciclo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88" name="CuadroTexto 2"/>
          <p:cNvSpPr/>
          <p:nvPr/>
        </p:nvSpPr>
        <p:spPr>
          <a:xfrm>
            <a:off x="503640" y="4532400"/>
            <a:ext cx="1068084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Zoonosis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Enfermedades transmitidas al hombre por animales. El hombre no sería el huésped principal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Reservorio: especie que mantiene al patógeno en la naturaleza. Roedores colilargos para el hantavirus</a:t>
            </a:r>
            <a:endParaRPr b="0" lang="es-A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adroTexto 1"/>
          <p:cNvSpPr/>
          <p:nvPr/>
        </p:nvSpPr>
        <p:spPr>
          <a:xfrm>
            <a:off x="4042080" y="331200"/>
            <a:ext cx="2345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Tipos de ciclo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90" name="Rectángulo 2"/>
          <p:cNvSpPr/>
          <p:nvPr/>
        </p:nvSpPr>
        <p:spPr>
          <a:xfrm>
            <a:off x="993960" y="1947960"/>
            <a:ext cx="1616400" cy="117900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Elipse 3"/>
          <p:cNvSpPr/>
          <p:nvPr/>
        </p:nvSpPr>
        <p:spPr>
          <a:xfrm>
            <a:off x="2819520" y="3776760"/>
            <a:ext cx="1473840" cy="996840"/>
          </a:xfrm>
          <a:prstGeom prst="ellipse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Rectángulo 5"/>
          <p:cNvSpPr/>
          <p:nvPr/>
        </p:nvSpPr>
        <p:spPr>
          <a:xfrm>
            <a:off x="4479120" y="1947960"/>
            <a:ext cx="1616400" cy="1179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adroTexto 6"/>
          <p:cNvSpPr/>
          <p:nvPr/>
        </p:nvSpPr>
        <p:spPr>
          <a:xfrm>
            <a:off x="5082120" y="2279520"/>
            <a:ext cx="410400" cy="4554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S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94" name="CuadroTexto 7"/>
          <p:cNvSpPr/>
          <p:nvPr/>
        </p:nvSpPr>
        <p:spPr>
          <a:xfrm>
            <a:off x="1636560" y="2352240"/>
            <a:ext cx="410400" cy="4554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95" name="Conector recto de flecha 9"/>
          <p:cNvSpPr/>
          <p:nvPr/>
        </p:nvSpPr>
        <p:spPr>
          <a:xfrm>
            <a:off x="2981880" y="2126880"/>
            <a:ext cx="11527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575">
            <a:solidFill>
              <a:srgbClr val="0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onector: angular 11"/>
          <p:cNvSpPr/>
          <p:nvPr/>
        </p:nvSpPr>
        <p:spPr>
          <a:xfrm flipV="1" rot="10800000">
            <a:off x="2683800" y="5454360"/>
            <a:ext cx="1536840" cy="35856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4472c4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Rectángulo 14"/>
          <p:cNvSpPr/>
          <p:nvPr/>
        </p:nvSpPr>
        <p:spPr>
          <a:xfrm>
            <a:off x="828360" y="4758120"/>
            <a:ext cx="1616400" cy="117900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Rectángulo 15"/>
          <p:cNvSpPr/>
          <p:nvPr/>
        </p:nvSpPr>
        <p:spPr>
          <a:xfrm>
            <a:off x="4459320" y="4758120"/>
            <a:ext cx="1616400" cy="1179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adroTexto 16"/>
          <p:cNvSpPr/>
          <p:nvPr/>
        </p:nvSpPr>
        <p:spPr>
          <a:xfrm>
            <a:off x="1431360" y="5081040"/>
            <a:ext cx="410400" cy="4554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00" name="Conector recto de flecha 17"/>
          <p:cNvSpPr/>
          <p:nvPr/>
        </p:nvSpPr>
        <p:spPr>
          <a:xfrm>
            <a:off x="2610720" y="5285520"/>
            <a:ext cx="1682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575">
            <a:solidFill>
              <a:srgbClr val="0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onector: angular 18"/>
          <p:cNvSpPr/>
          <p:nvPr/>
        </p:nvSpPr>
        <p:spPr>
          <a:xfrm flipV="1" rot="10800000">
            <a:off x="2776680" y="2651760"/>
            <a:ext cx="1536840" cy="35856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4472c4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adroTexto 25"/>
          <p:cNvSpPr/>
          <p:nvPr/>
        </p:nvSpPr>
        <p:spPr>
          <a:xfrm>
            <a:off x="5082120" y="5163480"/>
            <a:ext cx="410400" cy="4554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S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03" name="CuadroTexto 26"/>
          <p:cNvSpPr/>
          <p:nvPr/>
        </p:nvSpPr>
        <p:spPr>
          <a:xfrm>
            <a:off x="3351240" y="3975480"/>
            <a:ext cx="410400" cy="4554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A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04" name="Conector recto de flecha 27"/>
          <p:cNvSpPr/>
          <p:nvPr/>
        </p:nvSpPr>
        <p:spPr>
          <a:xfrm flipV="1">
            <a:off x="2047320" y="4205880"/>
            <a:ext cx="771480" cy="509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575">
            <a:solidFill>
              <a:srgbClr val="0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onector recto de flecha 29"/>
          <p:cNvSpPr/>
          <p:nvPr/>
        </p:nvSpPr>
        <p:spPr>
          <a:xfrm>
            <a:off x="4459320" y="4164480"/>
            <a:ext cx="1013400" cy="551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575">
            <a:solidFill>
              <a:srgbClr val="0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adroTexto 33"/>
          <p:cNvSpPr/>
          <p:nvPr/>
        </p:nvSpPr>
        <p:spPr>
          <a:xfrm>
            <a:off x="7474320" y="1817640"/>
            <a:ext cx="355140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I= Infectado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S= Susceptible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A= Ambiente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07" name="CuadroTexto 4"/>
          <p:cNvSpPr/>
          <p:nvPr/>
        </p:nvSpPr>
        <p:spPr>
          <a:xfrm>
            <a:off x="2981880" y="1006560"/>
            <a:ext cx="23454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Directo</a:t>
            </a:r>
            <a:endParaRPr b="0" lang="es-A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ángulo 1"/>
          <p:cNvSpPr/>
          <p:nvPr/>
        </p:nvSpPr>
        <p:spPr>
          <a:xfrm>
            <a:off x="993960" y="3045960"/>
            <a:ext cx="1616400" cy="117900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Elipse 2"/>
          <p:cNvSpPr/>
          <p:nvPr/>
        </p:nvSpPr>
        <p:spPr>
          <a:xfrm>
            <a:off x="2839320" y="2048400"/>
            <a:ext cx="1473840" cy="996840"/>
          </a:xfrm>
          <a:prstGeom prst="ellipse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Rectángulo 3"/>
          <p:cNvSpPr/>
          <p:nvPr/>
        </p:nvSpPr>
        <p:spPr>
          <a:xfrm>
            <a:off x="4437720" y="3072240"/>
            <a:ext cx="1616400" cy="1179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adroTexto 4"/>
          <p:cNvSpPr/>
          <p:nvPr/>
        </p:nvSpPr>
        <p:spPr>
          <a:xfrm>
            <a:off x="5082120" y="3439080"/>
            <a:ext cx="410400" cy="4554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S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12" name="CuadroTexto 5"/>
          <p:cNvSpPr/>
          <p:nvPr/>
        </p:nvSpPr>
        <p:spPr>
          <a:xfrm>
            <a:off x="1630080" y="3404880"/>
            <a:ext cx="410400" cy="4554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13" name="Conector recto de flecha 6"/>
          <p:cNvSpPr/>
          <p:nvPr/>
        </p:nvSpPr>
        <p:spPr>
          <a:xfrm flipV="1">
            <a:off x="1834560" y="2546640"/>
            <a:ext cx="972720" cy="39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575">
            <a:solidFill>
              <a:srgbClr val="0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onector: angular 7"/>
          <p:cNvSpPr/>
          <p:nvPr/>
        </p:nvSpPr>
        <p:spPr>
          <a:xfrm flipV="1" rot="10800000">
            <a:off x="2808360" y="3721680"/>
            <a:ext cx="1536840" cy="35856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4472c4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adroTexto 12"/>
          <p:cNvSpPr/>
          <p:nvPr/>
        </p:nvSpPr>
        <p:spPr>
          <a:xfrm>
            <a:off x="3304800" y="2316240"/>
            <a:ext cx="542880" cy="4554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V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16" name="Conector recto de flecha 13"/>
          <p:cNvSpPr/>
          <p:nvPr/>
        </p:nvSpPr>
        <p:spPr>
          <a:xfrm>
            <a:off x="4437720" y="2450880"/>
            <a:ext cx="808200" cy="531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575">
            <a:solidFill>
              <a:srgbClr val="0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adroTexto 16"/>
          <p:cNvSpPr/>
          <p:nvPr/>
        </p:nvSpPr>
        <p:spPr>
          <a:xfrm>
            <a:off x="6821640" y="2048400"/>
            <a:ext cx="506196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Esquistosomiasis= vector Caracol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Dengue, Fiebre Amarilla= vector Mosquito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Mal de Chagas= vector Vinchuca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18" name="CuadroTexto 8"/>
          <p:cNvSpPr/>
          <p:nvPr/>
        </p:nvSpPr>
        <p:spPr>
          <a:xfrm>
            <a:off x="4901760" y="490320"/>
            <a:ext cx="17438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Indirecto</a:t>
            </a:r>
            <a:endParaRPr b="0" lang="es-A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upo 17"/>
          <p:cNvGrpSpPr/>
          <p:nvPr/>
        </p:nvGrpSpPr>
        <p:grpSpPr>
          <a:xfrm>
            <a:off x="852120" y="1063440"/>
            <a:ext cx="7050240" cy="2365200"/>
            <a:chOff x="852120" y="1063440"/>
            <a:chExt cx="7050240" cy="2365200"/>
          </a:xfrm>
        </p:grpSpPr>
        <p:sp>
          <p:nvSpPr>
            <p:cNvPr id="120" name="Rectángulo: esquinas redondeadas 1"/>
            <p:cNvSpPr/>
            <p:nvPr/>
          </p:nvSpPr>
          <p:spPr>
            <a:xfrm>
              <a:off x="852120" y="1989000"/>
              <a:ext cx="1616400" cy="1167840"/>
            </a:xfrm>
            <a:prstGeom prst="roundRect">
              <a:avLst>
                <a:gd name="adj" fmla="val 16667"/>
              </a:avLst>
            </a:prstGeom>
            <a:solidFill>
              <a:srgbClr val="4472c4"/>
            </a:solidFill>
            <a:ln>
              <a:solidFill>
                <a:srgbClr val="3254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1" name="CuadroTexto 2"/>
            <p:cNvSpPr/>
            <p:nvPr/>
          </p:nvSpPr>
          <p:spPr>
            <a:xfrm>
              <a:off x="1521360" y="2342160"/>
              <a:ext cx="509760" cy="455400"/>
            </a:xfrm>
            <a:prstGeom prst="rect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s-AR" sz="2400" spc="-1" strike="noStrike">
                  <a:solidFill>
                    <a:srgbClr val="000000"/>
                  </a:solidFill>
                  <a:latin typeface="Arial"/>
                </a:rPr>
                <a:t>RI</a:t>
              </a:r>
              <a:endParaRPr b="0" lang="es-AR" sz="2400" spc="-1" strike="noStrike">
                <a:latin typeface="Arial"/>
              </a:endParaRPr>
            </a:p>
          </p:txBody>
        </p:sp>
        <p:sp>
          <p:nvSpPr>
            <p:cNvPr id="122" name="Rectángulo: esquinas redondeadas 3"/>
            <p:cNvSpPr/>
            <p:nvPr/>
          </p:nvSpPr>
          <p:spPr>
            <a:xfrm>
              <a:off x="3867120" y="1989000"/>
              <a:ext cx="1616400" cy="1167840"/>
            </a:xfrm>
            <a:prstGeom prst="roundRect">
              <a:avLst>
                <a:gd name="adj" fmla="val 16667"/>
              </a:avLst>
            </a:prstGeom>
            <a:solidFill>
              <a:srgbClr val="4472c4"/>
            </a:solidFill>
            <a:ln>
              <a:solidFill>
                <a:srgbClr val="3254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3" name="CuadroTexto 4"/>
            <p:cNvSpPr/>
            <p:nvPr/>
          </p:nvSpPr>
          <p:spPr>
            <a:xfrm>
              <a:off x="4536360" y="2342160"/>
              <a:ext cx="609120" cy="455400"/>
            </a:xfrm>
            <a:prstGeom prst="rect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s-AR" sz="2400" spc="-1" strike="noStrike">
                  <a:solidFill>
                    <a:srgbClr val="000000"/>
                  </a:solidFill>
                  <a:latin typeface="Arial"/>
                </a:rPr>
                <a:t>RS</a:t>
              </a:r>
              <a:endParaRPr b="0" lang="es-AR" sz="2400" spc="-1" strike="noStrike">
                <a:latin typeface="Arial"/>
              </a:endParaRPr>
            </a:p>
          </p:txBody>
        </p:sp>
        <p:sp>
          <p:nvSpPr>
            <p:cNvPr id="124" name="Elipse 5"/>
            <p:cNvSpPr/>
            <p:nvPr/>
          </p:nvSpPr>
          <p:spPr>
            <a:xfrm>
              <a:off x="2677680" y="1063440"/>
              <a:ext cx="1473840" cy="996840"/>
            </a:xfrm>
            <a:prstGeom prst="ellipse">
              <a:avLst/>
            </a:prstGeom>
            <a:solidFill>
              <a:srgbClr val="4472c4"/>
            </a:solidFill>
            <a:ln>
              <a:solidFill>
                <a:srgbClr val="3254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5" name="CuadroTexto 6"/>
            <p:cNvSpPr/>
            <p:nvPr/>
          </p:nvSpPr>
          <p:spPr>
            <a:xfrm>
              <a:off x="3197880" y="1445760"/>
              <a:ext cx="410400" cy="455400"/>
            </a:xfrm>
            <a:prstGeom prst="rect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s-AR" sz="2400" spc="-1" strike="noStrike">
                  <a:solidFill>
                    <a:srgbClr val="000000"/>
                  </a:solidFill>
                  <a:latin typeface="Arial"/>
                </a:rPr>
                <a:t>A</a:t>
              </a:r>
              <a:endParaRPr b="0" lang="es-AR" sz="2400" spc="-1" strike="noStrike">
                <a:latin typeface="Arial"/>
              </a:endParaRPr>
            </a:p>
          </p:txBody>
        </p:sp>
        <p:sp>
          <p:nvSpPr>
            <p:cNvPr id="126" name="Conector recto de flecha 7"/>
            <p:cNvSpPr/>
            <p:nvPr/>
          </p:nvSpPr>
          <p:spPr>
            <a:xfrm flipV="1">
              <a:off x="1748520" y="1556640"/>
              <a:ext cx="837720" cy="3726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7" name="Conector recto de flecha 8"/>
            <p:cNvSpPr/>
            <p:nvPr/>
          </p:nvSpPr>
          <p:spPr>
            <a:xfrm>
              <a:off x="4337640" y="1564920"/>
              <a:ext cx="847800" cy="3650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8" name="Conector recto de flecha 9"/>
            <p:cNvSpPr/>
            <p:nvPr/>
          </p:nvSpPr>
          <p:spPr>
            <a:xfrm>
              <a:off x="2628000" y="2407320"/>
              <a:ext cx="113940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9" name="Conector: angular 10"/>
            <p:cNvSpPr/>
            <p:nvPr/>
          </p:nvSpPr>
          <p:spPr>
            <a:xfrm flipV="1" rot="10800000">
              <a:off x="2510640" y="2620080"/>
              <a:ext cx="1315080" cy="375120"/>
            </a:xfrm>
            <a:prstGeom prst="bentConnector3">
              <a:avLst>
                <a:gd name="adj1" fmla="val 50000"/>
              </a:avLst>
            </a:prstGeom>
            <a:noFill/>
            <a:ln>
              <a:solidFill>
                <a:srgbClr val="4472c4"/>
              </a:solidFill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0" name="Conector: angular 11"/>
            <p:cNvSpPr/>
            <p:nvPr/>
          </p:nvSpPr>
          <p:spPr>
            <a:xfrm>
              <a:off x="2031840" y="3327480"/>
              <a:ext cx="5870520" cy="10116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1" name="Conector: angular 12"/>
            <p:cNvSpPr/>
            <p:nvPr/>
          </p:nvSpPr>
          <p:spPr>
            <a:xfrm>
              <a:off x="4152240" y="1195920"/>
              <a:ext cx="3750120" cy="179892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tailEnd len="med" type="triangl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32" name="Triángulo isósceles 13"/>
          <p:cNvSpPr/>
          <p:nvPr/>
        </p:nvSpPr>
        <p:spPr>
          <a:xfrm>
            <a:off x="8111160" y="836640"/>
            <a:ext cx="4106160" cy="2517480"/>
          </a:xfrm>
          <a:prstGeom prst="triangle">
            <a:avLst>
              <a:gd name="adj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adroTexto 14"/>
          <p:cNvSpPr/>
          <p:nvPr/>
        </p:nvSpPr>
        <p:spPr>
          <a:xfrm>
            <a:off x="8642880" y="2607840"/>
            <a:ext cx="3034440" cy="82116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Huésped accidental</a:t>
            </a:r>
            <a:endParaRPr b="0" lang="es-A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Hombre</a:t>
            </a:r>
            <a:endParaRPr b="0" lang="es-AR" sz="2400" spc="-1" strike="noStrike">
              <a:latin typeface="Arial"/>
            </a:endParaRPr>
          </a:p>
        </p:txBody>
      </p:sp>
      <p:pic>
        <p:nvPicPr>
          <p:cNvPr id="134" name="Picture 2" descr="9 preguntas (y respuestas) sobre el hantavirus - UNIDIVERSIDAD"/>
          <p:cNvPicPr/>
          <p:nvPr/>
        </p:nvPicPr>
        <p:blipFill>
          <a:blip r:embed="rId1"/>
          <a:stretch/>
        </p:blipFill>
        <p:spPr>
          <a:xfrm>
            <a:off x="654840" y="5258160"/>
            <a:ext cx="1733040" cy="973800"/>
          </a:xfrm>
          <a:prstGeom prst="rect">
            <a:avLst/>
          </a:prstGeom>
          <a:ln w="0">
            <a:noFill/>
          </a:ln>
        </p:spPr>
      </p:pic>
      <p:pic>
        <p:nvPicPr>
          <p:cNvPr id="135" name="Picture 2" descr="9 preguntas (y respuestas) sobre el hantavirus - UNIDIVERSIDAD"/>
          <p:cNvPicPr/>
          <p:nvPr/>
        </p:nvPicPr>
        <p:blipFill>
          <a:blip r:embed="rId2"/>
          <a:stretch/>
        </p:blipFill>
        <p:spPr>
          <a:xfrm>
            <a:off x="3669480" y="5355360"/>
            <a:ext cx="1733040" cy="973800"/>
          </a:xfrm>
          <a:prstGeom prst="rect">
            <a:avLst/>
          </a:prstGeom>
          <a:ln w="0">
            <a:noFill/>
          </a:ln>
        </p:spPr>
      </p:pic>
      <p:pic>
        <p:nvPicPr>
          <p:cNvPr id="136" name="Picture 2" descr="MorfoMetría de eXCretas de Cuatro esPeCies de roedores en una ..."/>
          <p:cNvPicPr/>
          <p:nvPr/>
        </p:nvPicPr>
        <p:blipFill>
          <a:blip r:embed="rId3"/>
          <a:stretch/>
        </p:blipFill>
        <p:spPr>
          <a:xfrm>
            <a:off x="2673360" y="4482360"/>
            <a:ext cx="988920" cy="687240"/>
          </a:xfrm>
          <a:prstGeom prst="rect">
            <a:avLst/>
          </a:prstGeom>
          <a:ln w="0">
            <a:noFill/>
          </a:ln>
        </p:spPr>
      </p:pic>
      <p:sp>
        <p:nvSpPr>
          <p:cNvPr id="137" name="Conector recto de flecha 20"/>
          <p:cNvSpPr/>
          <p:nvPr/>
        </p:nvSpPr>
        <p:spPr>
          <a:xfrm flipV="1">
            <a:off x="1521360" y="4730400"/>
            <a:ext cx="988560" cy="346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575">
            <a:solidFill>
              <a:srgbClr val="0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onector recto de flecha 22"/>
          <p:cNvSpPr/>
          <p:nvPr/>
        </p:nvSpPr>
        <p:spPr>
          <a:xfrm>
            <a:off x="3767760" y="4730400"/>
            <a:ext cx="569520" cy="439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575">
            <a:solidFill>
              <a:srgbClr val="0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onector recto de flecha 24"/>
          <p:cNvSpPr/>
          <p:nvPr/>
        </p:nvSpPr>
        <p:spPr>
          <a:xfrm>
            <a:off x="2639520" y="5842440"/>
            <a:ext cx="8719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575">
            <a:solidFill>
              <a:srgbClr val="0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adroTexto 26"/>
          <p:cNvSpPr/>
          <p:nvPr/>
        </p:nvSpPr>
        <p:spPr>
          <a:xfrm>
            <a:off x="2791080" y="3764520"/>
            <a:ext cx="18838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Hantavirus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41" name="CuadroTexto 27"/>
          <p:cNvSpPr/>
          <p:nvPr/>
        </p:nvSpPr>
        <p:spPr>
          <a:xfrm>
            <a:off x="4052520" y="210240"/>
            <a:ext cx="4335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Transmisión con reservorios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42" name="Conector: angular 29"/>
          <p:cNvSpPr/>
          <p:nvPr/>
        </p:nvSpPr>
        <p:spPr>
          <a:xfrm>
            <a:off x="2240280" y="6524280"/>
            <a:ext cx="5870520" cy="10116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onector: angular 30"/>
          <p:cNvSpPr/>
          <p:nvPr/>
        </p:nvSpPr>
        <p:spPr>
          <a:xfrm>
            <a:off x="3867120" y="4561920"/>
            <a:ext cx="4243680" cy="162936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4" name="Picture 4" descr="Londres: ¿Quién es más tonto: el hombre o la mujer? Dicen que ..."/>
          <p:cNvPicPr/>
          <p:nvPr/>
        </p:nvPicPr>
        <p:blipFill>
          <a:blip r:embed="rId4"/>
          <a:stretch/>
        </p:blipFill>
        <p:spPr>
          <a:xfrm>
            <a:off x="8616240" y="4797720"/>
            <a:ext cx="2409480" cy="1895040"/>
          </a:xfrm>
          <a:prstGeom prst="rect">
            <a:avLst/>
          </a:prstGeom>
          <a:ln w="0">
            <a:noFill/>
          </a:ln>
        </p:spPr>
      </p:pic>
      <p:sp>
        <p:nvSpPr>
          <p:cNvPr id="145" name="Conector: angular 34"/>
          <p:cNvSpPr/>
          <p:nvPr/>
        </p:nvSpPr>
        <p:spPr>
          <a:xfrm flipV="1" rot="10800000">
            <a:off x="2071800" y="6004080"/>
            <a:ext cx="1536840" cy="35856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4472c4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adroTexto 1"/>
          <p:cNvSpPr/>
          <p:nvPr/>
        </p:nvSpPr>
        <p:spPr>
          <a:xfrm>
            <a:off x="1378080" y="490320"/>
            <a:ext cx="9528120" cy="484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Modelos de transmisión para microparásitos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Modelo SIR, desarrollado por WO Kermack y AG Mc Kendrick en 1927. 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Modelo que considera que la población está formada por: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Individuos Susceptibles (S), que pueden contraer la enfermedad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Individuos infectados (I) que pueden transmitir la enfermedad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Individuos recuperados (R) no transmiten y no se infectan. Para el modelo a veces se incluyen los muertos</a:t>
            </a:r>
            <a:endParaRPr b="0" lang="es-A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adroTexto 1"/>
          <p:cNvSpPr/>
          <p:nvPr/>
        </p:nvSpPr>
        <p:spPr>
          <a:xfrm>
            <a:off x="3081240" y="242280"/>
            <a:ext cx="60292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Tasa de producción de nuevas infecciones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48" name="CuadroTexto 2"/>
          <p:cNvSpPr/>
          <p:nvPr/>
        </p:nvSpPr>
        <p:spPr>
          <a:xfrm>
            <a:off x="199440" y="3415320"/>
            <a:ext cx="217296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Contactos entre S e I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(k)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49" name="CuadroTexto 3"/>
          <p:cNvSpPr/>
          <p:nvPr/>
        </p:nvSpPr>
        <p:spPr>
          <a:xfrm>
            <a:off x="6869160" y="1312920"/>
            <a:ext cx="381636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Número de huéspedes susceptibles (S)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50" name="CuadroTexto 4"/>
          <p:cNvSpPr/>
          <p:nvPr/>
        </p:nvSpPr>
        <p:spPr>
          <a:xfrm>
            <a:off x="4377240" y="3272760"/>
            <a:ext cx="2718000" cy="155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Probabilidad de que el contacto provoque una infección (p)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51" name="CuadroTexto 5"/>
          <p:cNvSpPr/>
          <p:nvPr/>
        </p:nvSpPr>
        <p:spPr>
          <a:xfrm>
            <a:off x="7587720" y="3005640"/>
            <a:ext cx="341856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Infectividad del patógeno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Carga del patógeno (cuánto hay en el huésped infectado)</a:t>
            </a: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A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Susceptibilidad del huésped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52" name="CuadroTexto 6"/>
          <p:cNvSpPr/>
          <p:nvPr/>
        </p:nvSpPr>
        <p:spPr>
          <a:xfrm>
            <a:off x="9297360" y="205200"/>
            <a:ext cx="1073160" cy="45540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k S p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53" name="CuadroTexto 7"/>
          <p:cNvSpPr/>
          <p:nvPr/>
        </p:nvSpPr>
        <p:spPr>
          <a:xfrm>
            <a:off x="786240" y="1329840"/>
            <a:ext cx="475272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Tasa de transmisión per cápita (a cuántos infecta cada individuo infectado)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54" name="Abrir llave 8"/>
          <p:cNvSpPr/>
          <p:nvPr/>
        </p:nvSpPr>
        <p:spPr>
          <a:xfrm>
            <a:off x="6975720" y="2988000"/>
            <a:ext cx="611640" cy="343404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Abrir llave 9"/>
          <p:cNvSpPr/>
          <p:nvPr/>
        </p:nvSpPr>
        <p:spPr>
          <a:xfrm rot="5400000">
            <a:off x="5687280" y="-2079000"/>
            <a:ext cx="351000" cy="628272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adroTexto 10"/>
          <p:cNvSpPr/>
          <p:nvPr/>
        </p:nvSpPr>
        <p:spPr>
          <a:xfrm>
            <a:off x="199440" y="5686200"/>
            <a:ext cx="714240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s-AR" sz="2400" spc="-1" strike="noStrike">
                <a:solidFill>
                  <a:srgbClr val="000000"/>
                </a:solidFill>
                <a:latin typeface="Arial"/>
              </a:rPr>
              <a:t>k en ciclos directos depende de contactos entre infectados y susceptibles, en la transmisión indirecta depende de los contactos con el vector.</a:t>
            </a:r>
            <a:endParaRPr b="0" lang="es-AR" sz="2400" spc="-1" strike="noStrike">
              <a:latin typeface="Arial"/>
            </a:endParaRPr>
          </a:p>
        </p:txBody>
      </p:sp>
      <p:sp>
        <p:nvSpPr>
          <p:cNvPr id="157" name="Abrir llave 11"/>
          <p:cNvSpPr/>
          <p:nvPr/>
        </p:nvSpPr>
        <p:spPr>
          <a:xfrm rot="5400000">
            <a:off x="3552120" y="-199440"/>
            <a:ext cx="351000" cy="628272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</TotalTime>
  <Application>LibreOffice/7.3.5.2$Windows_X86_64 LibreOffice_project/184fe81b8c8c30d8b5082578aee2fed2ea847c01</Application>
  <AppVersion>15.0000</AppVersion>
  <Words>1784</Words>
  <Paragraphs>288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2020-07-15T20:47:38Z</dcterms:created>
  <dc:creator>mariabusch1955@gmail.com</dc:creator>
  <dc:description/>
  <dc:language>es-AR</dc:language>
  <cp:lastModifiedBy/>
  <dcterms:modified xsi:type="dcterms:W3CDTF">2022-09-20T15:18:42Z</dcterms:modified>
  <cp:revision>83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29</vt:i4>
  </property>
</Properties>
</file>