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5" r:id="rId2"/>
    <p:sldId id="538" r:id="rId3"/>
    <p:sldId id="297" r:id="rId4"/>
    <p:sldId id="298" r:id="rId5"/>
    <p:sldId id="299" r:id="rId6"/>
    <p:sldId id="342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537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492" r:id="rId34"/>
    <p:sldId id="493" r:id="rId35"/>
    <p:sldId id="495" r:id="rId36"/>
    <p:sldId id="494" r:id="rId37"/>
    <p:sldId id="496" r:id="rId38"/>
    <p:sldId id="497" r:id="rId39"/>
    <p:sldId id="498" r:id="rId40"/>
    <p:sldId id="513" r:id="rId41"/>
    <p:sldId id="514" r:id="rId4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52FB8-9AEE-4784-8A7C-2C1DA9FDF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7326BC-0492-4F11-B992-80980290D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CEB0E6-CE55-494F-9614-5EB3D49A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FD2973-1BB1-4025-841C-44ACD42A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457B0-522C-4366-827B-CC951C12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979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0AADC-2EBA-4537-854F-8D17B57A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C57C30-B88D-42DB-9A2E-A9AAD6A32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C3CAA-68D2-4694-AB10-E6C513FF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E2FCDA-C317-4156-B58F-F9BE0829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85F24D-1238-4C2D-93AF-29ED15B6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714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2F5CAF-C91F-475A-A819-2F4861D6B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1ACAD7-19F3-49F8-9F24-95682D8C4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B113A-14F5-4FB1-A15A-69AA87D3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3C55DA-B343-4279-B261-AA58E01E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6D0D3-79FA-4AED-B394-47D3B1C4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223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E232D-7D5C-47BD-9825-0A85B1A4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32CA7A-9E99-4827-A407-0148CCA60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34EA5E-42D1-49DB-9AC3-F4255CED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D2A855-395B-43FA-8E15-CDEECFEF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FFFBF-1305-491F-8E57-E94DD762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901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ED1E0-B4CD-4DAD-B7DB-772E81A9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9C6A9A-D74F-4736-9FD5-02F9C82AC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F90639-8976-4965-A526-BAC59B0C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F22AD-12D7-4643-AB6C-9E3CB939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FFE51-EDDF-4AA5-846D-A089F8A8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020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30168-B8E8-49FD-B3B4-E834E18F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E9BB2C-0CCB-4262-8BC1-C5653C689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A3FDF4-076A-418D-801D-F6F416D9D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B96D4-5D21-47FC-B4FE-272CC29C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904E0C-08D5-465D-8EE2-22E4162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D36B6D-E786-43F6-A779-733B91FB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585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1B3E3-6BC0-4C6E-AC4B-E10B3DE8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7CA3DD-8D3A-4C47-BCC5-78D8F00A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F2405B-7D26-4205-B836-7CA5920F3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2528D8-DD8C-4240-91B3-1A705F164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070773-FA8A-4191-8DF3-4F64C0C45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0EC1C7-0428-4050-8EB5-57C10518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E264EC-23EA-4CE3-8723-53D52085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843393-ED33-4CD4-A67E-0BBF0F7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48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B7AE5-9873-4408-A8C2-1B2114E2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10C-8795-45FB-96ED-F4DF7063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F6EE9C-7963-4C08-B149-19C05B894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7699CC-F75F-4234-A5CE-E58EFDC4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212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C93AAE-E213-4342-998C-F895E1B2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4DF675-FFCE-47A2-BCDF-FB6C51A2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1C8F1D-0DE4-4E36-8234-D3FA83D0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656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26EAB-1387-4797-AB79-4AC14030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28A1AD-3D10-4744-A2E9-0B765D23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732C27-5A2D-477F-A834-5ED8AE5B4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37310-03A6-4918-B3FB-FA9E61D7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C08DCF-70AB-4620-A901-C82D48C0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47DD61-A512-44B5-8AFE-11D79852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936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0239-D1F1-49CE-8AE9-FBE6A854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25D23C-DA59-4FB1-8BED-D3BBFD979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4A02F5-766F-49AC-888F-28CA7A06D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67A521-7B03-4315-A244-0A6F330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1C0955-ACF0-4AC0-B41B-C94C81C0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9F609D-4984-4537-9BC7-276BE411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151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D9549C-BF21-4DB6-8B5D-C79835CC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6E01CA-16BA-403A-92E6-6298F632E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DC4AC7-9A6F-49B3-8B7E-31AC691AD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DBD4-2ECF-4315-9C28-1E73EDD6FB57}" type="datetimeFigureOut">
              <a:rPr lang="es-AR" smtClean="0"/>
              <a:t>30/9/2020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359745-9371-4E4D-9D86-C5304E90E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5552B-BB71-4313-B352-59180EBD2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F9AA-50E3-408F-BABF-048B2335CFF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04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4B2295C-DE28-464D-92FE-F102F4D62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452" y="381667"/>
            <a:ext cx="9144000" cy="3046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 dirty="0">
                <a:cs typeface="Arial" panose="020B0604020202020204" pitchFamily="34" charset="0"/>
              </a:rPr>
              <a:t>Temas de la clase anterior</a:t>
            </a:r>
          </a:p>
          <a:p>
            <a:pPr marL="342900" indent="-342900">
              <a:spcBef>
                <a:spcPct val="0"/>
              </a:spcBef>
            </a:pPr>
            <a:r>
              <a:rPr lang="es-ES" altLang="es-AR" sz="2400" dirty="0">
                <a:cs typeface="Arial" panose="020B0604020202020204" pitchFamily="34" charset="0"/>
              </a:rPr>
              <a:t>Crecimiento exponencial. </a:t>
            </a:r>
            <a:r>
              <a:rPr lang="es-ES_tradnl" altLang="es-AR" sz="2400" dirty="0">
                <a:cs typeface="Arial" panose="020B0604020202020204" pitchFamily="34" charset="0"/>
              </a:rPr>
              <a:t>Parámetros poblacionales: tasas de natalidad, mortalidad, tasa de reclutamiento neto, tasa de crecimiento poblacional</a:t>
            </a:r>
            <a:endParaRPr lang="es-ES" altLang="es-AR" sz="24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s-ES" altLang="es-AR" sz="2400" dirty="0">
                <a:cs typeface="Arial" panose="020B0604020202020204" pitchFamily="34" charset="0"/>
              </a:rPr>
              <a:t>Efecto de la competencia intraespecífica: Crecimiento </a:t>
            </a:r>
            <a:r>
              <a:rPr lang="es-ES" altLang="es-AR" sz="2400" dirty="0" err="1">
                <a:cs typeface="Arial" panose="020B0604020202020204" pitchFamily="34" charset="0"/>
              </a:rPr>
              <a:t>densodependiente</a:t>
            </a:r>
            <a:r>
              <a:rPr lang="es-ES" altLang="es-AR" sz="2400" dirty="0">
                <a:cs typeface="Arial" panose="020B0604020202020204" pitchFamily="34" charset="0"/>
              </a:rPr>
              <a:t> o logístico. Capacidad de carga.</a:t>
            </a:r>
          </a:p>
          <a:p>
            <a:pPr marL="342900" indent="-342900">
              <a:spcBef>
                <a:spcPct val="50000"/>
              </a:spcBef>
            </a:pPr>
            <a:r>
              <a:rPr lang="es-ES" altLang="es-AR" sz="2400" dirty="0">
                <a:cs typeface="Arial" panose="020B0604020202020204" pitchFamily="34" charset="0"/>
              </a:rPr>
              <a:t>Modelo logístico continuo y discreto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6A625A-D0FF-4A8A-821E-579D5A23544F}"/>
              </a:ext>
            </a:extLst>
          </p:cNvPr>
          <p:cNvSpPr txBox="1"/>
          <p:nvPr/>
        </p:nvSpPr>
        <p:spPr>
          <a:xfrm>
            <a:off x="1285461" y="3670852"/>
            <a:ext cx="9144001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Temas de hoy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Crecimiento logístico discreto y con tiempo de retraso. Efecto del aumento de la tasa de crecimiento poblacional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Concepto de regulación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Factores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densodependientes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densoindependientes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Tipos de competencia intraespecífica. Por explotación o por interferencia. Jerarquizada y no jerarquizada</a:t>
            </a:r>
          </a:p>
          <a:p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77"/>
    </mc:Choice>
    <mc:Fallback xmlns="">
      <p:transition spd="slow" advTm="1170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>
            <a:extLst>
              <a:ext uri="{FF2B5EF4-FFF2-40B4-BE49-F238E27FC236}">
                <a16:creationId xmlns:a16="http://schemas.microsoft.com/office/drawing/2014/main" id="{D9F56AD0-589A-43D7-81E8-0C80AC5F0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105400"/>
            <a:ext cx="701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A5C8F88E-2C23-474F-9234-0888032B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562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r * </a:t>
            </a:r>
            <a:r>
              <a:rPr lang="el-GR" altLang="es-AR" sz="240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3CCF89B3-45C9-498C-9977-7815C59F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148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 1                   2           4      8          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altLang="es-AR" sz="2400" baseline="30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D215095B-DEA0-4A55-9CE2-FC0BA37B9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02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5F25BC5F-6390-4945-A30A-17D0BA7E2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029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2A391BBE-1BD1-4676-B822-DDD55016A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02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027316FD-282A-4053-AE08-B453459A0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029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8E4A5141-CE4C-4733-A965-2405B4B01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52800"/>
            <a:ext cx="6858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s-ES" altLang="es-AR" sz="2400" baseline="30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            2</a:t>
            </a:r>
            <a:r>
              <a:rPr lang="es-ES" altLang="es-AR" sz="24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   2</a:t>
            </a:r>
            <a:r>
              <a:rPr lang="es-ES" altLang="es-AR" sz="2400" baseline="30000">
                <a:latin typeface="Arial" panose="020B0604020202020204" pitchFamily="34" charset="0"/>
                <a:cs typeface="Arial" panose="020B0604020202020204" pitchFamily="34" charset="0"/>
              </a:rPr>
              <a:t>2      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altLang="es-AR" sz="24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altLang="es-AR" sz="2400" baseline="30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54BA9D2F-5EC0-49A3-90DF-AFB1ED168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1"/>
            <a:ext cx="83058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 medida que aumenta </a:t>
            </a:r>
            <a:r>
              <a:rPr lang="es-ES" altLang="es-AR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* </a:t>
            </a:r>
            <a:r>
              <a:rPr lang="el-GR" altLang="es-AR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cada incremento produce un mayor efecto en la dinámica</a:t>
            </a: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DF9841C3-32C6-4A0D-8812-662E79048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057400"/>
            <a:ext cx="4191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Bifurcaciones de Hopf</a:t>
            </a: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E7C2C4A6-0E6C-4C99-984E-BB2ECC954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581400"/>
            <a:ext cx="160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Puntos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9EAAFBBC-8617-4020-B685-CA3EFFA82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72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Caos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19"/>
    </mc:Choice>
    <mc:Fallback xmlns="">
      <p:transition spd="slow" advTm="704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DC6FBC24-69BC-4030-919E-E8378243E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825" y="234892"/>
            <a:ext cx="947199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La dinámica caótica produce fluctuaciones poblacionales semejantes a modelos estocásticos pero es determinística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 dependiente de condiciones iniciales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Se debe al retraso en la retroalimentación negativa del r con N, cuando el r es grande</a:t>
            </a:r>
          </a:p>
          <a:p>
            <a:pPr>
              <a:spcBef>
                <a:spcPct val="50000"/>
              </a:spcBef>
            </a:pP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B55127A8-E042-4D8D-B2D4-033ECD80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97214"/>
            <a:ext cx="7981950" cy="331628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DF72FA95-7F5A-431A-B3A1-40DCFD31F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124201"/>
            <a:ext cx="2057400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Fig:Gotelli NJ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87"/>
    </mc:Choice>
    <mc:Fallback xmlns="">
      <p:transition spd="slow" advTm="6368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8CE697F2-C033-4CB3-83C9-F38F08EF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066800"/>
            <a:ext cx="746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El aumento de r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Causa un cambio en la dinámica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Aumenta el número de puntos de equilibrio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7C6D082A-138E-47D9-A175-37BD299F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"/>
            <a:ext cx="7543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En el modelo logístico con tiempo de retraso</a:t>
            </a:r>
          </a:p>
        </p:txBody>
      </p:sp>
      <p:sp>
        <p:nvSpPr>
          <p:cNvPr id="52228" name="Line 4">
            <a:extLst>
              <a:ext uri="{FF2B5EF4-FFF2-40B4-BE49-F238E27FC236}">
                <a16:creationId xmlns:a16="http://schemas.microsoft.com/office/drawing/2014/main" id="{6BF6E00E-B95B-4580-90A0-6E92C8A9B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5626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29" name="Freeform 5">
            <a:extLst>
              <a:ext uri="{FF2B5EF4-FFF2-40B4-BE49-F238E27FC236}">
                <a16:creationId xmlns:a16="http://schemas.microsoft.com/office/drawing/2014/main" id="{8C173A92-7DCA-4DBC-90AE-E56780DC9636}"/>
              </a:ext>
            </a:extLst>
          </p:cNvPr>
          <p:cNvSpPr>
            <a:spLocks/>
          </p:cNvSpPr>
          <p:nvPr/>
        </p:nvSpPr>
        <p:spPr bwMode="auto">
          <a:xfrm>
            <a:off x="2286000" y="3987800"/>
            <a:ext cx="1828800" cy="1574800"/>
          </a:xfrm>
          <a:custGeom>
            <a:avLst/>
            <a:gdLst>
              <a:gd name="T0" fmla="*/ 0 w 1152"/>
              <a:gd name="T1" fmla="*/ 992 h 992"/>
              <a:gd name="T2" fmla="*/ 192 w 1152"/>
              <a:gd name="T3" fmla="*/ 848 h 992"/>
              <a:gd name="T4" fmla="*/ 480 w 1152"/>
              <a:gd name="T5" fmla="*/ 128 h 992"/>
              <a:gd name="T6" fmla="*/ 1152 w 1152"/>
              <a:gd name="T7" fmla="*/ 80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992">
                <a:moveTo>
                  <a:pt x="0" y="992"/>
                </a:moveTo>
                <a:cubicBezTo>
                  <a:pt x="56" y="992"/>
                  <a:pt x="112" y="992"/>
                  <a:pt x="192" y="848"/>
                </a:cubicBezTo>
                <a:cubicBezTo>
                  <a:pt x="272" y="704"/>
                  <a:pt x="320" y="256"/>
                  <a:pt x="480" y="128"/>
                </a:cubicBezTo>
                <a:cubicBezTo>
                  <a:pt x="640" y="0"/>
                  <a:pt x="1040" y="88"/>
                  <a:pt x="1152" y="8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30" name="Freeform 6">
            <a:extLst>
              <a:ext uri="{FF2B5EF4-FFF2-40B4-BE49-F238E27FC236}">
                <a16:creationId xmlns:a16="http://schemas.microsoft.com/office/drawing/2014/main" id="{92BA0E90-4366-475C-A14C-0530422F7A04}"/>
              </a:ext>
            </a:extLst>
          </p:cNvPr>
          <p:cNvSpPr>
            <a:spLocks/>
          </p:cNvSpPr>
          <p:nvPr/>
        </p:nvSpPr>
        <p:spPr bwMode="auto">
          <a:xfrm>
            <a:off x="2286000" y="4114800"/>
            <a:ext cx="1752600" cy="1574800"/>
          </a:xfrm>
          <a:custGeom>
            <a:avLst/>
            <a:gdLst>
              <a:gd name="T0" fmla="*/ 0 w 1104"/>
              <a:gd name="T1" fmla="*/ 912 h 992"/>
              <a:gd name="T2" fmla="*/ 240 w 1104"/>
              <a:gd name="T3" fmla="*/ 864 h 992"/>
              <a:gd name="T4" fmla="*/ 720 w 1104"/>
              <a:gd name="T5" fmla="*/ 144 h 992"/>
              <a:gd name="T6" fmla="*/ 1104 w 1104"/>
              <a:gd name="T7" fmla="*/ 0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4" h="992">
                <a:moveTo>
                  <a:pt x="0" y="912"/>
                </a:moveTo>
                <a:cubicBezTo>
                  <a:pt x="60" y="952"/>
                  <a:pt x="120" y="992"/>
                  <a:pt x="240" y="864"/>
                </a:cubicBezTo>
                <a:cubicBezTo>
                  <a:pt x="360" y="736"/>
                  <a:pt x="576" y="288"/>
                  <a:pt x="720" y="144"/>
                </a:cubicBezTo>
                <a:cubicBezTo>
                  <a:pt x="864" y="0"/>
                  <a:pt x="1040" y="24"/>
                  <a:pt x="1104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31" name="Freeform 7">
            <a:extLst>
              <a:ext uri="{FF2B5EF4-FFF2-40B4-BE49-F238E27FC236}">
                <a16:creationId xmlns:a16="http://schemas.microsoft.com/office/drawing/2014/main" id="{8F6FCAEE-2BCB-4220-AA78-7A8F787CB891}"/>
              </a:ext>
            </a:extLst>
          </p:cNvPr>
          <p:cNvSpPr>
            <a:spLocks/>
          </p:cNvSpPr>
          <p:nvPr/>
        </p:nvSpPr>
        <p:spPr bwMode="auto">
          <a:xfrm>
            <a:off x="2286000" y="4089400"/>
            <a:ext cx="2057400" cy="1574800"/>
          </a:xfrm>
          <a:custGeom>
            <a:avLst/>
            <a:gdLst>
              <a:gd name="T0" fmla="*/ 0 w 1296"/>
              <a:gd name="T1" fmla="*/ 928 h 992"/>
              <a:gd name="T2" fmla="*/ 288 w 1296"/>
              <a:gd name="T3" fmla="*/ 928 h 992"/>
              <a:gd name="T4" fmla="*/ 624 w 1296"/>
              <a:gd name="T5" fmla="*/ 544 h 992"/>
              <a:gd name="T6" fmla="*/ 1008 w 1296"/>
              <a:gd name="T7" fmla="*/ 112 h 992"/>
              <a:gd name="T8" fmla="*/ 1104 w 1296"/>
              <a:gd name="T9" fmla="*/ 16 h 992"/>
              <a:gd name="T10" fmla="*/ 1296 w 1296"/>
              <a:gd name="T11" fmla="*/ 16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6" h="992">
                <a:moveTo>
                  <a:pt x="0" y="928"/>
                </a:moveTo>
                <a:cubicBezTo>
                  <a:pt x="92" y="960"/>
                  <a:pt x="184" y="992"/>
                  <a:pt x="288" y="928"/>
                </a:cubicBezTo>
                <a:cubicBezTo>
                  <a:pt x="392" y="864"/>
                  <a:pt x="504" y="680"/>
                  <a:pt x="624" y="544"/>
                </a:cubicBezTo>
                <a:cubicBezTo>
                  <a:pt x="744" y="408"/>
                  <a:pt x="928" y="200"/>
                  <a:pt x="1008" y="112"/>
                </a:cubicBezTo>
                <a:cubicBezTo>
                  <a:pt x="1088" y="24"/>
                  <a:pt x="1056" y="32"/>
                  <a:pt x="1104" y="16"/>
                </a:cubicBezTo>
                <a:cubicBezTo>
                  <a:pt x="1152" y="0"/>
                  <a:pt x="1264" y="16"/>
                  <a:pt x="1296" y="16"/>
                </a:cubicBezTo>
              </a:path>
            </a:pathLst>
          </a:custGeom>
          <a:noFill/>
          <a:ln w="5715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52232" name="Group 8">
            <a:extLst>
              <a:ext uri="{FF2B5EF4-FFF2-40B4-BE49-F238E27FC236}">
                <a16:creationId xmlns:a16="http://schemas.microsoft.com/office/drawing/2014/main" id="{A0D02685-AA92-4A64-8A44-1F4CCADE797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733800"/>
            <a:ext cx="2743200" cy="2438400"/>
            <a:chOff x="48" y="2352"/>
            <a:chExt cx="1728" cy="1536"/>
          </a:xfrm>
        </p:grpSpPr>
        <p:sp>
          <p:nvSpPr>
            <p:cNvPr id="52233" name="Line 9">
              <a:extLst>
                <a:ext uri="{FF2B5EF4-FFF2-40B4-BE49-F238E27FC236}">
                  <a16:creationId xmlns:a16="http://schemas.microsoft.com/office/drawing/2014/main" id="{67FD0554-C44C-4156-93BD-2F5E05777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352"/>
              <a:ext cx="0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2234" name="Text Box 10">
              <a:extLst>
                <a:ext uri="{FF2B5EF4-FFF2-40B4-BE49-F238E27FC236}">
                  <a16:creationId xmlns:a16="http://schemas.microsoft.com/office/drawing/2014/main" id="{8BC7CEB8-E447-4B1D-9D40-E12FD505A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6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t</a:t>
              </a:r>
            </a:p>
          </p:txBody>
        </p:sp>
        <p:sp>
          <p:nvSpPr>
            <p:cNvPr id="52235" name="Text Box 11">
              <a:extLst>
                <a:ext uri="{FF2B5EF4-FFF2-40B4-BE49-F238E27FC236}">
                  <a16:creationId xmlns:a16="http://schemas.microsoft.com/office/drawing/2014/main" id="{BDC9755B-77E7-456E-B7E3-CAC550393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49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N</a:t>
              </a:r>
            </a:p>
          </p:txBody>
        </p:sp>
      </p:grpSp>
      <p:sp>
        <p:nvSpPr>
          <p:cNvPr id="52236" name="Text Box 12">
            <a:extLst>
              <a:ext uri="{FF2B5EF4-FFF2-40B4-BE49-F238E27FC236}">
                <a16:creationId xmlns:a16="http://schemas.microsoft.com/office/drawing/2014/main" id="{D2FD05F1-E318-47A8-8177-640A1767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7338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000" b="1"/>
              <a:t>&gt; r</a:t>
            </a: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984DFC00-92E4-4C78-8F71-FB5E872B9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7244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000" b="1"/>
              <a:t>&lt; r</a:t>
            </a:r>
          </a:p>
        </p:txBody>
      </p:sp>
      <p:sp>
        <p:nvSpPr>
          <p:cNvPr id="52238" name="Text Box 14">
            <a:extLst>
              <a:ext uri="{FF2B5EF4-FFF2-40B4-BE49-F238E27FC236}">
                <a16:creationId xmlns:a16="http://schemas.microsoft.com/office/drawing/2014/main" id="{BEF91A96-3400-4838-9B0D-9BE683A6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248400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Sin retraso</a:t>
            </a:r>
          </a:p>
        </p:txBody>
      </p:sp>
      <p:sp>
        <p:nvSpPr>
          <p:cNvPr id="52239" name="Line 15">
            <a:extLst>
              <a:ext uri="{FF2B5EF4-FFF2-40B4-BE49-F238E27FC236}">
                <a16:creationId xmlns:a16="http://schemas.microsoft.com/office/drawing/2014/main" id="{A056E9F3-BD79-4234-8432-EEE0B4597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875" y="3352800"/>
            <a:ext cx="0" cy="1392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0" name="Line 16">
            <a:extLst>
              <a:ext uri="{FF2B5EF4-FFF2-40B4-BE49-F238E27FC236}">
                <a16:creationId xmlns:a16="http://schemas.microsoft.com/office/drawing/2014/main" id="{B7DC606F-8F72-47EE-9F8A-0F14069F1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876" y="4745038"/>
            <a:ext cx="1660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1" name="Line 17">
            <a:extLst>
              <a:ext uri="{FF2B5EF4-FFF2-40B4-BE49-F238E27FC236}">
                <a16:creationId xmlns:a16="http://schemas.microsoft.com/office/drawing/2014/main" id="{B438A67A-C0D4-488D-BC11-1D1ACCC76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6876" y="3836988"/>
            <a:ext cx="1457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2" name="Freeform 18">
            <a:extLst>
              <a:ext uri="{FF2B5EF4-FFF2-40B4-BE49-F238E27FC236}">
                <a16:creationId xmlns:a16="http://schemas.microsoft.com/office/drawing/2014/main" id="{9F386FE1-AE72-49D9-8B3B-DA2D17BA8B87}"/>
              </a:ext>
            </a:extLst>
          </p:cNvPr>
          <p:cNvSpPr>
            <a:spLocks/>
          </p:cNvSpPr>
          <p:nvPr/>
        </p:nvSpPr>
        <p:spPr bwMode="auto">
          <a:xfrm>
            <a:off x="8016876" y="3554414"/>
            <a:ext cx="1165225" cy="1246187"/>
          </a:xfrm>
          <a:custGeom>
            <a:avLst/>
            <a:gdLst>
              <a:gd name="T0" fmla="*/ 0 w 1920"/>
              <a:gd name="T1" fmla="*/ 1888 h 1976"/>
              <a:gd name="T2" fmla="*/ 336 w 1920"/>
              <a:gd name="T3" fmla="*/ 1696 h 1976"/>
              <a:gd name="T4" fmla="*/ 912 w 1920"/>
              <a:gd name="T5" fmla="*/ 208 h 1976"/>
              <a:gd name="T6" fmla="*/ 1200 w 1920"/>
              <a:gd name="T7" fmla="*/ 448 h 1976"/>
              <a:gd name="T8" fmla="*/ 1344 w 1920"/>
              <a:gd name="T9" fmla="*/ 688 h 1976"/>
              <a:gd name="T10" fmla="*/ 1488 w 1920"/>
              <a:gd name="T11" fmla="*/ 352 h 1976"/>
              <a:gd name="T12" fmla="*/ 1584 w 1920"/>
              <a:gd name="T13" fmla="*/ 256 h 1976"/>
              <a:gd name="T14" fmla="*/ 1776 w 1920"/>
              <a:gd name="T15" fmla="*/ 544 h 1976"/>
              <a:gd name="T16" fmla="*/ 1920 w 1920"/>
              <a:gd name="T17" fmla="*/ 35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0" h="1976">
                <a:moveTo>
                  <a:pt x="0" y="1888"/>
                </a:moveTo>
                <a:cubicBezTo>
                  <a:pt x="92" y="1932"/>
                  <a:pt x="184" y="1976"/>
                  <a:pt x="336" y="1696"/>
                </a:cubicBezTo>
                <a:cubicBezTo>
                  <a:pt x="488" y="1416"/>
                  <a:pt x="768" y="416"/>
                  <a:pt x="912" y="208"/>
                </a:cubicBezTo>
                <a:cubicBezTo>
                  <a:pt x="1056" y="0"/>
                  <a:pt x="1128" y="368"/>
                  <a:pt x="1200" y="448"/>
                </a:cubicBezTo>
                <a:cubicBezTo>
                  <a:pt x="1272" y="528"/>
                  <a:pt x="1296" y="704"/>
                  <a:pt x="1344" y="688"/>
                </a:cubicBezTo>
                <a:cubicBezTo>
                  <a:pt x="1392" y="672"/>
                  <a:pt x="1448" y="424"/>
                  <a:pt x="1488" y="352"/>
                </a:cubicBezTo>
                <a:cubicBezTo>
                  <a:pt x="1528" y="280"/>
                  <a:pt x="1536" y="224"/>
                  <a:pt x="1584" y="256"/>
                </a:cubicBezTo>
                <a:cubicBezTo>
                  <a:pt x="1632" y="288"/>
                  <a:pt x="1720" y="528"/>
                  <a:pt x="1776" y="544"/>
                </a:cubicBezTo>
                <a:cubicBezTo>
                  <a:pt x="1832" y="560"/>
                  <a:pt x="1888" y="384"/>
                  <a:pt x="1920" y="35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3" name="Line 19">
            <a:extLst>
              <a:ext uri="{FF2B5EF4-FFF2-40B4-BE49-F238E27FC236}">
                <a16:creationId xmlns:a16="http://schemas.microsoft.com/office/drawing/2014/main" id="{A0B05B3D-4B4F-4029-AD46-E3D5C8A62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8464" y="6296025"/>
            <a:ext cx="1963737" cy="20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4" name="Line 20">
            <a:extLst>
              <a:ext uri="{FF2B5EF4-FFF2-40B4-BE49-F238E27FC236}">
                <a16:creationId xmlns:a16="http://schemas.microsoft.com/office/drawing/2014/main" id="{0AB3517B-68B9-4D2C-99AA-74428815C8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6238" y="4999039"/>
            <a:ext cx="0" cy="1296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5" name="Freeform 21">
            <a:extLst>
              <a:ext uri="{FF2B5EF4-FFF2-40B4-BE49-F238E27FC236}">
                <a16:creationId xmlns:a16="http://schemas.microsoft.com/office/drawing/2014/main" id="{5954FF27-737F-4F18-AC70-F6464BE5D0AF}"/>
              </a:ext>
            </a:extLst>
          </p:cNvPr>
          <p:cNvSpPr>
            <a:spLocks/>
          </p:cNvSpPr>
          <p:nvPr/>
        </p:nvSpPr>
        <p:spPr bwMode="auto">
          <a:xfrm>
            <a:off x="8001000" y="5637214"/>
            <a:ext cx="1582738" cy="650875"/>
          </a:xfrm>
          <a:custGeom>
            <a:avLst/>
            <a:gdLst>
              <a:gd name="T0" fmla="*/ 0 w 3365"/>
              <a:gd name="T1" fmla="*/ 1453 h 1453"/>
              <a:gd name="T2" fmla="*/ 105 w 3365"/>
              <a:gd name="T3" fmla="*/ 1427 h 1453"/>
              <a:gd name="T4" fmla="*/ 184 w 3365"/>
              <a:gd name="T5" fmla="*/ 1361 h 1453"/>
              <a:gd name="T6" fmla="*/ 262 w 3365"/>
              <a:gd name="T7" fmla="*/ 1309 h 1453"/>
              <a:gd name="T8" fmla="*/ 367 w 3365"/>
              <a:gd name="T9" fmla="*/ 1217 h 1453"/>
              <a:gd name="T10" fmla="*/ 380 w 3365"/>
              <a:gd name="T11" fmla="*/ 1178 h 1453"/>
              <a:gd name="T12" fmla="*/ 406 w 3365"/>
              <a:gd name="T13" fmla="*/ 1139 h 1453"/>
              <a:gd name="T14" fmla="*/ 459 w 3365"/>
              <a:gd name="T15" fmla="*/ 1034 h 1453"/>
              <a:gd name="T16" fmla="*/ 472 w 3365"/>
              <a:gd name="T17" fmla="*/ 995 h 1453"/>
              <a:gd name="T18" fmla="*/ 498 w 3365"/>
              <a:gd name="T19" fmla="*/ 968 h 1453"/>
              <a:gd name="T20" fmla="*/ 537 w 3365"/>
              <a:gd name="T21" fmla="*/ 824 h 1453"/>
              <a:gd name="T22" fmla="*/ 589 w 3365"/>
              <a:gd name="T23" fmla="*/ 628 h 1453"/>
              <a:gd name="T24" fmla="*/ 655 w 3365"/>
              <a:gd name="T25" fmla="*/ 144 h 1453"/>
              <a:gd name="T26" fmla="*/ 733 w 3365"/>
              <a:gd name="T27" fmla="*/ 26 h 1453"/>
              <a:gd name="T28" fmla="*/ 812 w 3365"/>
              <a:gd name="T29" fmla="*/ 0 h 1453"/>
              <a:gd name="T30" fmla="*/ 982 w 3365"/>
              <a:gd name="T31" fmla="*/ 52 h 1453"/>
              <a:gd name="T32" fmla="*/ 1035 w 3365"/>
              <a:gd name="T33" fmla="*/ 366 h 1453"/>
              <a:gd name="T34" fmla="*/ 1061 w 3365"/>
              <a:gd name="T35" fmla="*/ 445 h 1453"/>
              <a:gd name="T36" fmla="*/ 1139 w 3365"/>
              <a:gd name="T37" fmla="*/ 497 h 1453"/>
              <a:gd name="T38" fmla="*/ 1231 w 3365"/>
              <a:gd name="T39" fmla="*/ 484 h 1453"/>
              <a:gd name="T40" fmla="*/ 1309 w 3365"/>
              <a:gd name="T41" fmla="*/ 419 h 1453"/>
              <a:gd name="T42" fmla="*/ 1401 w 3365"/>
              <a:gd name="T43" fmla="*/ 314 h 1453"/>
              <a:gd name="T44" fmla="*/ 1440 w 3365"/>
              <a:gd name="T45" fmla="*/ 117 h 1453"/>
              <a:gd name="T46" fmla="*/ 1506 w 3365"/>
              <a:gd name="T47" fmla="*/ 52 h 1453"/>
              <a:gd name="T48" fmla="*/ 1584 w 3365"/>
              <a:gd name="T49" fmla="*/ 65 h 1453"/>
              <a:gd name="T50" fmla="*/ 1676 w 3365"/>
              <a:gd name="T51" fmla="*/ 209 h 1453"/>
              <a:gd name="T52" fmla="*/ 1728 w 3365"/>
              <a:gd name="T53" fmla="*/ 432 h 1453"/>
              <a:gd name="T54" fmla="*/ 1807 w 3365"/>
              <a:gd name="T55" fmla="*/ 458 h 1453"/>
              <a:gd name="T56" fmla="*/ 1951 w 3365"/>
              <a:gd name="T57" fmla="*/ 445 h 1453"/>
              <a:gd name="T58" fmla="*/ 1977 w 3365"/>
              <a:gd name="T59" fmla="*/ 405 h 1453"/>
              <a:gd name="T60" fmla="*/ 2016 w 3365"/>
              <a:gd name="T61" fmla="*/ 379 h 1453"/>
              <a:gd name="T62" fmla="*/ 2056 w 3365"/>
              <a:gd name="T63" fmla="*/ 261 h 1453"/>
              <a:gd name="T64" fmla="*/ 2082 w 3365"/>
              <a:gd name="T65" fmla="*/ 117 h 1453"/>
              <a:gd name="T66" fmla="*/ 2200 w 3365"/>
              <a:gd name="T67" fmla="*/ 65 h 1453"/>
              <a:gd name="T68" fmla="*/ 2278 w 3365"/>
              <a:gd name="T69" fmla="*/ 78 h 1453"/>
              <a:gd name="T70" fmla="*/ 2317 w 3365"/>
              <a:gd name="T71" fmla="*/ 104 h 1453"/>
              <a:gd name="T72" fmla="*/ 2357 w 3365"/>
              <a:gd name="T73" fmla="*/ 117 h 1453"/>
              <a:gd name="T74" fmla="*/ 2448 w 3365"/>
              <a:gd name="T75" fmla="*/ 209 h 1453"/>
              <a:gd name="T76" fmla="*/ 2475 w 3365"/>
              <a:gd name="T77" fmla="*/ 288 h 1453"/>
              <a:gd name="T78" fmla="*/ 2501 w 3365"/>
              <a:gd name="T79" fmla="*/ 327 h 1453"/>
              <a:gd name="T80" fmla="*/ 2527 w 3365"/>
              <a:gd name="T81" fmla="*/ 405 h 1453"/>
              <a:gd name="T82" fmla="*/ 2579 w 3365"/>
              <a:gd name="T83" fmla="*/ 484 h 1453"/>
              <a:gd name="T84" fmla="*/ 2736 w 3365"/>
              <a:gd name="T85" fmla="*/ 445 h 1453"/>
              <a:gd name="T86" fmla="*/ 2763 w 3365"/>
              <a:gd name="T87" fmla="*/ 366 h 1453"/>
              <a:gd name="T88" fmla="*/ 2776 w 3365"/>
              <a:gd name="T89" fmla="*/ 327 h 1453"/>
              <a:gd name="T90" fmla="*/ 2867 w 3365"/>
              <a:gd name="T91" fmla="*/ 52 h 1453"/>
              <a:gd name="T92" fmla="*/ 3103 w 3365"/>
              <a:gd name="T93" fmla="*/ 65 h 1453"/>
              <a:gd name="T94" fmla="*/ 3116 w 3365"/>
              <a:gd name="T95" fmla="*/ 104 h 1453"/>
              <a:gd name="T96" fmla="*/ 3129 w 3365"/>
              <a:gd name="T97" fmla="*/ 261 h 1453"/>
              <a:gd name="T98" fmla="*/ 3273 w 3365"/>
              <a:gd name="T99" fmla="*/ 510 h 1453"/>
              <a:gd name="T100" fmla="*/ 3365 w 3365"/>
              <a:gd name="T101" fmla="*/ 497 h 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65" h="1453">
                <a:moveTo>
                  <a:pt x="0" y="1453"/>
                </a:moveTo>
                <a:cubicBezTo>
                  <a:pt x="23" y="1448"/>
                  <a:pt x="79" y="1440"/>
                  <a:pt x="105" y="1427"/>
                </a:cubicBezTo>
                <a:cubicBezTo>
                  <a:pt x="156" y="1401"/>
                  <a:pt x="137" y="1398"/>
                  <a:pt x="184" y="1361"/>
                </a:cubicBezTo>
                <a:cubicBezTo>
                  <a:pt x="209" y="1342"/>
                  <a:pt x="240" y="1331"/>
                  <a:pt x="262" y="1309"/>
                </a:cubicBezTo>
                <a:cubicBezTo>
                  <a:pt x="339" y="1232"/>
                  <a:pt x="302" y="1260"/>
                  <a:pt x="367" y="1217"/>
                </a:cubicBezTo>
                <a:cubicBezTo>
                  <a:pt x="371" y="1204"/>
                  <a:pt x="374" y="1190"/>
                  <a:pt x="380" y="1178"/>
                </a:cubicBezTo>
                <a:cubicBezTo>
                  <a:pt x="387" y="1164"/>
                  <a:pt x="400" y="1153"/>
                  <a:pt x="406" y="1139"/>
                </a:cubicBezTo>
                <a:cubicBezTo>
                  <a:pt x="454" y="1031"/>
                  <a:pt x="404" y="1087"/>
                  <a:pt x="459" y="1034"/>
                </a:cubicBezTo>
                <a:cubicBezTo>
                  <a:pt x="463" y="1021"/>
                  <a:pt x="465" y="1007"/>
                  <a:pt x="472" y="995"/>
                </a:cubicBezTo>
                <a:cubicBezTo>
                  <a:pt x="478" y="984"/>
                  <a:pt x="492" y="979"/>
                  <a:pt x="498" y="968"/>
                </a:cubicBezTo>
                <a:cubicBezTo>
                  <a:pt x="530" y="903"/>
                  <a:pt x="519" y="889"/>
                  <a:pt x="537" y="824"/>
                </a:cubicBezTo>
                <a:cubicBezTo>
                  <a:pt x="555" y="757"/>
                  <a:pt x="575" y="697"/>
                  <a:pt x="589" y="628"/>
                </a:cubicBezTo>
                <a:cubicBezTo>
                  <a:pt x="604" y="473"/>
                  <a:pt x="607" y="293"/>
                  <a:pt x="655" y="144"/>
                </a:cubicBezTo>
                <a:cubicBezTo>
                  <a:pt x="664" y="116"/>
                  <a:pt x="709" y="41"/>
                  <a:pt x="733" y="26"/>
                </a:cubicBezTo>
                <a:cubicBezTo>
                  <a:pt x="757" y="11"/>
                  <a:pt x="812" y="0"/>
                  <a:pt x="812" y="0"/>
                </a:cubicBezTo>
                <a:cubicBezTo>
                  <a:pt x="888" y="11"/>
                  <a:pt x="922" y="12"/>
                  <a:pt x="982" y="52"/>
                </a:cubicBezTo>
                <a:cubicBezTo>
                  <a:pt x="1008" y="155"/>
                  <a:pt x="1012" y="262"/>
                  <a:pt x="1035" y="366"/>
                </a:cubicBezTo>
                <a:cubicBezTo>
                  <a:pt x="1041" y="393"/>
                  <a:pt x="1038" y="430"/>
                  <a:pt x="1061" y="445"/>
                </a:cubicBezTo>
                <a:cubicBezTo>
                  <a:pt x="1087" y="462"/>
                  <a:pt x="1139" y="497"/>
                  <a:pt x="1139" y="497"/>
                </a:cubicBezTo>
                <a:cubicBezTo>
                  <a:pt x="1170" y="493"/>
                  <a:pt x="1201" y="492"/>
                  <a:pt x="1231" y="484"/>
                </a:cubicBezTo>
                <a:cubicBezTo>
                  <a:pt x="1298" y="466"/>
                  <a:pt x="1271" y="462"/>
                  <a:pt x="1309" y="419"/>
                </a:cubicBezTo>
                <a:cubicBezTo>
                  <a:pt x="1416" y="296"/>
                  <a:pt x="1342" y="402"/>
                  <a:pt x="1401" y="314"/>
                </a:cubicBezTo>
                <a:cubicBezTo>
                  <a:pt x="1408" y="268"/>
                  <a:pt x="1408" y="160"/>
                  <a:pt x="1440" y="117"/>
                </a:cubicBezTo>
                <a:cubicBezTo>
                  <a:pt x="1459" y="92"/>
                  <a:pt x="1506" y="52"/>
                  <a:pt x="1506" y="52"/>
                </a:cubicBezTo>
                <a:cubicBezTo>
                  <a:pt x="1532" y="56"/>
                  <a:pt x="1559" y="57"/>
                  <a:pt x="1584" y="65"/>
                </a:cubicBezTo>
                <a:cubicBezTo>
                  <a:pt x="1629" y="80"/>
                  <a:pt x="1662" y="166"/>
                  <a:pt x="1676" y="209"/>
                </a:cubicBezTo>
                <a:cubicBezTo>
                  <a:pt x="1688" y="291"/>
                  <a:pt x="1702" y="354"/>
                  <a:pt x="1728" y="432"/>
                </a:cubicBezTo>
                <a:cubicBezTo>
                  <a:pt x="1737" y="458"/>
                  <a:pt x="1807" y="458"/>
                  <a:pt x="1807" y="458"/>
                </a:cubicBezTo>
                <a:cubicBezTo>
                  <a:pt x="1855" y="454"/>
                  <a:pt x="1905" y="459"/>
                  <a:pt x="1951" y="445"/>
                </a:cubicBezTo>
                <a:cubicBezTo>
                  <a:pt x="1966" y="440"/>
                  <a:pt x="1966" y="416"/>
                  <a:pt x="1977" y="405"/>
                </a:cubicBezTo>
                <a:cubicBezTo>
                  <a:pt x="1988" y="394"/>
                  <a:pt x="2003" y="388"/>
                  <a:pt x="2016" y="379"/>
                </a:cubicBezTo>
                <a:cubicBezTo>
                  <a:pt x="2048" y="288"/>
                  <a:pt x="2034" y="327"/>
                  <a:pt x="2056" y="261"/>
                </a:cubicBezTo>
                <a:cubicBezTo>
                  <a:pt x="2062" y="213"/>
                  <a:pt x="2052" y="155"/>
                  <a:pt x="2082" y="117"/>
                </a:cubicBezTo>
                <a:cubicBezTo>
                  <a:pt x="2109" y="83"/>
                  <a:pt x="2200" y="65"/>
                  <a:pt x="2200" y="65"/>
                </a:cubicBezTo>
                <a:cubicBezTo>
                  <a:pt x="2226" y="69"/>
                  <a:pt x="2253" y="70"/>
                  <a:pt x="2278" y="78"/>
                </a:cubicBezTo>
                <a:cubicBezTo>
                  <a:pt x="2293" y="83"/>
                  <a:pt x="2303" y="97"/>
                  <a:pt x="2317" y="104"/>
                </a:cubicBezTo>
                <a:cubicBezTo>
                  <a:pt x="2330" y="110"/>
                  <a:pt x="2344" y="113"/>
                  <a:pt x="2357" y="117"/>
                </a:cubicBezTo>
                <a:cubicBezTo>
                  <a:pt x="2390" y="151"/>
                  <a:pt x="2408" y="182"/>
                  <a:pt x="2448" y="209"/>
                </a:cubicBezTo>
                <a:cubicBezTo>
                  <a:pt x="2457" y="235"/>
                  <a:pt x="2460" y="265"/>
                  <a:pt x="2475" y="288"/>
                </a:cubicBezTo>
                <a:cubicBezTo>
                  <a:pt x="2484" y="301"/>
                  <a:pt x="2495" y="313"/>
                  <a:pt x="2501" y="327"/>
                </a:cubicBezTo>
                <a:cubicBezTo>
                  <a:pt x="2512" y="352"/>
                  <a:pt x="2512" y="382"/>
                  <a:pt x="2527" y="405"/>
                </a:cubicBezTo>
                <a:cubicBezTo>
                  <a:pt x="2544" y="431"/>
                  <a:pt x="2579" y="484"/>
                  <a:pt x="2579" y="484"/>
                </a:cubicBezTo>
                <a:cubicBezTo>
                  <a:pt x="2599" y="482"/>
                  <a:pt x="2710" y="480"/>
                  <a:pt x="2736" y="445"/>
                </a:cubicBezTo>
                <a:cubicBezTo>
                  <a:pt x="2753" y="423"/>
                  <a:pt x="2754" y="392"/>
                  <a:pt x="2763" y="366"/>
                </a:cubicBezTo>
                <a:cubicBezTo>
                  <a:pt x="2767" y="353"/>
                  <a:pt x="2776" y="327"/>
                  <a:pt x="2776" y="327"/>
                </a:cubicBezTo>
                <a:cubicBezTo>
                  <a:pt x="2785" y="206"/>
                  <a:pt x="2766" y="120"/>
                  <a:pt x="2867" y="52"/>
                </a:cubicBezTo>
                <a:cubicBezTo>
                  <a:pt x="2946" y="56"/>
                  <a:pt x="3026" y="49"/>
                  <a:pt x="3103" y="65"/>
                </a:cubicBezTo>
                <a:cubicBezTo>
                  <a:pt x="3116" y="68"/>
                  <a:pt x="3114" y="90"/>
                  <a:pt x="3116" y="104"/>
                </a:cubicBezTo>
                <a:cubicBezTo>
                  <a:pt x="3123" y="156"/>
                  <a:pt x="3120" y="209"/>
                  <a:pt x="3129" y="261"/>
                </a:cubicBezTo>
                <a:cubicBezTo>
                  <a:pt x="3143" y="345"/>
                  <a:pt x="3186" y="481"/>
                  <a:pt x="3273" y="510"/>
                </a:cubicBezTo>
                <a:cubicBezTo>
                  <a:pt x="3304" y="506"/>
                  <a:pt x="3365" y="497"/>
                  <a:pt x="3365" y="49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6" name="Text Box 22">
            <a:extLst>
              <a:ext uri="{FF2B5EF4-FFF2-40B4-BE49-F238E27FC236}">
                <a16:creationId xmlns:a16="http://schemas.microsoft.com/office/drawing/2014/main" id="{3E9E2ADE-AB1F-4A6A-ACE4-13221EAF8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763" y="6397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/>
              <a:t>t</a:t>
            </a:r>
          </a:p>
        </p:txBody>
      </p:sp>
      <p:sp>
        <p:nvSpPr>
          <p:cNvPr id="52247" name="Line 23">
            <a:extLst>
              <a:ext uri="{FF2B5EF4-FFF2-40B4-BE49-F238E27FC236}">
                <a16:creationId xmlns:a16="http://schemas.microsoft.com/office/drawing/2014/main" id="{29AC5A7B-52BF-417C-8639-D823FAE9D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41910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8" name="Line 24">
            <a:extLst>
              <a:ext uri="{FF2B5EF4-FFF2-40B4-BE49-F238E27FC236}">
                <a16:creationId xmlns:a16="http://schemas.microsoft.com/office/drawing/2014/main" id="{39780E75-BE55-40D4-AB11-7D724700E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4864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49" name="Text Box 25">
            <a:extLst>
              <a:ext uri="{FF2B5EF4-FFF2-40B4-BE49-F238E27FC236}">
                <a16:creationId xmlns:a16="http://schemas.microsoft.com/office/drawing/2014/main" id="{E5490AC6-C289-46B9-86FE-D2349BD49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562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52250" name="Text Box 26">
            <a:extLst>
              <a:ext uri="{FF2B5EF4-FFF2-40B4-BE49-F238E27FC236}">
                <a16:creationId xmlns:a16="http://schemas.microsoft.com/office/drawing/2014/main" id="{58DE64A2-295E-452E-8D14-A9A22E0F1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/>
              <a:t>N</a:t>
            </a:r>
          </a:p>
        </p:txBody>
      </p:sp>
      <p:sp>
        <p:nvSpPr>
          <p:cNvPr id="52251" name="Freeform 27">
            <a:extLst>
              <a:ext uri="{FF2B5EF4-FFF2-40B4-BE49-F238E27FC236}">
                <a16:creationId xmlns:a16="http://schemas.microsoft.com/office/drawing/2014/main" id="{7FED7EE4-0CC6-45F7-BE12-F57BF436A0D5}"/>
              </a:ext>
            </a:extLst>
          </p:cNvPr>
          <p:cNvSpPr>
            <a:spLocks/>
          </p:cNvSpPr>
          <p:nvPr/>
        </p:nvSpPr>
        <p:spPr bwMode="auto">
          <a:xfrm>
            <a:off x="5224464" y="4462463"/>
            <a:ext cx="1944687" cy="1009650"/>
          </a:xfrm>
          <a:custGeom>
            <a:avLst/>
            <a:gdLst>
              <a:gd name="T0" fmla="*/ 0 w 1225"/>
              <a:gd name="T1" fmla="*/ 635 h 636"/>
              <a:gd name="T2" fmla="*/ 318 w 1225"/>
              <a:gd name="T3" fmla="*/ 545 h 636"/>
              <a:gd name="T4" fmla="*/ 635 w 1225"/>
              <a:gd name="T5" fmla="*/ 91 h 636"/>
              <a:gd name="T6" fmla="*/ 1225 w 1225"/>
              <a:gd name="T7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5" h="636">
                <a:moveTo>
                  <a:pt x="0" y="635"/>
                </a:moveTo>
                <a:cubicBezTo>
                  <a:pt x="106" y="635"/>
                  <a:pt x="212" y="636"/>
                  <a:pt x="318" y="545"/>
                </a:cubicBezTo>
                <a:cubicBezTo>
                  <a:pt x="424" y="454"/>
                  <a:pt x="484" y="182"/>
                  <a:pt x="635" y="91"/>
                </a:cubicBezTo>
                <a:cubicBezTo>
                  <a:pt x="786" y="0"/>
                  <a:pt x="1127" y="15"/>
                  <a:pt x="1225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52" name="Text Box 28">
            <a:extLst>
              <a:ext uri="{FF2B5EF4-FFF2-40B4-BE49-F238E27FC236}">
                <a16:creationId xmlns:a16="http://schemas.microsoft.com/office/drawing/2014/main" id="{ED5FB6F5-425A-43E3-8EE0-A0A3A5A10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029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/>
              <a:t>N</a:t>
            </a:r>
          </a:p>
        </p:txBody>
      </p:sp>
      <p:sp>
        <p:nvSpPr>
          <p:cNvPr id="52253" name="Text Box 29">
            <a:extLst>
              <a:ext uri="{FF2B5EF4-FFF2-40B4-BE49-F238E27FC236}">
                <a16:creationId xmlns:a16="http://schemas.microsoft.com/office/drawing/2014/main" id="{E697281D-DF91-423A-9FE1-B88258225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429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/>
              <a:t>N</a:t>
            </a:r>
          </a:p>
        </p:txBody>
      </p:sp>
      <p:sp>
        <p:nvSpPr>
          <p:cNvPr id="52254" name="Text Box 30">
            <a:extLst>
              <a:ext uri="{FF2B5EF4-FFF2-40B4-BE49-F238E27FC236}">
                <a16:creationId xmlns:a16="http://schemas.microsoft.com/office/drawing/2014/main" id="{9C325429-CC94-45FA-9029-BE789D9E1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87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52255" name="Text Box 31">
            <a:extLst>
              <a:ext uri="{FF2B5EF4-FFF2-40B4-BE49-F238E27FC236}">
                <a16:creationId xmlns:a16="http://schemas.microsoft.com/office/drawing/2014/main" id="{C3244CCF-7BFA-4587-B758-7B5C28241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6324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52256" name="Line 32">
            <a:extLst>
              <a:ext uri="{FF2B5EF4-FFF2-40B4-BE49-F238E27FC236}">
                <a16:creationId xmlns:a16="http://schemas.microsoft.com/office/drawing/2014/main" id="{C62C693F-A8A8-45C9-8563-F7587FCCBF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267200"/>
            <a:ext cx="457200" cy="533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57" name="Line 33">
            <a:extLst>
              <a:ext uri="{FF2B5EF4-FFF2-40B4-BE49-F238E27FC236}">
                <a16:creationId xmlns:a16="http://schemas.microsoft.com/office/drawing/2014/main" id="{4D1ECA55-E39A-4D41-9560-4164FCB0F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4876800"/>
            <a:ext cx="0" cy="457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2258" name="Text Box 34">
            <a:extLst>
              <a:ext uri="{FF2B5EF4-FFF2-40B4-BE49-F238E27FC236}">
                <a16:creationId xmlns:a16="http://schemas.microsoft.com/office/drawing/2014/main" id="{777E210A-3E42-4171-B981-276879AF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3246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Con retraso</a:t>
            </a:r>
          </a:p>
        </p:txBody>
      </p:sp>
      <p:sp>
        <p:nvSpPr>
          <p:cNvPr id="52259" name="Rectangle 35">
            <a:extLst>
              <a:ext uri="{FF2B5EF4-FFF2-40B4-BE49-F238E27FC236}">
                <a16:creationId xmlns:a16="http://schemas.microsoft.com/office/drawing/2014/main" id="{AD03A406-067A-4F85-A0D6-6194B98C4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352800"/>
            <a:ext cx="5715000" cy="35052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2260" name="Rectangle 36">
            <a:extLst>
              <a:ext uri="{FF2B5EF4-FFF2-40B4-BE49-F238E27FC236}">
                <a16:creationId xmlns:a16="http://schemas.microsoft.com/office/drawing/2014/main" id="{C228C59C-D9D5-4D0B-812F-5AB27C962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2819400" cy="33528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86"/>
    </mc:Choice>
    <mc:Fallback xmlns="">
      <p:transition spd="slow" advTm="3108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>
            <a:extLst>
              <a:ext uri="{FF2B5EF4-FFF2-40B4-BE49-F238E27FC236}">
                <a16:creationId xmlns:a16="http://schemas.microsoft.com/office/drawing/2014/main" id="{62ADA04D-0608-4616-8DDB-EF996471BF2D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38400"/>
            <a:ext cx="2514600" cy="2757546"/>
            <a:chOff x="1202" y="709"/>
            <a:chExt cx="2313" cy="2288"/>
          </a:xfrm>
        </p:grpSpPr>
        <p:sp>
          <p:nvSpPr>
            <p:cNvPr id="53251" name="Line 3">
              <a:extLst>
                <a:ext uri="{FF2B5EF4-FFF2-40B4-BE49-F238E27FC236}">
                  <a16:creationId xmlns:a16="http://schemas.microsoft.com/office/drawing/2014/main" id="{DE59FB98-715C-457D-A471-163EC47E4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890"/>
              <a:ext cx="0" cy="14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52" name="Line 4">
              <a:extLst>
                <a:ext uri="{FF2B5EF4-FFF2-40B4-BE49-F238E27FC236}">
                  <a16:creationId xmlns:a16="http://schemas.microsoft.com/office/drawing/2014/main" id="{F6E71F03-A12C-4D4C-9974-25EDCDAB7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2341"/>
              <a:ext cx="15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53" name="Freeform 5">
              <a:extLst>
                <a:ext uri="{FF2B5EF4-FFF2-40B4-BE49-F238E27FC236}">
                  <a16:creationId xmlns:a16="http://schemas.microsoft.com/office/drawing/2014/main" id="{C1DA43F1-409F-43ED-94A9-5E9575226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1108"/>
              <a:ext cx="1814" cy="1241"/>
            </a:xfrm>
            <a:custGeom>
              <a:avLst/>
              <a:gdLst>
                <a:gd name="T0" fmla="*/ 0 w 1814"/>
                <a:gd name="T1" fmla="*/ 1233 h 1241"/>
                <a:gd name="T2" fmla="*/ 408 w 1814"/>
                <a:gd name="T3" fmla="*/ 1097 h 1241"/>
                <a:gd name="T4" fmla="*/ 771 w 1814"/>
                <a:gd name="T5" fmla="*/ 371 h 1241"/>
                <a:gd name="T6" fmla="*/ 998 w 1814"/>
                <a:gd name="T7" fmla="*/ 53 h 1241"/>
                <a:gd name="T8" fmla="*/ 1814 w 1814"/>
                <a:gd name="T9" fmla="*/ 53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4" h="1241">
                  <a:moveTo>
                    <a:pt x="0" y="1233"/>
                  </a:moveTo>
                  <a:cubicBezTo>
                    <a:pt x="139" y="1237"/>
                    <a:pt x="279" y="1241"/>
                    <a:pt x="408" y="1097"/>
                  </a:cubicBezTo>
                  <a:cubicBezTo>
                    <a:pt x="537" y="953"/>
                    <a:pt x="673" y="545"/>
                    <a:pt x="771" y="371"/>
                  </a:cubicBezTo>
                  <a:cubicBezTo>
                    <a:pt x="869" y="197"/>
                    <a:pt x="824" y="106"/>
                    <a:pt x="998" y="53"/>
                  </a:cubicBezTo>
                  <a:cubicBezTo>
                    <a:pt x="1172" y="0"/>
                    <a:pt x="1678" y="53"/>
                    <a:pt x="1814" y="5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54" name="Text Box 6">
              <a:extLst>
                <a:ext uri="{FF2B5EF4-FFF2-40B4-BE49-F238E27FC236}">
                  <a16:creationId xmlns:a16="http://schemas.microsoft.com/office/drawing/2014/main" id="{6AC7AC30-1903-4AAC-B10F-38A7B398C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709"/>
              <a:ext cx="45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53255" name="Text Box 7">
              <a:extLst>
                <a:ext uri="{FF2B5EF4-FFF2-40B4-BE49-F238E27FC236}">
                  <a16:creationId xmlns:a16="http://schemas.microsoft.com/office/drawing/2014/main" id="{C3BC1339-0F57-4B47-A343-F02F9C4C6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2614"/>
              <a:ext cx="454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t</a:t>
              </a:r>
            </a:p>
          </p:txBody>
        </p:sp>
        <p:sp>
          <p:nvSpPr>
            <p:cNvPr id="53256" name="Text Box 8">
              <a:extLst>
                <a:ext uri="{FF2B5EF4-FFF2-40B4-BE49-F238E27FC236}">
                  <a16:creationId xmlns:a16="http://schemas.microsoft.com/office/drawing/2014/main" id="{26B49DA2-F241-45BE-9850-33814B1C2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3" y="1071"/>
              <a:ext cx="226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K</a:t>
              </a:r>
            </a:p>
          </p:txBody>
        </p:sp>
      </p:grpSp>
      <p:sp>
        <p:nvSpPr>
          <p:cNvPr id="53257" name="Text Box 9">
            <a:extLst>
              <a:ext uri="{FF2B5EF4-FFF2-40B4-BE49-F238E27FC236}">
                <a16:creationId xmlns:a16="http://schemas.microsoft.com/office/drawing/2014/main" id="{D7059D55-E35C-43C1-836C-CDC8A7DE1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57800"/>
            <a:ext cx="419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Modelo logístico continuo</a:t>
            </a:r>
          </a:p>
        </p:txBody>
      </p:sp>
      <p:grpSp>
        <p:nvGrpSpPr>
          <p:cNvPr id="53258" name="Group 10">
            <a:extLst>
              <a:ext uri="{FF2B5EF4-FFF2-40B4-BE49-F238E27FC236}">
                <a16:creationId xmlns:a16="http://schemas.microsoft.com/office/drawing/2014/main" id="{D2817364-3350-45E8-A160-C0A2B2CE352E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1676400"/>
            <a:ext cx="2590800" cy="3086100"/>
            <a:chOff x="0" y="119"/>
            <a:chExt cx="4694" cy="3994"/>
          </a:xfrm>
        </p:grpSpPr>
        <p:sp>
          <p:nvSpPr>
            <p:cNvPr id="53259" name="Line 11">
              <a:extLst>
                <a:ext uri="{FF2B5EF4-FFF2-40B4-BE49-F238E27FC236}">
                  <a16:creationId xmlns:a16="http://schemas.microsoft.com/office/drawing/2014/main" id="{4AA861AC-7690-465D-B25B-7A0B6A4610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294"/>
              <a:ext cx="4173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60" name="Line 12">
              <a:extLst>
                <a:ext uri="{FF2B5EF4-FFF2-40B4-BE49-F238E27FC236}">
                  <a16:creationId xmlns:a16="http://schemas.microsoft.com/office/drawing/2014/main" id="{CE5B52D4-F5CE-42AE-9BA6-83FB253809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" y="391"/>
              <a:ext cx="0" cy="29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61" name="Freeform 13">
              <a:extLst>
                <a:ext uri="{FF2B5EF4-FFF2-40B4-BE49-F238E27FC236}">
                  <a16:creationId xmlns:a16="http://schemas.microsoft.com/office/drawing/2014/main" id="{269CCC0D-1BDB-4FEF-8685-E176A53C2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820"/>
              <a:ext cx="3365" cy="1453"/>
            </a:xfrm>
            <a:custGeom>
              <a:avLst/>
              <a:gdLst>
                <a:gd name="T0" fmla="*/ 0 w 3365"/>
                <a:gd name="T1" fmla="*/ 1453 h 1453"/>
                <a:gd name="T2" fmla="*/ 105 w 3365"/>
                <a:gd name="T3" fmla="*/ 1427 h 1453"/>
                <a:gd name="T4" fmla="*/ 184 w 3365"/>
                <a:gd name="T5" fmla="*/ 1361 h 1453"/>
                <a:gd name="T6" fmla="*/ 262 w 3365"/>
                <a:gd name="T7" fmla="*/ 1309 h 1453"/>
                <a:gd name="T8" fmla="*/ 367 w 3365"/>
                <a:gd name="T9" fmla="*/ 1217 h 1453"/>
                <a:gd name="T10" fmla="*/ 380 w 3365"/>
                <a:gd name="T11" fmla="*/ 1178 h 1453"/>
                <a:gd name="T12" fmla="*/ 406 w 3365"/>
                <a:gd name="T13" fmla="*/ 1139 h 1453"/>
                <a:gd name="T14" fmla="*/ 459 w 3365"/>
                <a:gd name="T15" fmla="*/ 1034 h 1453"/>
                <a:gd name="T16" fmla="*/ 472 w 3365"/>
                <a:gd name="T17" fmla="*/ 995 h 1453"/>
                <a:gd name="T18" fmla="*/ 498 w 3365"/>
                <a:gd name="T19" fmla="*/ 968 h 1453"/>
                <a:gd name="T20" fmla="*/ 537 w 3365"/>
                <a:gd name="T21" fmla="*/ 824 h 1453"/>
                <a:gd name="T22" fmla="*/ 589 w 3365"/>
                <a:gd name="T23" fmla="*/ 628 h 1453"/>
                <a:gd name="T24" fmla="*/ 655 w 3365"/>
                <a:gd name="T25" fmla="*/ 144 h 1453"/>
                <a:gd name="T26" fmla="*/ 733 w 3365"/>
                <a:gd name="T27" fmla="*/ 26 h 1453"/>
                <a:gd name="T28" fmla="*/ 812 w 3365"/>
                <a:gd name="T29" fmla="*/ 0 h 1453"/>
                <a:gd name="T30" fmla="*/ 982 w 3365"/>
                <a:gd name="T31" fmla="*/ 52 h 1453"/>
                <a:gd name="T32" fmla="*/ 1035 w 3365"/>
                <a:gd name="T33" fmla="*/ 366 h 1453"/>
                <a:gd name="T34" fmla="*/ 1061 w 3365"/>
                <a:gd name="T35" fmla="*/ 445 h 1453"/>
                <a:gd name="T36" fmla="*/ 1139 w 3365"/>
                <a:gd name="T37" fmla="*/ 497 h 1453"/>
                <a:gd name="T38" fmla="*/ 1231 w 3365"/>
                <a:gd name="T39" fmla="*/ 484 h 1453"/>
                <a:gd name="T40" fmla="*/ 1309 w 3365"/>
                <a:gd name="T41" fmla="*/ 419 h 1453"/>
                <a:gd name="T42" fmla="*/ 1401 w 3365"/>
                <a:gd name="T43" fmla="*/ 314 h 1453"/>
                <a:gd name="T44" fmla="*/ 1440 w 3365"/>
                <a:gd name="T45" fmla="*/ 117 h 1453"/>
                <a:gd name="T46" fmla="*/ 1506 w 3365"/>
                <a:gd name="T47" fmla="*/ 52 h 1453"/>
                <a:gd name="T48" fmla="*/ 1584 w 3365"/>
                <a:gd name="T49" fmla="*/ 65 h 1453"/>
                <a:gd name="T50" fmla="*/ 1676 w 3365"/>
                <a:gd name="T51" fmla="*/ 209 h 1453"/>
                <a:gd name="T52" fmla="*/ 1728 w 3365"/>
                <a:gd name="T53" fmla="*/ 432 h 1453"/>
                <a:gd name="T54" fmla="*/ 1807 w 3365"/>
                <a:gd name="T55" fmla="*/ 458 h 1453"/>
                <a:gd name="T56" fmla="*/ 1951 w 3365"/>
                <a:gd name="T57" fmla="*/ 445 h 1453"/>
                <a:gd name="T58" fmla="*/ 1977 w 3365"/>
                <a:gd name="T59" fmla="*/ 405 h 1453"/>
                <a:gd name="T60" fmla="*/ 2016 w 3365"/>
                <a:gd name="T61" fmla="*/ 379 h 1453"/>
                <a:gd name="T62" fmla="*/ 2056 w 3365"/>
                <a:gd name="T63" fmla="*/ 261 h 1453"/>
                <a:gd name="T64" fmla="*/ 2082 w 3365"/>
                <a:gd name="T65" fmla="*/ 117 h 1453"/>
                <a:gd name="T66" fmla="*/ 2200 w 3365"/>
                <a:gd name="T67" fmla="*/ 65 h 1453"/>
                <a:gd name="T68" fmla="*/ 2278 w 3365"/>
                <a:gd name="T69" fmla="*/ 78 h 1453"/>
                <a:gd name="T70" fmla="*/ 2317 w 3365"/>
                <a:gd name="T71" fmla="*/ 104 h 1453"/>
                <a:gd name="T72" fmla="*/ 2357 w 3365"/>
                <a:gd name="T73" fmla="*/ 117 h 1453"/>
                <a:gd name="T74" fmla="*/ 2448 w 3365"/>
                <a:gd name="T75" fmla="*/ 209 h 1453"/>
                <a:gd name="T76" fmla="*/ 2475 w 3365"/>
                <a:gd name="T77" fmla="*/ 288 h 1453"/>
                <a:gd name="T78" fmla="*/ 2501 w 3365"/>
                <a:gd name="T79" fmla="*/ 327 h 1453"/>
                <a:gd name="T80" fmla="*/ 2527 w 3365"/>
                <a:gd name="T81" fmla="*/ 405 h 1453"/>
                <a:gd name="T82" fmla="*/ 2579 w 3365"/>
                <a:gd name="T83" fmla="*/ 484 h 1453"/>
                <a:gd name="T84" fmla="*/ 2736 w 3365"/>
                <a:gd name="T85" fmla="*/ 445 h 1453"/>
                <a:gd name="T86" fmla="*/ 2763 w 3365"/>
                <a:gd name="T87" fmla="*/ 366 h 1453"/>
                <a:gd name="T88" fmla="*/ 2776 w 3365"/>
                <a:gd name="T89" fmla="*/ 327 h 1453"/>
                <a:gd name="T90" fmla="*/ 2867 w 3365"/>
                <a:gd name="T91" fmla="*/ 52 h 1453"/>
                <a:gd name="T92" fmla="*/ 3103 w 3365"/>
                <a:gd name="T93" fmla="*/ 65 h 1453"/>
                <a:gd name="T94" fmla="*/ 3116 w 3365"/>
                <a:gd name="T95" fmla="*/ 104 h 1453"/>
                <a:gd name="T96" fmla="*/ 3129 w 3365"/>
                <a:gd name="T97" fmla="*/ 261 h 1453"/>
                <a:gd name="T98" fmla="*/ 3273 w 3365"/>
                <a:gd name="T99" fmla="*/ 510 h 1453"/>
                <a:gd name="T100" fmla="*/ 3365 w 3365"/>
                <a:gd name="T101" fmla="*/ 497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5" h="1453">
                  <a:moveTo>
                    <a:pt x="0" y="1453"/>
                  </a:moveTo>
                  <a:cubicBezTo>
                    <a:pt x="23" y="1448"/>
                    <a:pt x="79" y="1440"/>
                    <a:pt x="105" y="1427"/>
                  </a:cubicBezTo>
                  <a:cubicBezTo>
                    <a:pt x="156" y="1401"/>
                    <a:pt x="137" y="1398"/>
                    <a:pt x="184" y="1361"/>
                  </a:cubicBezTo>
                  <a:cubicBezTo>
                    <a:pt x="209" y="1342"/>
                    <a:pt x="240" y="1331"/>
                    <a:pt x="262" y="1309"/>
                  </a:cubicBezTo>
                  <a:cubicBezTo>
                    <a:pt x="339" y="1232"/>
                    <a:pt x="302" y="1260"/>
                    <a:pt x="367" y="1217"/>
                  </a:cubicBezTo>
                  <a:cubicBezTo>
                    <a:pt x="371" y="1204"/>
                    <a:pt x="374" y="1190"/>
                    <a:pt x="380" y="1178"/>
                  </a:cubicBezTo>
                  <a:cubicBezTo>
                    <a:pt x="387" y="1164"/>
                    <a:pt x="400" y="1153"/>
                    <a:pt x="406" y="1139"/>
                  </a:cubicBezTo>
                  <a:cubicBezTo>
                    <a:pt x="454" y="1031"/>
                    <a:pt x="404" y="1087"/>
                    <a:pt x="459" y="1034"/>
                  </a:cubicBezTo>
                  <a:cubicBezTo>
                    <a:pt x="463" y="1021"/>
                    <a:pt x="465" y="1007"/>
                    <a:pt x="472" y="995"/>
                  </a:cubicBezTo>
                  <a:cubicBezTo>
                    <a:pt x="478" y="984"/>
                    <a:pt x="492" y="979"/>
                    <a:pt x="498" y="968"/>
                  </a:cubicBezTo>
                  <a:cubicBezTo>
                    <a:pt x="530" y="903"/>
                    <a:pt x="519" y="889"/>
                    <a:pt x="537" y="824"/>
                  </a:cubicBezTo>
                  <a:cubicBezTo>
                    <a:pt x="555" y="757"/>
                    <a:pt x="575" y="697"/>
                    <a:pt x="589" y="628"/>
                  </a:cubicBezTo>
                  <a:cubicBezTo>
                    <a:pt x="604" y="473"/>
                    <a:pt x="607" y="293"/>
                    <a:pt x="655" y="144"/>
                  </a:cubicBezTo>
                  <a:cubicBezTo>
                    <a:pt x="664" y="116"/>
                    <a:pt x="709" y="41"/>
                    <a:pt x="733" y="26"/>
                  </a:cubicBezTo>
                  <a:cubicBezTo>
                    <a:pt x="757" y="11"/>
                    <a:pt x="812" y="0"/>
                    <a:pt x="812" y="0"/>
                  </a:cubicBezTo>
                  <a:cubicBezTo>
                    <a:pt x="888" y="11"/>
                    <a:pt x="922" y="12"/>
                    <a:pt x="982" y="52"/>
                  </a:cubicBezTo>
                  <a:cubicBezTo>
                    <a:pt x="1008" y="155"/>
                    <a:pt x="1012" y="262"/>
                    <a:pt x="1035" y="366"/>
                  </a:cubicBezTo>
                  <a:cubicBezTo>
                    <a:pt x="1041" y="393"/>
                    <a:pt x="1038" y="430"/>
                    <a:pt x="1061" y="445"/>
                  </a:cubicBezTo>
                  <a:cubicBezTo>
                    <a:pt x="1087" y="462"/>
                    <a:pt x="1139" y="497"/>
                    <a:pt x="1139" y="497"/>
                  </a:cubicBezTo>
                  <a:cubicBezTo>
                    <a:pt x="1170" y="493"/>
                    <a:pt x="1201" y="492"/>
                    <a:pt x="1231" y="484"/>
                  </a:cubicBezTo>
                  <a:cubicBezTo>
                    <a:pt x="1298" y="466"/>
                    <a:pt x="1271" y="462"/>
                    <a:pt x="1309" y="419"/>
                  </a:cubicBezTo>
                  <a:cubicBezTo>
                    <a:pt x="1416" y="296"/>
                    <a:pt x="1342" y="402"/>
                    <a:pt x="1401" y="314"/>
                  </a:cubicBezTo>
                  <a:cubicBezTo>
                    <a:pt x="1408" y="268"/>
                    <a:pt x="1408" y="160"/>
                    <a:pt x="1440" y="117"/>
                  </a:cubicBezTo>
                  <a:cubicBezTo>
                    <a:pt x="1459" y="92"/>
                    <a:pt x="1506" y="52"/>
                    <a:pt x="1506" y="52"/>
                  </a:cubicBezTo>
                  <a:cubicBezTo>
                    <a:pt x="1532" y="56"/>
                    <a:pt x="1559" y="57"/>
                    <a:pt x="1584" y="65"/>
                  </a:cubicBezTo>
                  <a:cubicBezTo>
                    <a:pt x="1629" y="80"/>
                    <a:pt x="1662" y="166"/>
                    <a:pt x="1676" y="209"/>
                  </a:cubicBezTo>
                  <a:cubicBezTo>
                    <a:pt x="1688" y="291"/>
                    <a:pt x="1702" y="354"/>
                    <a:pt x="1728" y="432"/>
                  </a:cubicBezTo>
                  <a:cubicBezTo>
                    <a:pt x="1737" y="458"/>
                    <a:pt x="1807" y="458"/>
                    <a:pt x="1807" y="458"/>
                  </a:cubicBezTo>
                  <a:cubicBezTo>
                    <a:pt x="1855" y="454"/>
                    <a:pt x="1905" y="459"/>
                    <a:pt x="1951" y="445"/>
                  </a:cubicBezTo>
                  <a:cubicBezTo>
                    <a:pt x="1966" y="440"/>
                    <a:pt x="1966" y="416"/>
                    <a:pt x="1977" y="405"/>
                  </a:cubicBezTo>
                  <a:cubicBezTo>
                    <a:pt x="1988" y="394"/>
                    <a:pt x="2003" y="388"/>
                    <a:pt x="2016" y="379"/>
                  </a:cubicBezTo>
                  <a:cubicBezTo>
                    <a:pt x="2048" y="288"/>
                    <a:pt x="2034" y="327"/>
                    <a:pt x="2056" y="261"/>
                  </a:cubicBezTo>
                  <a:cubicBezTo>
                    <a:pt x="2062" y="213"/>
                    <a:pt x="2052" y="155"/>
                    <a:pt x="2082" y="117"/>
                  </a:cubicBezTo>
                  <a:cubicBezTo>
                    <a:pt x="2109" y="83"/>
                    <a:pt x="2200" y="65"/>
                    <a:pt x="2200" y="65"/>
                  </a:cubicBezTo>
                  <a:cubicBezTo>
                    <a:pt x="2226" y="69"/>
                    <a:pt x="2253" y="70"/>
                    <a:pt x="2278" y="78"/>
                  </a:cubicBezTo>
                  <a:cubicBezTo>
                    <a:pt x="2293" y="83"/>
                    <a:pt x="2303" y="97"/>
                    <a:pt x="2317" y="104"/>
                  </a:cubicBezTo>
                  <a:cubicBezTo>
                    <a:pt x="2330" y="110"/>
                    <a:pt x="2344" y="113"/>
                    <a:pt x="2357" y="117"/>
                  </a:cubicBezTo>
                  <a:cubicBezTo>
                    <a:pt x="2390" y="151"/>
                    <a:pt x="2408" y="182"/>
                    <a:pt x="2448" y="209"/>
                  </a:cubicBezTo>
                  <a:cubicBezTo>
                    <a:pt x="2457" y="235"/>
                    <a:pt x="2460" y="265"/>
                    <a:pt x="2475" y="288"/>
                  </a:cubicBezTo>
                  <a:cubicBezTo>
                    <a:pt x="2484" y="301"/>
                    <a:pt x="2495" y="313"/>
                    <a:pt x="2501" y="327"/>
                  </a:cubicBezTo>
                  <a:cubicBezTo>
                    <a:pt x="2512" y="352"/>
                    <a:pt x="2512" y="382"/>
                    <a:pt x="2527" y="405"/>
                  </a:cubicBezTo>
                  <a:cubicBezTo>
                    <a:pt x="2544" y="431"/>
                    <a:pt x="2579" y="484"/>
                    <a:pt x="2579" y="484"/>
                  </a:cubicBezTo>
                  <a:cubicBezTo>
                    <a:pt x="2599" y="482"/>
                    <a:pt x="2710" y="480"/>
                    <a:pt x="2736" y="445"/>
                  </a:cubicBezTo>
                  <a:cubicBezTo>
                    <a:pt x="2753" y="423"/>
                    <a:pt x="2754" y="392"/>
                    <a:pt x="2763" y="366"/>
                  </a:cubicBezTo>
                  <a:cubicBezTo>
                    <a:pt x="2767" y="353"/>
                    <a:pt x="2776" y="327"/>
                    <a:pt x="2776" y="327"/>
                  </a:cubicBezTo>
                  <a:cubicBezTo>
                    <a:pt x="2785" y="206"/>
                    <a:pt x="2766" y="120"/>
                    <a:pt x="2867" y="52"/>
                  </a:cubicBezTo>
                  <a:cubicBezTo>
                    <a:pt x="2946" y="56"/>
                    <a:pt x="3026" y="49"/>
                    <a:pt x="3103" y="65"/>
                  </a:cubicBezTo>
                  <a:cubicBezTo>
                    <a:pt x="3116" y="68"/>
                    <a:pt x="3114" y="90"/>
                    <a:pt x="3116" y="104"/>
                  </a:cubicBezTo>
                  <a:cubicBezTo>
                    <a:pt x="3123" y="156"/>
                    <a:pt x="3120" y="209"/>
                    <a:pt x="3129" y="261"/>
                  </a:cubicBezTo>
                  <a:cubicBezTo>
                    <a:pt x="3143" y="345"/>
                    <a:pt x="3186" y="481"/>
                    <a:pt x="3273" y="510"/>
                  </a:cubicBezTo>
                  <a:cubicBezTo>
                    <a:pt x="3304" y="506"/>
                    <a:pt x="3365" y="497"/>
                    <a:pt x="3365" y="49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53262" name="Text Box 14">
              <a:extLst>
                <a:ext uri="{FF2B5EF4-FFF2-40B4-BE49-F238E27FC236}">
                  <a16:creationId xmlns:a16="http://schemas.microsoft.com/office/drawing/2014/main" id="{A6D05ADB-C8DD-43DF-A481-A4AFF4C4D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119"/>
              <a:ext cx="362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53263" name="Text Box 15">
              <a:extLst>
                <a:ext uri="{FF2B5EF4-FFF2-40B4-BE49-F238E27FC236}">
                  <a16:creationId xmlns:a16="http://schemas.microsoft.com/office/drawing/2014/main" id="{533F524B-73F7-4219-8D4B-4AE60456E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" y="3521"/>
              <a:ext cx="334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t</a:t>
              </a:r>
            </a:p>
          </p:txBody>
        </p:sp>
        <p:sp>
          <p:nvSpPr>
            <p:cNvPr id="53264" name="Text Box 16">
              <a:extLst>
                <a:ext uri="{FF2B5EF4-FFF2-40B4-BE49-F238E27FC236}">
                  <a16:creationId xmlns:a16="http://schemas.microsoft.com/office/drawing/2014/main" id="{3081D55C-7F04-473F-94A6-D8BD4DE94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88"/>
              <a:ext cx="431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K</a:t>
              </a:r>
            </a:p>
          </p:txBody>
        </p:sp>
      </p:grpSp>
      <p:sp>
        <p:nvSpPr>
          <p:cNvPr id="53265" name="Text Box 17">
            <a:extLst>
              <a:ext uri="{FF2B5EF4-FFF2-40B4-BE49-F238E27FC236}">
                <a16:creationId xmlns:a16="http://schemas.microsoft.com/office/drawing/2014/main" id="{1C645D06-04D6-4C0E-B0B4-A30D1709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724401"/>
            <a:ext cx="2895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Modelo logístico discreto</a:t>
            </a:r>
          </a:p>
        </p:txBody>
      </p:sp>
      <p:sp>
        <p:nvSpPr>
          <p:cNvPr id="53266" name="Text Box 18">
            <a:extLst>
              <a:ext uri="{FF2B5EF4-FFF2-40B4-BE49-F238E27FC236}">
                <a16:creationId xmlns:a16="http://schemas.microsoft.com/office/drawing/2014/main" id="{8CEB35F5-D43B-4464-899D-7D08B5E7B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867401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s-AR" sz="240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= Tiempo generacional</a:t>
            </a:r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781CEB64-0729-4FC7-8E95-C609282AA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0" y="152400"/>
            <a:ext cx="0" cy="1379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8D5EEAE7-1B03-4E2E-83CD-7824365EE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0" y="1531938"/>
            <a:ext cx="223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BD8A1519-EB30-49EA-90D6-7849D6248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001" y="631825"/>
            <a:ext cx="1960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3270" name="Freeform 22">
            <a:extLst>
              <a:ext uri="{FF2B5EF4-FFF2-40B4-BE49-F238E27FC236}">
                <a16:creationId xmlns:a16="http://schemas.microsoft.com/office/drawing/2014/main" id="{F5770309-2A67-4CDF-8237-1966048E6073}"/>
              </a:ext>
            </a:extLst>
          </p:cNvPr>
          <p:cNvSpPr>
            <a:spLocks/>
          </p:cNvSpPr>
          <p:nvPr/>
        </p:nvSpPr>
        <p:spPr bwMode="auto">
          <a:xfrm>
            <a:off x="8128000" y="352426"/>
            <a:ext cx="1568450" cy="1235075"/>
          </a:xfrm>
          <a:custGeom>
            <a:avLst/>
            <a:gdLst>
              <a:gd name="T0" fmla="*/ 0 w 1920"/>
              <a:gd name="T1" fmla="*/ 1888 h 1976"/>
              <a:gd name="T2" fmla="*/ 336 w 1920"/>
              <a:gd name="T3" fmla="*/ 1696 h 1976"/>
              <a:gd name="T4" fmla="*/ 912 w 1920"/>
              <a:gd name="T5" fmla="*/ 208 h 1976"/>
              <a:gd name="T6" fmla="*/ 1200 w 1920"/>
              <a:gd name="T7" fmla="*/ 448 h 1976"/>
              <a:gd name="T8" fmla="*/ 1344 w 1920"/>
              <a:gd name="T9" fmla="*/ 688 h 1976"/>
              <a:gd name="T10" fmla="*/ 1488 w 1920"/>
              <a:gd name="T11" fmla="*/ 352 h 1976"/>
              <a:gd name="T12" fmla="*/ 1584 w 1920"/>
              <a:gd name="T13" fmla="*/ 256 h 1976"/>
              <a:gd name="T14" fmla="*/ 1776 w 1920"/>
              <a:gd name="T15" fmla="*/ 544 h 1976"/>
              <a:gd name="T16" fmla="*/ 1920 w 1920"/>
              <a:gd name="T17" fmla="*/ 352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20" h="1976">
                <a:moveTo>
                  <a:pt x="0" y="1888"/>
                </a:moveTo>
                <a:cubicBezTo>
                  <a:pt x="92" y="1932"/>
                  <a:pt x="184" y="1976"/>
                  <a:pt x="336" y="1696"/>
                </a:cubicBezTo>
                <a:cubicBezTo>
                  <a:pt x="488" y="1416"/>
                  <a:pt x="768" y="416"/>
                  <a:pt x="912" y="208"/>
                </a:cubicBezTo>
                <a:cubicBezTo>
                  <a:pt x="1056" y="0"/>
                  <a:pt x="1128" y="368"/>
                  <a:pt x="1200" y="448"/>
                </a:cubicBezTo>
                <a:cubicBezTo>
                  <a:pt x="1272" y="528"/>
                  <a:pt x="1296" y="704"/>
                  <a:pt x="1344" y="688"/>
                </a:cubicBezTo>
                <a:cubicBezTo>
                  <a:pt x="1392" y="672"/>
                  <a:pt x="1448" y="424"/>
                  <a:pt x="1488" y="352"/>
                </a:cubicBezTo>
                <a:cubicBezTo>
                  <a:pt x="1528" y="280"/>
                  <a:pt x="1536" y="224"/>
                  <a:pt x="1584" y="256"/>
                </a:cubicBezTo>
                <a:cubicBezTo>
                  <a:pt x="1632" y="288"/>
                  <a:pt x="1720" y="528"/>
                  <a:pt x="1776" y="544"/>
                </a:cubicBezTo>
                <a:cubicBezTo>
                  <a:pt x="1832" y="560"/>
                  <a:pt x="1888" y="384"/>
                  <a:pt x="1920" y="352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3271" name="Text Box 23">
            <a:extLst>
              <a:ext uri="{FF2B5EF4-FFF2-40B4-BE49-F238E27FC236}">
                <a16:creationId xmlns:a16="http://schemas.microsoft.com/office/drawing/2014/main" id="{B62141E2-FBBF-4230-9F36-421353510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573088"/>
            <a:ext cx="31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/>
              <a:t>K</a:t>
            </a:r>
          </a:p>
        </p:txBody>
      </p:sp>
      <p:sp>
        <p:nvSpPr>
          <p:cNvPr id="53272" name="Text Box 24">
            <a:extLst>
              <a:ext uri="{FF2B5EF4-FFF2-40B4-BE49-F238E27FC236}">
                <a16:creationId xmlns:a16="http://schemas.microsoft.com/office/drawing/2014/main" id="{38B9F1EB-986E-4FDD-939F-D4B8D9B61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338" y="165459"/>
            <a:ext cx="551511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El modelo logístico discreto tiene incorporado el Tiempo Generacional como tiempo de retardo</a:t>
            </a:r>
          </a:p>
        </p:txBody>
      </p:sp>
      <p:sp>
        <p:nvSpPr>
          <p:cNvPr id="53273" name="Rectangle 25">
            <a:extLst>
              <a:ext uri="{FF2B5EF4-FFF2-40B4-BE49-F238E27FC236}">
                <a16:creationId xmlns:a16="http://schemas.microsoft.com/office/drawing/2014/main" id="{D44F7E38-9448-4990-BC2A-3F4993E77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4876800" cy="39624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4" name="Rectangle 26">
            <a:extLst>
              <a:ext uri="{FF2B5EF4-FFF2-40B4-BE49-F238E27FC236}">
                <a16:creationId xmlns:a16="http://schemas.microsoft.com/office/drawing/2014/main" id="{DF4437A9-136B-4CCD-B389-506D53FB0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0"/>
            <a:ext cx="3352800" cy="685800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5" name="Oval 27">
            <a:extLst>
              <a:ext uri="{FF2B5EF4-FFF2-40B4-BE49-F238E27FC236}">
                <a16:creationId xmlns:a16="http://schemas.microsoft.com/office/drawing/2014/main" id="{247CFB2E-6299-4ECC-B470-97C14F8E9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29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6" name="Oval 28">
            <a:extLst>
              <a:ext uri="{FF2B5EF4-FFF2-40B4-BE49-F238E27FC236}">
                <a16:creationId xmlns:a16="http://schemas.microsoft.com/office/drawing/2014/main" id="{24BE9AE9-50F0-4D85-850E-5C6872AA0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99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7" name="Oval 29">
            <a:extLst>
              <a:ext uri="{FF2B5EF4-FFF2-40B4-BE49-F238E27FC236}">
                <a16:creationId xmlns:a16="http://schemas.microsoft.com/office/drawing/2014/main" id="{0F03EE20-F9D9-446C-B261-D1DC7B73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44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8" name="Oval 30">
            <a:extLst>
              <a:ext uri="{FF2B5EF4-FFF2-40B4-BE49-F238E27FC236}">
                <a16:creationId xmlns:a16="http://schemas.microsoft.com/office/drawing/2014/main" id="{B87F33A5-CCDC-4DF7-A1F9-2D0949E20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8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79" name="Oval 31">
            <a:extLst>
              <a:ext uri="{FF2B5EF4-FFF2-40B4-BE49-F238E27FC236}">
                <a16:creationId xmlns:a16="http://schemas.microsoft.com/office/drawing/2014/main" id="{EC08C5A6-B7C7-4499-A12A-63977E2D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5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0" name="Oval 32">
            <a:extLst>
              <a:ext uri="{FF2B5EF4-FFF2-40B4-BE49-F238E27FC236}">
                <a16:creationId xmlns:a16="http://schemas.microsoft.com/office/drawing/2014/main" id="{64C08059-594E-4060-A771-D341EA300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68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1" name="Oval 33">
            <a:extLst>
              <a:ext uri="{FF2B5EF4-FFF2-40B4-BE49-F238E27FC236}">
                <a16:creationId xmlns:a16="http://schemas.microsoft.com/office/drawing/2014/main" id="{2AA9CDA8-24EF-4FBC-8389-DD417B7F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5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2" name="Oval 34">
            <a:extLst>
              <a:ext uri="{FF2B5EF4-FFF2-40B4-BE49-F238E27FC236}">
                <a16:creationId xmlns:a16="http://schemas.microsoft.com/office/drawing/2014/main" id="{878C3BD7-EB56-4A95-9849-AAA3C5AD5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53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3" name="Oval 35">
            <a:extLst>
              <a:ext uri="{FF2B5EF4-FFF2-40B4-BE49-F238E27FC236}">
                <a16:creationId xmlns:a16="http://schemas.microsoft.com/office/drawing/2014/main" id="{1A42C4E3-48E6-4CF8-AB1B-BA9013D10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4" name="Oval 36">
            <a:extLst>
              <a:ext uri="{FF2B5EF4-FFF2-40B4-BE49-F238E27FC236}">
                <a16:creationId xmlns:a16="http://schemas.microsoft.com/office/drawing/2014/main" id="{DC183D9B-92EC-4752-A229-E5AD79BCC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5" name="Oval 37">
            <a:extLst>
              <a:ext uri="{FF2B5EF4-FFF2-40B4-BE49-F238E27FC236}">
                <a16:creationId xmlns:a16="http://schemas.microsoft.com/office/drawing/2014/main" id="{81D21AC9-A574-4E2C-B956-5EBABF701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6" name="Oval 38">
            <a:extLst>
              <a:ext uri="{FF2B5EF4-FFF2-40B4-BE49-F238E27FC236}">
                <a16:creationId xmlns:a16="http://schemas.microsoft.com/office/drawing/2014/main" id="{A0C63F42-4C48-42A9-9481-6F7712ACD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7" name="Oval 39">
            <a:extLst>
              <a:ext uri="{FF2B5EF4-FFF2-40B4-BE49-F238E27FC236}">
                <a16:creationId xmlns:a16="http://schemas.microsoft.com/office/drawing/2014/main" id="{7D4DF88D-06CB-4A16-A251-ED2C294F5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8" name="Oval 40">
            <a:extLst>
              <a:ext uri="{FF2B5EF4-FFF2-40B4-BE49-F238E27FC236}">
                <a16:creationId xmlns:a16="http://schemas.microsoft.com/office/drawing/2014/main" id="{ACC28516-90FE-4B0C-9F6F-40DB6CEC5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89" name="Oval 41">
            <a:extLst>
              <a:ext uri="{FF2B5EF4-FFF2-40B4-BE49-F238E27FC236}">
                <a16:creationId xmlns:a16="http://schemas.microsoft.com/office/drawing/2014/main" id="{6C3FEF23-413E-4856-990C-4CA1556EC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0" name="Oval 42">
            <a:extLst>
              <a:ext uri="{FF2B5EF4-FFF2-40B4-BE49-F238E27FC236}">
                <a16:creationId xmlns:a16="http://schemas.microsoft.com/office/drawing/2014/main" id="{25AB367B-613A-4BFE-9E84-3BB94BCBB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1" name="Oval 43">
            <a:extLst>
              <a:ext uri="{FF2B5EF4-FFF2-40B4-BE49-F238E27FC236}">
                <a16:creationId xmlns:a16="http://schemas.microsoft.com/office/drawing/2014/main" id="{F537DDBC-3BDE-4C79-AF12-D14485E7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2" name="Oval 44">
            <a:extLst>
              <a:ext uri="{FF2B5EF4-FFF2-40B4-BE49-F238E27FC236}">
                <a16:creationId xmlns:a16="http://schemas.microsoft.com/office/drawing/2014/main" id="{E1ED8722-4872-4D66-9E07-49E8F00BC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3" name="Oval 45">
            <a:extLst>
              <a:ext uri="{FF2B5EF4-FFF2-40B4-BE49-F238E27FC236}">
                <a16:creationId xmlns:a16="http://schemas.microsoft.com/office/drawing/2014/main" id="{0CE0C8E0-9E2C-4720-866A-C86E6C86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4" name="Oval 46">
            <a:extLst>
              <a:ext uri="{FF2B5EF4-FFF2-40B4-BE49-F238E27FC236}">
                <a16:creationId xmlns:a16="http://schemas.microsoft.com/office/drawing/2014/main" id="{577AEB89-8A24-4768-81D8-FD729F303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5" name="Oval 47">
            <a:extLst>
              <a:ext uri="{FF2B5EF4-FFF2-40B4-BE49-F238E27FC236}">
                <a16:creationId xmlns:a16="http://schemas.microsoft.com/office/drawing/2014/main" id="{868A84AA-5782-41B7-9459-959DA78FC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6" name="Oval 48">
            <a:extLst>
              <a:ext uri="{FF2B5EF4-FFF2-40B4-BE49-F238E27FC236}">
                <a16:creationId xmlns:a16="http://schemas.microsoft.com/office/drawing/2014/main" id="{33221B24-B8E8-4784-8737-79371658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7" name="Oval 49">
            <a:extLst>
              <a:ext uri="{FF2B5EF4-FFF2-40B4-BE49-F238E27FC236}">
                <a16:creationId xmlns:a16="http://schemas.microsoft.com/office/drawing/2014/main" id="{DA4B1968-1FE2-45F7-AB53-EACF2DB4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124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8" name="Oval 50">
            <a:extLst>
              <a:ext uri="{FF2B5EF4-FFF2-40B4-BE49-F238E27FC236}">
                <a16:creationId xmlns:a16="http://schemas.microsoft.com/office/drawing/2014/main" id="{F5E75A92-3ED6-462C-A537-67334A885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299" name="Oval 51">
            <a:extLst>
              <a:ext uri="{FF2B5EF4-FFF2-40B4-BE49-F238E27FC236}">
                <a16:creationId xmlns:a16="http://schemas.microsoft.com/office/drawing/2014/main" id="{04D96571-85E7-4110-A6E1-F964C792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3300" name="Oval 52">
            <a:extLst>
              <a:ext uri="{FF2B5EF4-FFF2-40B4-BE49-F238E27FC236}">
                <a16:creationId xmlns:a16="http://schemas.microsoft.com/office/drawing/2014/main" id="{07D1509C-2E2C-4DA1-9A7B-D00869D5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7"/>
    </mc:Choice>
    <mc:Fallback xmlns="">
      <p:transition spd="slow" advTm="260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95000399-D833-4FD0-9703-4CEE2D2A8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752601"/>
            <a:ext cx="64770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 es un punto de equilibrio estable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La población tiende a volver a K después de una perturbación que cambia N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La población está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regulada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s-ES" altLang="es-AR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Hay mecanismos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densodependientes 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E54CE235-D966-4A61-8990-9D461AC0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22853"/>
            <a:ext cx="2835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Modelo logístico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68"/>
    </mc:Choice>
    <mc:Fallback xmlns="">
      <p:transition spd="slow" advTm="7776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7DF6D9D-EC6C-428A-9877-57EB08F9E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76250"/>
            <a:ext cx="84963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Regulación</a:t>
            </a: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: la población tiende a un valor o a un conjunto acotado de valores de densidad luego de una perturbación. </a:t>
            </a:r>
          </a:p>
          <a:p>
            <a:pPr>
              <a:spcBef>
                <a:spcPct val="50000"/>
              </a:spcBef>
            </a:pPr>
            <a:endParaRPr lang="es-ES_tradnl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Ese valor es un </a:t>
            </a:r>
            <a:r>
              <a:rPr lang="es-ES_tradnl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“atractor</a:t>
            </a: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”. En el modelo logístico sin retardo= K</a:t>
            </a:r>
          </a:p>
          <a:p>
            <a:pPr>
              <a:spcBef>
                <a:spcPct val="50000"/>
              </a:spcBef>
            </a:pPr>
            <a:endParaRPr lang="es-ES_tradnl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Con retardo= valores del ciclo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A758FD7F-E0F9-4919-9E67-275AE9CB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5229225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Regulación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3AB0F10E-DACC-40B3-BBE6-DEBF40E62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68864"/>
            <a:ext cx="2016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 escala local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15D09A6F-ACCA-4979-BD78-B2774EC0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5805489"/>
            <a:ext cx="2519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 nivel metapoblación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7263DDD2-B2ED-45A5-8992-96B2B0CC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4652964"/>
            <a:ext cx="3421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Mecanismos densodependientes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006956D4-630F-479E-A0E9-D0AC665C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5805489"/>
            <a:ext cx="2987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Movimientos entre subpoblaciones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4" name="AutoShape 8">
            <a:extLst>
              <a:ext uri="{FF2B5EF4-FFF2-40B4-BE49-F238E27FC236}">
                <a16:creationId xmlns:a16="http://schemas.microsoft.com/office/drawing/2014/main" id="{6872029A-1C3E-4BF3-923C-6AADE8D50081}"/>
              </a:ext>
            </a:extLst>
          </p:cNvPr>
          <p:cNvSpPr>
            <a:spLocks/>
          </p:cNvSpPr>
          <p:nvPr/>
        </p:nvSpPr>
        <p:spPr bwMode="auto">
          <a:xfrm>
            <a:off x="4367213" y="4868864"/>
            <a:ext cx="215900" cy="1800225"/>
          </a:xfrm>
          <a:prstGeom prst="lef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B3B0B50F-61BF-45C5-ADFA-A5DB25C72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0676" y="505177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492A11C5-3240-484D-86E7-C0C8884E1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60928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082"/>
    </mc:Choice>
    <mc:Fallback xmlns="">
      <p:transition spd="slow" advTm="11408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0ACEF23D-6EB8-40E4-AB7B-2458B738D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Mecanismos de la densodependencia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8DED3D3C-9272-4FB2-BB1E-511DF8092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371601"/>
            <a:ext cx="1828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Población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059D3C95-1B84-47FE-8898-010EDF1DF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14600"/>
            <a:ext cx="30686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Factores densodependientes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BF307FE3-9CC6-4DCC-BB99-10395E5B4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2514600"/>
            <a:ext cx="3429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Factores </a:t>
            </a:r>
            <a:r>
              <a:rPr lang="es-ES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densoindependientes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6" name="Line 6">
            <a:extLst>
              <a:ext uri="{FF2B5EF4-FFF2-40B4-BE49-F238E27FC236}">
                <a16:creationId xmlns:a16="http://schemas.microsoft.com/office/drawing/2014/main" id="{2D70575F-43D4-4FC7-94E5-7FD980D2C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576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27" name="Line 7">
            <a:extLst>
              <a:ext uri="{FF2B5EF4-FFF2-40B4-BE49-F238E27FC236}">
                <a16:creationId xmlns:a16="http://schemas.microsoft.com/office/drawing/2014/main" id="{22294FD5-0BA8-483C-B240-3D0B81AC4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1054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2B4EC39A-7642-40E6-B0CF-D7812F091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6329" name="Line 9">
            <a:extLst>
              <a:ext uri="{FF2B5EF4-FFF2-40B4-BE49-F238E27FC236}">
                <a16:creationId xmlns:a16="http://schemas.microsoft.com/office/drawing/2014/main" id="{3E03A4DB-E13F-48AF-A9F2-CCB0046815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191000"/>
            <a:ext cx="1600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3B29BDD3-164C-4C2B-825C-AAE017B5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fdd</a:t>
            </a:r>
          </a:p>
        </p:txBody>
      </p:sp>
      <p:sp>
        <p:nvSpPr>
          <p:cNvPr id="56331" name="Line 11">
            <a:extLst>
              <a:ext uri="{FF2B5EF4-FFF2-40B4-BE49-F238E27FC236}">
                <a16:creationId xmlns:a16="http://schemas.microsoft.com/office/drawing/2014/main" id="{89EC91C8-F2A3-460B-86D1-B9833F71E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57600"/>
            <a:ext cx="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2" name="Line 12">
            <a:extLst>
              <a:ext uri="{FF2B5EF4-FFF2-40B4-BE49-F238E27FC236}">
                <a16:creationId xmlns:a16="http://schemas.microsoft.com/office/drawing/2014/main" id="{998988F7-2832-431D-AAF3-D7DEAF93D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1054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AFD4AD41-3117-46D0-B72A-F5893031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410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6334" name="Line 14">
            <a:extLst>
              <a:ext uri="{FF2B5EF4-FFF2-40B4-BE49-F238E27FC236}">
                <a16:creationId xmlns:a16="http://schemas.microsoft.com/office/drawing/2014/main" id="{122962CB-0BB7-493E-A9A5-193CC5FEB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91000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5" name="Text Box 15">
            <a:extLst>
              <a:ext uri="{FF2B5EF4-FFF2-40B4-BE49-F238E27FC236}">
                <a16:creationId xmlns:a16="http://schemas.microsoft.com/office/drawing/2014/main" id="{3AFBF0F0-986E-413A-9A5B-92432709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19801"/>
            <a:ext cx="6248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Estos factores pueden actuar sobre b o d</a:t>
            </a:r>
          </a:p>
        </p:txBody>
      </p:sp>
      <p:sp>
        <p:nvSpPr>
          <p:cNvPr id="56336" name="Line 16">
            <a:extLst>
              <a:ext uri="{FF2B5EF4-FFF2-40B4-BE49-F238E27FC236}">
                <a16:creationId xmlns:a16="http://schemas.microsoft.com/office/drawing/2014/main" id="{A3DACBC9-47E7-44E7-9D65-63499A3AEE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19050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7" name="Line 17">
            <a:extLst>
              <a:ext uri="{FF2B5EF4-FFF2-40B4-BE49-F238E27FC236}">
                <a16:creationId xmlns:a16="http://schemas.microsoft.com/office/drawing/2014/main" id="{6CC16146-90F8-49A5-970C-E054FA7D2F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1800" y="18288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8" name="Line 18">
            <a:extLst>
              <a:ext uri="{FF2B5EF4-FFF2-40B4-BE49-F238E27FC236}">
                <a16:creationId xmlns:a16="http://schemas.microsoft.com/office/drawing/2014/main" id="{272AF62A-E1A6-49D9-973B-F1856AE6E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962400"/>
            <a:ext cx="144780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6339" name="Text Box 19">
            <a:extLst>
              <a:ext uri="{FF2B5EF4-FFF2-40B4-BE49-F238E27FC236}">
                <a16:creationId xmlns:a16="http://schemas.microsoft.com/office/drawing/2014/main" id="{2379C5AB-CBC0-4DBA-95AB-1839FD708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8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fdi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27"/>
    </mc:Choice>
    <mc:Fallback xmlns="">
      <p:transition spd="slow" advTm="5622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1C369151-4EFD-4112-B56B-E94B1282A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10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Factores densodependientes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21E02E5F-C09F-4728-86CE-32F1474C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3429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Mortalidad se incrementa cuando aumenta la densidad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15B45B80-A4BF-4DF2-8851-C7EF84C07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295401"/>
            <a:ext cx="28956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Natalidad disminuye cuando aumenta la densidad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270A4F02-7F3C-42B6-B283-1163B866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200400"/>
            <a:ext cx="3886200" cy="341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Aumenta la probabilidad de contagio de enfermedades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Aumento de competencia intraespecífica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Se concentran depredadores cuando hay muchos individuos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8BC046AE-602C-4B39-A633-43B771692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76601"/>
            <a:ext cx="3200400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Individuos adultos inhiben maduración de juveniles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Hay canibalismo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0"/>
    </mc:Choice>
    <mc:Fallback xmlns="">
      <p:transition spd="slow" advTm="5282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AB3253F9-BAB1-4150-8FDC-EB11FC865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33375"/>
            <a:ext cx="662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¿Cómo se produce la denso- dependencia?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655AC963-465E-4BC5-957F-1F2ECE4B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773238"/>
            <a:ext cx="820896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En muchos mamíferos hay compuestos que inhiben la reproducción de juveniles: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Olor de hembras adultas inhibe maduración de hembras juveniles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Olor de machos extraños (con los que no se aparearon) produce abortos </a:t>
            </a:r>
          </a:p>
          <a:p>
            <a:pPr>
              <a:spcBef>
                <a:spcPct val="50000"/>
              </a:spcBef>
            </a:pP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F88695F-7BA7-4BA8-B008-6C914190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494" y="4589393"/>
            <a:ext cx="806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Escasez de alimento produce retraso de crecimiento, madurez sexual más tardía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2A5B01E1-97C0-4327-BF28-A7B1F2007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981075"/>
            <a:ext cx="3529012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Sobre la reproducción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27"/>
    </mc:Choice>
    <mc:Fallback xmlns="">
      <p:transition spd="slow" advTm="3922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652CA25B-0395-4E39-93ED-1F945D8BD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989138"/>
            <a:ext cx="81375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Uso de hábitats más pobres a medida que aumenta la densidad disminuye el éxito reproductivo promedio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s-ES_tradnl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Alimento de baja calidad inhibe reproducción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3DD789DF-3E1D-4BBD-94B5-6A765963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836613"/>
            <a:ext cx="320240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Sobre la reproducción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689392B9-74FC-4843-86F1-F608CF07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365626"/>
            <a:ext cx="8064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Sitios de nidificación limitantes provocan que haya individuos que no se reproducen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3"/>
    </mc:Choice>
    <mc:Fallback xmlns="">
      <p:transition spd="slow" advTm="435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7AEC618-C098-4E45-BB52-E01A7BDE1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43513"/>
            <a:ext cx="84963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dirty="0"/>
              <a:t>Para Consultar 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 dirty="0" err="1">
                <a:solidFill>
                  <a:schemeClr val="tx2"/>
                </a:solidFill>
              </a:rPr>
              <a:t>Begon</a:t>
            </a:r>
            <a:r>
              <a:rPr lang="es-ES_tradnl" altLang="es-AR" sz="2400" dirty="0">
                <a:solidFill>
                  <a:schemeClr val="tx2"/>
                </a:solidFill>
              </a:rPr>
              <a:t>, M, Harper JL &amp; Townsend CR.  1988. Ecología: Individuos, poblaciones y comunidades. Editorial Omega.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 dirty="0" err="1">
                <a:solidFill>
                  <a:schemeClr val="tx2"/>
                </a:solidFill>
              </a:rPr>
              <a:t>Begon</a:t>
            </a:r>
            <a:r>
              <a:rPr lang="es-ES_tradnl" altLang="es-AR" sz="2400" dirty="0">
                <a:solidFill>
                  <a:schemeClr val="tx2"/>
                </a:solidFill>
              </a:rPr>
              <a:t>, M, Harper JL &amp; Townsend CR. 2006. </a:t>
            </a:r>
            <a:r>
              <a:rPr lang="es-ES_tradnl" altLang="es-AR" sz="2400" dirty="0" err="1">
                <a:solidFill>
                  <a:schemeClr val="tx2"/>
                </a:solidFill>
              </a:rPr>
              <a:t>Ecology</a:t>
            </a:r>
            <a:r>
              <a:rPr lang="es-ES_tradnl" altLang="es-AR" sz="2400" dirty="0">
                <a:solidFill>
                  <a:schemeClr val="tx2"/>
                </a:solidFill>
              </a:rPr>
              <a:t>. </a:t>
            </a:r>
            <a:r>
              <a:rPr lang="es-ES_tradnl" altLang="es-AR" sz="2400" dirty="0" err="1">
                <a:solidFill>
                  <a:schemeClr val="tx2"/>
                </a:solidFill>
              </a:rPr>
              <a:t>From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individuals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to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Ecosystems</a:t>
            </a:r>
            <a:r>
              <a:rPr lang="es-ES_tradnl" altLang="es-AR" sz="2400" dirty="0">
                <a:solidFill>
                  <a:schemeClr val="tx2"/>
                </a:solidFill>
              </a:rPr>
              <a:t>. </a:t>
            </a:r>
            <a:r>
              <a:rPr lang="es-ES_tradnl" altLang="es-AR" sz="2400" dirty="0" err="1">
                <a:solidFill>
                  <a:schemeClr val="tx2"/>
                </a:solidFill>
              </a:rPr>
              <a:t>Fourth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Edition</a:t>
            </a:r>
            <a:r>
              <a:rPr lang="es-ES_tradnl" altLang="es-AR" sz="2400" dirty="0">
                <a:solidFill>
                  <a:schemeClr val="tx2"/>
                </a:solidFill>
              </a:rPr>
              <a:t>. Blackwell Publishing 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 dirty="0">
                <a:solidFill>
                  <a:schemeClr val="tx2"/>
                </a:solidFill>
              </a:rPr>
              <a:t>Gotelli, NJ. 1995. A primer </a:t>
            </a:r>
            <a:r>
              <a:rPr lang="es-ES_tradnl" altLang="es-AR" sz="2400" dirty="0" err="1">
                <a:solidFill>
                  <a:schemeClr val="tx2"/>
                </a:solidFill>
              </a:rPr>
              <a:t>of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Ecology</a:t>
            </a:r>
            <a:r>
              <a:rPr lang="es-ES_tradnl" altLang="es-AR" sz="2400" dirty="0">
                <a:solidFill>
                  <a:schemeClr val="tx2"/>
                </a:solidFill>
              </a:rPr>
              <a:t>. </a:t>
            </a:r>
            <a:r>
              <a:rPr lang="es-ES_tradnl" altLang="es-AR" sz="2400" dirty="0" err="1">
                <a:solidFill>
                  <a:schemeClr val="tx2"/>
                </a:solidFill>
              </a:rPr>
              <a:t>Sinauer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Associates</a:t>
            </a:r>
            <a:r>
              <a:rPr lang="es-ES_tradnl" altLang="es-AR" sz="2400" dirty="0">
                <a:solidFill>
                  <a:schemeClr val="tx2"/>
                </a:solidFill>
              </a:rPr>
              <a:t> </a:t>
            </a:r>
            <a:r>
              <a:rPr lang="es-ES_tradnl" altLang="es-AR" sz="2400" dirty="0" err="1">
                <a:solidFill>
                  <a:schemeClr val="tx2"/>
                </a:solidFill>
              </a:rPr>
              <a:t>Incorporated</a:t>
            </a:r>
            <a:endParaRPr lang="es-ES_tradnl" altLang="es-AR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 dirty="0">
                <a:solidFill>
                  <a:schemeClr val="tx2"/>
                </a:solidFill>
              </a:rPr>
              <a:t>Krebs, </a:t>
            </a:r>
            <a:r>
              <a:rPr lang="es-ES" altLang="es-AR" sz="2400" dirty="0" err="1">
                <a:solidFill>
                  <a:schemeClr val="tx2"/>
                </a:solidFill>
              </a:rPr>
              <a:t>ChJ</a:t>
            </a:r>
            <a:r>
              <a:rPr lang="es-ES" altLang="es-AR" sz="2400" dirty="0">
                <a:solidFill>
                  <a:schemeClr val="tx2"/>
                </a:solidFill>
              </a:rPr>
              <a:t>. 2000. Ecología: estudio de la distribución y la abundancia. 2ª edición Editorial </a:t>
            </a:r>
            <a:r>
              <a:rPr lang="es-ES" altLang="es-AR" sz="2400" dirty="0" err="1">
                <a:solidFill>
                  <a:schemeClr val="tx2"/>
                </a:solidFill>
              </a:rPr>
              <a:t>Harla</a:t>
            </a:r>
            <a:r>
              <a:rPr lang="es-ES" altLang="es-AR" sz="2400" dirty="0">
                <a:solidFill>
                  <a:schemeClr val="tx2"/>
                </a:solidFill>
              </a:rPr>
              <a:t>,  753 páginas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AR" sz="2400" dirty="0">
                <a:solidFill>
                  <a:schemeClr val="tx2"/>
                </a:solidFill>
              </a:rPr>
              <a:t>Molles MC (</a:t>
            </a:r>
            <a:r>
              <a:rPr lang="es-ES" altLang="es-AR" sz="2400" dirty="0" err="1">
                <a:solidFill>
                  <a:schemeClr val="tx2"/>
                </a:solidFill>
              </a:rPr>
              <a:t>Jr</a:t>
            </a:r>
            <a:r>
              <a:rPr lang="es-ES" altLang="es-AR" sz="2400" dirty="0">
                <a:solidFill>
                  <a:schemeClr val="tx2"/>
                </a:solidFill>
              </a:rPr>
              <a:t>) &amp; </a:t>
            </a:r>
            <a:r>
              <a:rPr lang="es-ES" altLang="es-AR" sz="2400" dirty="0" err="1">
                <a:solidFill>
                  <a:schemeClr val="tx2"/>
                </a:solidFill>
              </a:rPr>
              <a:t>Sher</a:t>
            </a:r>
            <a:r>
              <a:rPr lang="es-ES" altLang="es-AR" sz="2400" dirty="0">
                <a:solidFill>
                  <a:schemeClr val="tx2"/>
                </a:solidFill>
              </a:rPr>
              <a:t> AA. 2019. </a:t>
            </a:r>
            <a:r>
              <a:rPr lang="es-ES" altLang="es-AR" sz="2400" dirty="0" err="1">
                <a:solidFill>
                  <a:schemeClr val="tx2"/>
                </a:solidFill>
              </a:rPr>
              <a:t>Ecology</a:t>
            </a:r>
            <a:r>
              <a:rPr lang="es-ES" altLang="es-AR" sz="2400" dirty="0">
                <a:solidFill>
                  <a:schemeClr val="tx2"/>
                </a:solidFill>
              </a:rPr>
              <a:t>. </a:t>
            </a:r>
            <a:r>
              <a:rPr lang="es-ES" altLang="es-AR" sz="2400" dirty="0" err="1">
                <a:solidFill>
                  <a:schemeClr val="tx2"/>
                </a:solidFill>
              </a:rPr>
              <a:t>Concepts</a:t>
            </a:r>
            <a:r>
              <a:rPr lang="es-ES" altLang="es-AR" sz="2400" dirty="0">
                <a:solidFill>
                  <a:schemeClr val="tx2"/>
                </a:solidFill>
              </a:rPr>
              <a:t> and </a:t>
            </a:r>
            <a:r>
              <a:rPr lang="es-ES" altLang="es-AR" sz="2400" dirty="0" err="1">
                <a:solidFill>
                  <a:schemeClr val="tx2"/>
                </a:solidFill>
              </a:rPr>
              <a:t>applications</a:t>
            </a:r>
            <a:r>
              <a:rPr lang="es-ES" altLang="es-AR" sz="2400" dirty="0">
                <a:solidFill>
                  <a:schemeClr val="tx2"/>
                </a:solidFill>
              </a:rPr>
              <a:t>. 8th </a:t>
            </a:r>
            <a:r>
              <a:rPr lang="es-ES" altLang="es-AR" sz="2400" dirty="0" err="1">
                <a:solidFill>
                  <a:schemeClr val="tx2"/>
                </a:solidFill>
              </a:rPr>
              <a:t>edition.Mc</a:t>
            </a:r>
            <a:r>
              <a:rPr lang="es-ES" altLang="es-AR" sz="2400" dirty="0">
                <a:solidFill>
                  <a:schemeClr val="tx2"/>
                </a:solidFill>
              </a:rPr>
              <a:t> Graw Hill </a:t>
            </a:r>
            <a:r>
              <a:rPr lang="es-ES" altLang="es-AR" sz="2400" dirty="0" err="1">
                <a:solidFill>
                  <a:schemeClr val="tx2"/>
                </a:solidFill>
              </a:rPr>
              <a:t>Education</a:t>
            </a:r>
            <a:r>
              <a:rPr lang="es-ES" altLang="es-AR" sz="2400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None/>
            </a:pPr>
            <a:endParaRPr lang="es-ES" altLang="es-A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52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E8E0BD4A-F922-4B43-A22B-A696D7C3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96059"/>
            <a:ext cx="80645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Efecto de la </a:t>
            </a:r>
            <a:r>
              <a:rPr lang="es-ES_tradnl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densodependencia</a:t>
            </a: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sobre la mortalidad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A72876AD-A9FF-4A68-BF7D-97F9C377F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202154"/>
            <a:ext cx="8243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Escasez de alimento  puede producir muerte por inanición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A80283A8-2D85-41F1-AF70-8F483079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2138778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Aumentan interacciones negativas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1E1ECCBC-38A7-4164-8AB8-53EA27FAA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930941"/>
            <a:ext cx="7777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Hembras en condiciones de hacinamiento matan a las crías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AB829212-2ACA-4108-9901-A2C71DB13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010440"/>
            <a:ext cx="79200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Aumenta la probabilidad de contagio de enfermedades y parásitos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Se concentran los predadores donde hay más presas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Más individuos quedan expuestos a predadores por uso de hábitats de peor calidad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48"/>
    </mc:Choice>
    <mc:Fallback xmlns="">
      <p:transition spd="slow" advTm="3384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DF3AB932-CF78-4833-B631-D7E73989B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427" y="306871"/>
            <a:ext cx="74212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Efectos de la </a:t>
            </a:r>
            <a:r>
              <a:rPr lang="es-ES_tradnl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densodependencia</a:t>
            </a: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sobre la dispersión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F60943DE-28B8-4DED-ABB0-14F1D8DC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341439"/>
            <a:ext cx="836571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Dispersión: movimientos no direccionales ni estacionales. Los individuos cambian su área de acción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CC2487A0-B086-45B2-A508-C4C12778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946920"/>
            <a:ext cx="78104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Aumento de densidad provoca aumento de la tasa de dispersión por cambios del comportamiento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C7E6AD59-37EE-43F5-9528-035F30316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508501"/>
            <a:ext cx="79548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Aumento de la proporción de formas “dispersantes”, </a:t>
            </a:r>
            <a:r>
              <a:rPr lang="es-ES_tradnl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macropteras</a:t>
            </a: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, respecto a formas </a:t>
            </a:r>
            <a:r>
              <a:rPr lang="es-ES_tradnl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apteras</a:t>
            </a: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_tradnl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braquipteras</a:t>
            </a: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en insectos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51"/>
    </mc:Choice>
    <mc:Fallback xmlns="">
      <p:transition spd="slow" advTm="9055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E0D5AEC5-06E2-4EAD-A2D6-BA5F3BA0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549276"/>
            <a:ext cx="6848475" cy="6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48E9C5FC-42CB-4ACD-A5C0-1858E28E5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15889"/>
            <a:ext cx="8135937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/>
              <a:t>Cambios en la proporción de formas aladas con la densidad. Asociados a calidad nutricional de plantas</a:t>
            </a:r>
            <a:endParaRPr lang="es-ES" altLang="es-AR" sz="2400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AE623B60-343D-4E3D-B2D6-1CA1AB4E6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1052514"/>
            <a:ext cx="2305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000"/>
              <a:t>Capuccino &amp; Price 1995</a:t>
            </a:r>
            <a:endParaRPr lang="es-ES" altLang="es-AR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5"/>
    </mc:Choice>
    <mc:Fallback xmlns="">
      <p:transition spd="slow" advTm="4279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EA02A022-A30C-4F5E-88D3-7B53EBBE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2969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Tipos de factores </a:t>
            </a:r>
            <a:r>
              <a:rPr lang="es-ES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densodependientes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6ECAB424-9843-4BAA-8598-369EE051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1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Los factores densodependientes tienden a compensar los cambios en densidad producidos por factores densoindependientes</a:t>
            </a:r>
          </a:p>
        </p:txBody>
      </p:sp>
      <p:sp>
        <p:nvSpPr>
          <p:cNvPr id="63492" name="Line 4">
            <a:extLst>
              <a:ext uri="{FF2B5EF4-FFF2-40B4-BE49-F238E27FC236}">
                <a16:creationId xmlns:a16="http://schemas.microsoft.com/office/drawing/2014/main" id="{6B5ACEC1-B912-40A1-BC37-78675E628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276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3493" name="Line 5">
            <a:extLst>
              <a:ext uri="{FF2B5EF4-FFF2-40B4-BE49-F238E27FC236}">
                <a16:creationId xmlns:a16="http://schemas.microsoft.com/office/drawing/2014/main" id="{50F23813-C765-4984-BB9A-ADD2405C2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953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3494" name="Line 6">
            <a:extLst>
              <a:ext uri="{FF2B5EF4-FFF2-40B4-BE49-F238E27FC236}">
                <a16:creationId xmlns:a16="http://schemas.microsoft.com/office/drawing/2014/main" id="{4A670DB2-D6E2-4070-BAEB-DD2C0D0D4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14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3495" name="Oval 7">
            <a:extLst>
              <a:ext uri="{FF2B5EF4-FFF2-40B4-BE49-F238E27FC236}">
                <a16:creationId xmlns:a16="http://schemas.microsoft.com/office/drawing/2014/main" id="{6F6B5BCA-1210-4AF6-A344-9FD8FFFBD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2B615B22-33E5-44A0-BEB5-0C5FED380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D59A492C-EB60-49C3-A5F5-C2D71571C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5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3498" name="Rectangle 10">
            <a:extLst>
              <a:ext uri="{FF2B5EF4-FFF2-40B4-BE49-F238E27FC236}">
                <a16:creationId xmlns:a16="http://schemas.microsoft.com/office/drawing/2014/main" id="{3F491FB7-42A7-4D47-A2A7-5B8B16011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572000"/>
            <a:ext cx="228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499" name="Rectangle 11">
            <a:extLst>
              <a:ext uri="{FF2B5EF4-FFF2-40B4-BE49-F238E27FC236}">
                <a16:creationId xmlns:a16="http://schemas.microsoft.com/office/drawing/2014/main" id="{0F46BEB7-7D62-42BB-A055-8C736E51F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038600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0" name="Rectangle 12">
            <a:extLst>
              <a:ext uri="{FF2B5EF4-FFF2-40B4-BE49-F238E27FC236}">
                <a16:creationId xmlns:a16="http://schemas.microsoft.com/office/drawing/2014/main" id="{77AB3955-9F86-4E71-9B95-DE6CC658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228600" cy="152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B792A820-5A8B-463C-9A6F-9659A28FA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63502" name="Rectangle 14">
            <a:extLst>
              <a:ext uri="{FF2B5EF4-FFF2-40B4-BE49-F238E27FC236}">
                <a16:creationId xmlns:a16="http://schemas.microsoft.com/office/drawing/2014/main" id="{E279E274-6CC7-4595-BEF7-20F213C8E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191000"/>
            <a:ext cx="228600" cy="152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2B74D467-FABC-4D21-962E-BDFA0F9A0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038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Sub compensa</a:t>
            </a:r>
          </a:p>
        </p:txBody>
      </p:sp>
      <p:sp>
        <p:nvSpPr>
          <p:cNvPr id="63504" name="Rectangle 16">
            <a:extLst>
              <a:ext uri="{FF2B5EF4-FFF2-40B4-BE49-F238E27FC236}">
                <a16:creationId xmlns:a16="http://schemas.microsoft.com/office/drawing/2014/main" id="{10BE1F8F-D438-4560-9419-883C3222A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105400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4D4BBA84-CD35-4FA5-8D8F-26FA7582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4724401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Compensa exactamente</a:t>
            </a:r>
          </a:p>
        </p:txBody>
      </p:sp>
      <p:sp>
        <p:nvSpPr>
          <p:cNvPr id="63506" name="Rectangle 18">
            <a:extLst>
              <a:ext uri="{FF2B5EF4-FFF2-40B4-BE49-F238E27FC236}">
                <a16:creationId xmlns:a16="http://schemas.microsoft.com/office/drawing/2014/main" id="{77D5719A-9332-492B-8F21-0B9EE838A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172200"/>
            <a:ext cx="228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8374FC12-E2E7-40CB-9BA5-120D7BD8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Sobre compensa</a:t>
            </a:r>
          </a:p>
        </p:txBody>
      </p:sp>
      <p:sp>
        <p:nvSpPr>
          <p:cNvPr id="63508" name="Oval 20">
            <a:extLst>
              <a:ext uri="{FF2B5EF4-FFF2-40B4-BE49-F238E27FC236}">
                <a16:creationId xmlns:a16="http://schemas.microsoft.com/office/drawing/2014/main" id="{81DEB4C2-12CA-47F8-A252-ABEDB767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3509" name="Text Box 21">
            <a:extLst>
              <a:ext uri="{FF2B5EF4-FFF2-40B4-BE49-F238E27FC236}">
                <a16:creationId xmlns:a16="http://schemas.microsoft.com/office/drawing/2014/main" id="{A9645FFD-7818-4178-98DC-84B54342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95601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 por efecto densoindependiente</a:t>
            </a:r>
          </a:p>
        </p:txBody>
      </p:sp>
      <p:sp>
        <p:nvSpPr>
          <p:cNvPr id="63510" name="Text Box 22">
            <a:extLst>
              <a:ext uri="{FF2B5EF4-FFF2-40B4-BE49-F238E27FC236}">
                <a16:creationId xmlns:a16="http://schemas.microsoft.com/office/drawing/2014/main" id="{C55A048D-7781-4CC4-A913-5B94FE01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5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 -1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65"/>
    </mc:Choice>
    <mc:Fallback xmlns="">
      <p:transition spd="slow" advTm="13996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D0F8BC7A-64C1-435C-87E3-DE525C9FA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828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0ADA8255-B278-47EF-A6F5-7914CDBC5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181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4516" name="Line 4">
            <a:extLst>
              <a:ext uri="{FF2B5EF4-FFF2-40B4-BE49-F238E27FC236}">
                <a16:creationId xmlns:a16="http://schemas.microsoft.com/office/drawing/2014/main" id="{56543724-A397-44E8-8EFD-FE6B11E06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200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E45F2D8-C0AD-4D03-B8AC-32DC1B5B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C58263A4-2EA9-4A41-B7D4-9C556FF46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4519" name="Text Box 7">
            <a:extLst>
              <a:ext uri="{FF2B5EF4-FFF2-40B4-BE49-F238E27FC236}">
                <a16:creationId xmlns:a16="http://schemas.microsoft.com/office/drawing/2014/main" id="{48CADAEA-E3FF-4939-8B09-5BA34B1C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5216525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4520" name="Oval 8">
            <a:extLst>
              <a:ext uri="{FF2B5EF4-FFF2-40B4-BE49-F238E27FC236}">
                <a16:creationId xmlns:a16="http://schemas.microsoft.com/office/drawing/2014/main" id="{20D224A1-B5EE-45CA-B63B-AC7DBAB88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191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1" name="Rectangle 9">
            <a:extLst>
              <a:ext uri="{FF2B5EF4-FFF2-40B4-BE49-F238E27FC236}">
                <a16:creationId xmlns:a16="http://schemas.microsoft.com/office/drawing/2014/main" id="{9624D050-6E11-49CB-B54E-727197454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733800"/>
            <a:ext cx="228600" cy="152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2" name="Rectangle 10">
            <a:extLst>
              <a:ext uri="{FF2B5EF4-FFF2-40B4-BE49-F238E27FC236}">
                <a16:creationId xmlns:a16="http://schemas.microsoft.com/office/drawing/2014/main" id="{D97F7059-B0E5-403A-B924-E070783B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124200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3" name="Rectangle 11">
            <a:extLst>
              <a:ext uri="{FF2B5EF4-FFF2-40B4-BE49-F238E27FC236}">
                <a16:creationId xmlns:a16="http://schemas.microsoft.com/office/drawing/2014/main" id="{A2819029-8D03-4462-AEA5-63A7143BF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28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id="{5DBF40E1-E02C-4A5C-B3BB-3059C638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25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 -1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812BCC8-C0FC-4498-88EF-D55E054B9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25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4526" name="Rectangle 14">
            <a:extLst>
              <a:ext uri="{FF2B5EF4-FFF2-40B4-BE49-F238E27FC236}">
                <a16:creationId xmlns:a16="http://schemas.microsoft.com/office/drawing/2014/main" id="{07993D71-1129-411D-92C1-2C5224EC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2349500"/>
            <a:ext cx="228600" cy="152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7" name="Text Box 15">
            <a:extLst>
              <a:ext uri="{FF2B5EF4-FFF2-40B4-BE49-F238E27FC236}">
                <a16:creationId xmlns:a16="http://schemas.microsoft.com/office/drawing/2014/main" id="{BF0435F6-D5D9-4595-B1FA-CEA63642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140226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Sub compensa</a:t>
            </a:r>
          </a:p>
        </p:txBody>
      </p:sp>
      <p:sp>
        <p:nvSpPr>
          <p:cNvPr id="64528" name="Rectangle 16">
            <a:extLst>
              <a:ext uri="{FF2B5EF4-FFF2-40B4-BE49-F238E27FC236}">
                <a16:creationId xmlns:a16="http://schemas.microsoft.com/office/drawing/2014/main" id="{FAEC385B-E528-4A26-9CD9-FA90F35D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3108533"/>
            <a:ext cx="228600" cy="152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29" name="Text Box 17">
            <a:extLst>
              <a:ext uri="{FF2B5EF4-FFF2-40B4-BE49-F238E27FC236}">
                <a16:creationId xmlns:a16="http://schemas.microsoft.com/office/drawing/2014/main" id="{DF908919-F04C-4AF5-878A-BB5A30C07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363" y="2923679"/>
            <a:ext cx="3857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Compensa exactamente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0B2FBB0E-4F0D-4A19-9995-7008288C7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3929063"/>
            <a:ext cx="2286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7448AAE3-2F57-4E79-BAB2-A11DC21AD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776663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Sobre compensa</a:t>
            </a:r>
          </a:p>
        </p:txBody>
      </p:sp>
      <p:sp>
        <p:nvSpPr>
          <p:cNvPr id="64532" name="Oval 20">
            <a:extLst>
              <a:ext uri="{FF2B5EF4-FFF2-40B4-BE49-F238E27FC236}">
                <a16:creationId xmlns:a16="http://schemas.microsoft.com/office/drawing/2014/main" id="{4E8A3E96-E4B4-483D-A7B8-42DA0E913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4128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4533" name="Text Box 21">
            <a:extLst>
              <a:ext uri="{FF2B5EF4-FFF2-40B4-BE49-F238E27FC236}">
                <a16:creationId xmlns:a16="http://schemas.microsoft.com/office/drawing/2014/main" id="{7973FB82-2BFC-4CD7-9C70-A48A21BA0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063" y="1074003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N por efecto densoindependiente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39"/>
    </mc:Choice>
    <mc:Fallback xmlns="">
      <p:transition spd="slow" advTm="4923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número de diapositiva 3">
            <a:extLst>
              <a:ext uri="{FF2B5EF4-FFF2-40B4-BE49-F238E27FC236}">
                <a16:creationId xmlns:a16="http://schemas.microsoft.com/office/drawing/2014/main" id="{779DB267-7E48-4DA1-BA7F-C01D2CD8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EA13-EEBF-4908-8BA3-94935399B1D9}" type="slidenum">
              <a:rPr lang="es-ES" altLang="es-AR"/>
              <a:pPr/>
              <a:t>25</a:t>
            </a:fld>
            <a:endParaRPr lang="es-ES" altLang="es-AR"/>
          </a:p>
        </p:txBody>
      </p:sp>
      <p:sp>
        <p:nvSpPr>
          <p:cNvPr id="335874" name="Line 2">
            <a:extLst>
              <a:ext uri="{FF2B5EF4-FFF2-40B4-BE49-F238E27FC236}">
                <a16:creationId xmlns:a16="http://schemas.microsoft.com/office/drawing/2014/main" id="{D2F8E87A-E7E3-4E70-A9D5-C55755E1B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6858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75" name="Line 3">
            <a:extLst>
              <a:ext uri="{FF2B5EF4-FFF2-40B4-BE49-F238E27FC236}">
                <a16:creationId xmlns:a16="http://schemas.microsoft.com/office/drawing/2014/main" id="{07649CE2-4AE5-49E7-BFC1-A55350A59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4290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76" name="Freeform 4">
            <a:extLst>
              <a:ext uri="{FF2B5EF4-FFF2-40B4-BE49-F238E27FC236}">
                <a16:creationId xmlns:a16="http://schemas.microsoft.com/office/drawing/2014/main" id="{D4C70421-8F2C-47D7-932B-2870DDA20074}"/>
              </a:ext>
            </a:extLst>
          </p:cNvPr>
          <p:cNvSpPr>
            <a:spLocks/>
          </p:cNvSpPr>
          <p:nvPr/>
        </p:nvSpPr>
        <p:spPr bwMode="auto">
          <a:xfrm>
            <a:off x="3581400" y="1485900"/>
            <a:ext cx="2971800" cy="1943100"/>
          </a:xfrm>
          <a:custGeom>
            <a:avLst/>
            <a:gdLst>
              <a:gd name="T0" fmla="*/ 0 w 1872"/>
              <a:gd name="T1" fmla="*/ 1224 h 1224"/>
              <a:gd name="T2" fmla="*/ 528 w 1872"/>
              <a:gd name="T3" fmla="*/ 744 h 1224"/>
              <a:gd name="T4" fmla="*/ 960 w 1872"/>
              <a:gd name="T5" fmla="*/ 120 h 1224"/>
              <a:gd name="T6" fmla="*/ 1872 w 1872"/>
              <a:gd name="T7" fmla="*/ 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2" h="1224">
                <a:moveTo>
                  <a:pt x="0" y="1224"/>
                </a:moveTo>
                <a:cubicBezTo>
                  <a:pt x="184" y="1076"/>
                  <a:pt x="368" y="928"/>
                  <a:pt x="528" y="744"/>
                </a:cubicBezTo>
                <a:cubicBezTo>
                  <a:pt x="688" y="560"/>
                  <a:pt x="736" y="240"/>
                  <a:pt x="960" y="120"/>
                </a:cubicBezTo>
                <a:cubicBezTo>
                  <a:pt x="1184" y="0"/>
                  <a:pt x="1720" y="40"/>
                  <a:pt x="1872" y="2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77" name="Freeform 5">
            <a:extLst>
              <a:ext uri="{FF2B5EF4-FFF2-40B4-BE49-F238E27FC236}">
                <a16:creationId xmlns:a16="http://schemas.microsoft.com/office/drawing/2014/main" id="{173E97DE-B41D-4701-A0D6-9246F95FFF97}"/>
              </a:ext>
            </a:extLst>
          </p:cNvPr>
          <p:cNvSpPr>
            <a:spLocks/>
          </p:cNvSpPr>
          <p:nvPr/>
        </p:nvSpPr>
        <p:spPr bwMode="auto">
          <a:xfrm>
            <a:off x="5029200" y="1219200"/>
            <a:ext cx="228600" cy="381000"/>
          </a:xfrm>
          <a:custGeom>
            <a:avLst/>
            <a:gdLst>
              <a:gd name="T0" fmla="*/ 0 w 144"/>
              <a:gd name="T1" fmla="*/ 0 h 240"/>
              <a:gd name="T2" fmla="*/ 144 w 144"/>
              <a:gd name="T3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" h="240">
                <a:moveTo>
                  <a:pt x="0" y="0"/>
                </a:moveTo>
                <a:cubicBezTo>
                  <a:pt x="60" y="100"/>
                  <a:pt x="120" y="200"/>
                  <a:pt x="144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78" name="Freeform 6">
            <a:extLst>
              <a:ext uri="{FF2B5EF4-FFF2-40B4-BE49-F238E27FC236}">
                <a16:creationId xmlns:a16="http://schemas.microsoft.com/office/drawing/2014/main" id="{4C5AE250-3651-4FD8-B60C-5470A5B45A96}"/>
              </a:ext>
            </a:extLst>
          </p:cNvPr>
          <p:cNvSpPr>
            <a:spLocks/>
          </p:cNvSpPr>
          <p:nvPr/>
        </p:nvSpPr>
        <p:spPr bwMode="auto">
          <a:xfrm>
            <a:off x="5486400" y="1524000"/>
            <a:ext cx="381000" cy="609600"/>
          </a:xfrm>
          <a:custGeom>
            <a:avLst/>
            <a:gdLst>
              <a:gd name="T0" fmla="*/ 0 w 240"/>
              <a:gd name="T1" fmla="*/ 384 h 384"/>
              <a:gd name="T2" fmla="*/ 240 w 240"/>
              <a:gd name="T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0" h="384">
                <a:moveTo>
                  <a:pt x="0" y="384"/>
                </a:moveTo>
                <a:cubicBezTo>
                  <a:pt x="100" y="224"/>
                  <a:pt x="200" y="64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79" name="Oval 7">
            <a:extLst>
              <a:ext uri="{FF2B5EF4-FFF2-40B4-BE49-F238E27FC236}">
                <a16:creationId xmlns:a16="http://schemas.microsoft.com/office/drawing/2014/main" id="{55FE6E1A-8EEA-4CB4-8CCE-5D977F0B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06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80" name="Oval 8">
            <a:extLst>
              <a:ext uri="{FF2B5EF4-FFF2-40B4-BE49-F238E27FC236}">
                <a16:creationId xmlns:a16="http://schemas.microsoft.com/office/drawing/2014/main" id="{4C240D00-ADA1-4EEA-BAC2-C161E2D0E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57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81" name="Line 9">
            <a:extLst>
              <a:ext uri="{FF2B5EF4-FFF2-40B4-BE49-F238E27FC236}">
                <a16:creationId xmlns:a16="http://schemas.microsoft.com/office/drawing/2014/main" id="{F00460CC-24C1-4B7A-B825-A31EDC989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810000"/>
            <a:ext cx="0" cy="274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82" name="Line 10">
            <a:extLst>
              <a:ext uri="{FF2B5EF4-FFF2-40B4-BE49-F238E27FC236}">
                <a16:creationId xmlns:a16="http://schemas.microsoft.com/office/drawing/2014/main" id="{68658CB1-20A5-40E8-9142-46E1BFD8D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65532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83" name="Freeform 11">
            <a:extLst>
              <a:ext uri="{FF2B5EF4-FFF2-40B4-BE49-F238E27FC236}">
                <a16:creationId xmlns:a16="http://schemas.microsoft.com/office/drawing/2014/main" id="{713DD42C-4397-41FB-B7FA-0BB9AAFA7333}"/>
              </a:ext>
            </a:extLst>
          </p:cNvPr>
          <p:cNvSpPr>
            <a:spLocks/>
          </p:cNvSpPr>
          <p:nvPr/>
        </p:nvSpPr>
        <p:spPr bwMode="auto">
          <a:xfrm>
            <a:off x="6248400" y="4610100"/>
            <a:ext cx="2971800" cy="1943100"/>
          </a:xfrm>
          <a:custGeom>
            <a:avLst/>
            <a:gdLst>
              <a:gd name="T0" fmla="*/ 0 w 1872"/>
              <a:gd name="T1" fmla="*/ 1224 h 1224"/>
              <a:gd name="T2" fmla="*/ 528 w 1872"/>
              <a:gd name="T3" fmla="*/ 744 h 1224"/>
              <a:gd name="T4" fmla="*/ 960 w 1872"/>
              <a:gd name="T5" fmla="*/ 120 h 1224"/>
              <a:gd name="T6" fmla="*/ 1872 w 1872"/>
              <a:gd name="T7" fmla="*/ 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72" h="1224">
                <a:moveTo>
                  <a:pt x="0" y="1224"/>
                </a:moveTo>
                <a:cubicBezTo>
                  <a:pt x="184" y="1076"/>
                  <a:pt x="368" y="928"/>
                  <a:pt x="528" y="744"/>
                </a:cubicBezTo>
                <a:cubicBezTo>
                  <a:pt x="688" y="560"/>
                  <a:pt x="736" y="240"/>
                  <a:pt x="960" y="120"/>
                </a:cubicBezTo>
                <a:cubicBezTo>
                  <a:pt x="1184" y="0"/>
                  <a:pt x="1720" y="40"/>
                  <a:pt x="1872" y="2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84" name="Freeform 12">
            <a:extLst>
              <a:ext uri="{FF2B5EF4-FFF2-40B4-BE49-F238E27FC236}">
                <a16:creationId xmlns:a16="http://schemas.microsoft.com/office/drawing/2014/main" id="{73067CE9-D437-4BCD-A51F-E22E49FD657B}"/>
              </a:ext>
            </a:extLst>
          </p:cNvPr>
          <p:cNvSpPr>
            <a:spLocks/>
          </p:cNvSpPr>
          <p:nvPr/>
        </p:nvSpPr>
        <p:spPr bwMode="auto">
          <a:xfrm>
            <a:off x="7696200" y="4343400"/>
            <a:ext cx="304800" cy="762000"/>
          </a:xfrm>
          <a:custGeom>
            <a:avLst/>
            <a:gdLst>
              <a:gd name="T0" fmla="*/ 0 w 144"/>
              <a:gd name="T1" fmla="*/ 0 h 240"/>
              <a:gd name="T2" fmla="*/ 144 w 144"/>
              <a:gd name="T3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" h="240">
                <a:moveTo>
                  <a:pt x="0" y="0"/>
                </a:moveTo>
                <a:cubicBezTo>
                  <a:pt x="60" y="100"/>
                  <a:pt x="120" y="200"/>
                  <a:pt x="144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85" name="Freeform 13">
            <a:extLst>
              <a:ext uri="{FF2B5EF4-FFF2-40B4-BE49-F238E27FC236}">
                <a16:creationId xmlns:a16="http://schemas.microsoft.com/office/drawing/2014/main" id="{30113E8F-F39C-40E4-AF77-4BD6A90A29A6}"/>
              </a:ext>
            </a:extLst>
          </p:cNvPr>
          <p:cNvSpPr>
            <a:spLocks/>
          </p:cNvSpPr>
          <p:nvPr/>
        </p:nvSpPr>
        <p:spPr bwMode="auto">
          <a:xfrm>
            <a:off x="8077200" y="4267200"/>
            <a:ext cx="457200" cy="838200"/>
          </a:xfrm>
          <a:custGeom>
            <a:avLst/>
            <a:gdLst>
              <a:gd name="T0" fmla="*/ 0 w 240"/>
              <a:gd name="T1" fmla="*/ 384 h 384"/>
              <a:gd name="T2" fmla="*/ 240 w 240"/>
              <a:gd name="T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0" h="384">
                <a:moveTo>
                  <a:pt x="0" y="384"/>
                </a:moveTo>
                <a:cubicBezTo>
                  <a:pt x="100" y="224"/>
                  <a:pt x="200" y="64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86" name="Oval 14">
            <a:extLst>
              <a:ext uri="{FF2B5EF4-FFF2-40B4-BE49-F238E27FC236}">
                <a16:creationId xmlns:a16="http://schemas.microsoft.com/office/drawing/2014/main" id="{49FF2B00-2C67-4B4A-B74E-C5181513E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191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87" name="Oval 15">
            <a:extLst>
              <a:ext uri="{FF2B5EF4-FFF2-40B4-BE49-F238E27FC236}">
                <a16:creationId xmlns:a16="http://schemas.microsoft.com/office/drawing/2014/main" id="{3F2EE898-3725-4E47-8657-5B5AE8FA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88" name="Oval 16">
            <a:extLst>
              <a:ext uri="{FF2B5EF4-FFF2-40B4-BE49-F238E27FC236}">
                <a16:creationId xmlns:a16="http://schemas.microsoft.com/office/drawing/2014/main" id="{9C1C59DE-3B82-4B18-8F38-B66E29A1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029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89" name="Oval 17">
            <a:extLst>
              <a:ext uri="{FF2B5EF4-FFF2-40B4-BE49-F238E27FC236}">
                <a16:creationId xmlns:a16="http://schemas.microsoft.com/office/drawing/2014/main" id="{DBAFF7C2-BF11-4AEF-8842-955566A9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90" name="Oval 18">
            <a:extLst>
              <a:ext uri="{FF2B5EF4-FFF2-40B4-BE49-F238E27FC236}">
                <a16:creationId xmlns:a16="http://schemas.microsoft.com/office/drawing/2014/main" id="{1CD1E8A1-931A-4DDA-825B-9BAA36F18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029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35891" name="Freeform 19">
            <a:extLst>
              <a:ext uri="{FF2B5EF4-FFF2-40B4-BE49-F238E27FC236}">
                <a16:creationId xmlns:a16="http://schemas.microsoft.com/office/drawing/2014/main" id="{C5125CA4-8185-4BA6-91D9-2E50F6B430C9}"/>
              </a:ext>
            </a:extLst>
          </p:cNvPr>
          <p:cNvSpPr>
            <a:spLocks/>
          </p:cNvSpPr>
          <p:nvPr/>
        </p:nvSpPr>
        <p:spPr bwMode="auto">
          <a:xfrm>
            <a:off x="8534400" y="4267200"/>
            <a:ext cx="304800" cy="762000"/>
          </a:xfrm>
          <a:custGeom>
            <a:avLst/>
            <a:gdLst>
              <a:gd name="T0" fmla="*/ 0 w 144"/>
              <a:gd name="T1" fmla="*/ 0 h 240"/>
              <a:gd name="T2" fmla="*/ 144 w 144"/>
              <a:gd name="T3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" h="240">
                <a:moveTo>
                  <a:pt x="0" y="0"/>
                </a:moveTo>
                <a:cubicBezTo>
                  <a:pt x="60" y="100"/>
                  <a:pt x="120" y="200"/>
                  <a:pt x="144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92" name="Freeform 20">
            <a:extLst>
              <a:ext uri="{FF2B5EF4-FFF2-40B4-BE49-F238E27FC236}">
                <a16:creationId xmlns:a16="http://schemas.microsoft.com/office/drawing/2014/main" id="{E203FD99-1E2C-425C-8377-C17B8BA07D41}"/>
              </a:ext>
            </a:extLst>
          </p:cNvPr>
          <p:cNvSpPr>
            <a:spLocks/>
          </p:cNvSpPr>
          <p:nvPr/>
        </p:nvSpPr>
        <p:spPr bwMode="auto">
          <a:xfrm>
            <a:off x="8839200" y="4267200"/>
            <a:ext cx="457200" cy="838200"/>
          </a:xfrm>
          <a:custGeom>
            <a:avLst/>
            <a:gdLst>
              <a:gd name="T0" fmla="*/ 0 w 240"/>
              <a:gd name="T1" fmla="*/ 384 h 384"/>
              <a:gd name="T2" fmla="*/ 240 w 240"/>
              <a:gd name="T3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0" h="384">
                <a:moveTo>
                  <a:pt x="0" y="384"/>
                </a:moveTo>
                <a:cubicBezTo>
                  <a:pt x="100" y="224"/>
                  <a:pt x="200" y="64"/>
                  <a:pt x="2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35893" name="Text Box 21">
            <a:extLst>
              <a:ext uri="{FF2B5EF4-FFF2-40B4-BE49-F238E27FC236}">
                <a16:creationId xmlns:a16="http://schemas.microsoft.com/office/drawing/2014/main" id="{A705CA25-56F3-4873-A057-6BEFBD211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914401"/>
            <a:ext cx="381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Compensación exacta: después de una perturbación la población vuelve a K</a:t>
            </a:r>
          </a:p>
        </p:txBody>
      </p:sp>
      <p:sp>
        <p:nvSpPr>
          <p:cNvPr id="335894" name="Text Box 22">
            <a:extLst>
              <a:ext uri="{FF2B5EF4-FFF2-40B4-BE49-F238E27FC236}">
                <a16:creationId xmlns:a16="http://schemas.microsoft.com/office/drawing/2014/main" id="{E3533C3E-A4B1-4AC9-9AD3-B015C2396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1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Sobre compensación: la población fluctúa alrededor de K</a:t>
            </a:r>
          </a:p>
        </p:txBody>
      </p:sp>
      <p:sp>
        <p:nvSpPr>
          <p:cNvPr id="335895" name="Text Box 23">
            <a:extLst>
              <a:ext uri="{FF2B5EF4-FFF2-40B4-BE49-F238E27FC236}">
                <a16:creationId xmlns:a16="http://schemas.microsoft.com/office/drawing/2014/main" id="{1C5A1B77-2980-4E39-8663-18581939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N</a:t>
            </a:r>
          </a:p>
        </p:txBody>
      </p:sp>
      <p:sp>
        <p:nvSpPr>
          <p:cNvPr id="335896" name="Text Box 24">
            <a:extLst>
              <a:ext uri="{FF2B5EF4-FFF2-40B4-BE49-F238E27FC236}">
                <a16:creationId xmlns:a16="http://schemas.microsoft.com/office/drawing/2014/main" id="{84A38B6F-D6C6-4498-A22C-F1894211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N</a:t>
            </a:r>
          </a:p>
        </p:txBody>
      </p:sp>
      <p:sp>
        <p:nvSpPr>
          <p:cNvPr id="335897" name="Text Box 25">
            <a:extLst>
              <a:ext uri="{FF2B5EF4-FFF2-40B4-BE49-F238E27FC236}">
                <a16:creationId xmlns:a16="http://schemas.microsoft.com/office/drawing/2014/main" id="{1C0AFC33-D09A-4608-A8BF-667148D57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4290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t</a:t>
            </a:r>
          </a:p>
        </p:txBody>
      </p:sp>
      <p:sp>
        <p:nvSpPr>
          <p:cNvPr id="335898" name="Text Box 26">
            <a:extLst>
              <a:ext uri="{FF2B5EF4-FFF2-40B4-BE49-F238E27FC236}">
                <a16:creationId xmlns:a16="http://schemas.microsoft.com/office/drawing/2014/main" id="{DCA78CF0-E2E0-4FB9-BE84-6260CF05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64008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4"/>
    </mc:Choice>
    <mc:Fallback xmlns="">
      <p:transition spd="slow" advTm="3576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81B8A214-1196-47AC-A1EC-AE678267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A11C-DF82-483C-A33B-07C744B21F96}" type="slidenum">
              <a:rPr lang="es-ES" altLang="es-AR"/>
              <a:pPr/>
              <a:t>26</a:t>
            </a:fld>
            <a:endParaRPr lang="es-ES" altLang="es-AR"/>
          </a:p>
        </p:txBody>
      </p:sp>
      <p:sp>
        <p:nvSpPr>
          <p:cNvPr id="280578" name="Text Box 2">
            <a:extLst>
              <a:ext uri="{FF2B5EF4-FFF2-40B4-BE49-F238E27FC236}">
                <a16:creationId xmlns:a16="http://schemas.microsoft.com/office/drawing/2014/main" id="{CD1A1250-08E6-4691-B80E-9FCA1796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"/>
            <a:ext cx="63246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Efectos de la competencia intraespecífica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664AC006-9777-4A0C-8E86-EC73D60F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52400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>
                <a:cs typeface="Times New Roman" panose="02020603050405020304" pitchFamily="18" charset="0"/>
              </a:rPr>
              <a:t>Reproducción</a:t>
            </a:r>
          </a:p>
        </p:txBody>
      </p:sp>
      <p:sp>
        <p:nvSpPr>
          <p:cNvPr id="280580" name="Text Box 4">
            <a:extLst>
              <a:ext uri="{FF2B5EF4-FFF2-40B4-BE49-F238E27FC236}">
                <a16:creationId xmlns:a16="http://schemas.microsoft.com/office/drawing/2014/main" id="{073863A0-87EB-4714-8C5D-A3BACE378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Supervivencia</a:t>
            </a:r>
          </a:p>
        </p:txBody>
      </p:sp>
      <p:sp>
        <p:nvSpPr>
          <p:cNvPr id="280581" name="Text Box 5">
            <a:extLst>
              <a:ext uri="{FF2B5EF4-FFF2-40B4-BE49-F238E27FC236}">
                <a16:creationId xmlns:a16="http://schemas.microsoft.com/office/drawing/2014/main" id="{D36CE652-85E8-4F63-8304-49A81FB4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352800"/>
            <a:ext cx="373380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Recursos y condiciones</a:t>
            </a:r>
          </a:p>
        </p:txBody>
      </p:sp>
      <p:sp>
        <p:nvSpPr>
          <p:cNvPr id="280582" name="Line 6">
            <a:extLst>
              <a:ext uri="{FF2B5EF4-FFF2-40B4-BE49-F238E27FC236}">
                <a16:creationId xmlns:a16="http://schemas.microsoft.com/office/drawing/2014/main" id="{3BD72D5D-7321-488F-9A19-14BC4547A4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2133600"/>
            <a:ext cx="533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0583" name="Line 7">
            <a:extLst>
              <a:ext uri="{FF2B5EF4-FFF2-40B4-BE49-F238E27FC236}">
                <a16:creationId xmlns:a16="http://schemas.microsoft.com/office/drawing/2014/main" id="{B83B8128-8A1E-4BE5-9A2C-E2321C01094F}"/>
              </a:ext>
            </a:extLst>
          </p:cNvPr>
          <p:cNvSpPr>
            <a:spLocks noChangeShapeType="1"/>
          </p:cNvSpPr>
          <p:nvPr/>
        </p:nvSpPr>
        <p:spPr bwMode="auto">
          <a:xfrm rot="6063027" flipH="1">
            <a:off x="4648200" y="23622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0584" name="Text Box 8">
            <a:extLst>
              <a:ext uri="{FF2B5EF4-FFF2-40B4-BE49-F238E27FC236}">
                <a16:creationId xmlns:a16="http://schemas.microsoft.com/office/drawing/2014/main" id="{6EA14D02-843F-4D9B-A3F4-54ACD6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530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Competencia</a:t>
            </a:r>
          </a:p>
        </p:txBody>
      </p:sp>
      <p:sp>
        <p:nvSpPr>
          <p:cNvPr id="280585" name="Line 9">
            <a:extLst>
              <a:ext uri="{FF2B5EF4-FFF2-40B4-BE49-F238E27FC236}">
                <a16:creationId xmlns:a16="http://schemas.microsoft.com/office/drawing/2014/main" id="{54D18192-EFFA-455D-8558-C5072E472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0386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0586" name="Text Box 10">
            <a:extLst>
              <a:ext uri="{FF2B5EF4-FFF2-40B4-BE49-F238E27FC236}">
                <a16:creationId xmlns:a16="http://schemas.microsoft.com/office/drawing/2014/main" id="{4E73E732-C905-41F2-8874-FF7B9894A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00600"/>
            <a:ext cx="4495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Cuando son compartidos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Cuando son limitantes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03"/>
    </mc:Choice>
    <mc:Fallback xmlns="">
      <p:transition spd="slow" advTm="6480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B6B34D2C-58B4-44AE-8FC0-25D16DB3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5AD-89DF-4048-B156-1BE2C70D7345}" type="slidenum">
              <a:rPr lang="es-ES" altLang="es-AR"/>
              <a:pPr/>
              <a:t>27</a:t>
            </a:fld>
            <a:endParaRPr lang="es-ES" altLang="es-AR"/>
          </a:p>
        </p:txBody>
      </p:sp>
      <p:sp>
        <p:nvSpPr>
          <p:cNvPr id="281602" name="Text Box 2">
            <a:extLst>
              <a:ext uri="{FF2B5EF4-FFF2-40B4-BE49-F238E27FC236}">
                <a16:creationId xmlns:a16="http://schemas.microsoft.com/office/drawing/2014/main" id="{09F46CC4-5E1F-4A21-A24B-7E6632C11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0"/>
            <a:ext cx="23622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Competencia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579B341D-64D8-42A4-A66F-7A5B49326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AR" altLang="es-AR">
                <a:cs typeface="Times New Roman" panose="02020603050405020304" pitchFamily="18" charset="0"/>
              </a:rPr>
              <a:t> Interacción entre individuos que comparten el uso de un recurso limitante.</a:t>
            </a:r>
            <a:endParaRPr lang="es-AR" altLang="es-AR"/>
          </a:p>
        </p:txBody>
      </p:sp>
      <p:sp>
        <p:nvSpPr>
          <p:cNvPr id="281604" name="Text Box 4">
            <a:extLst>
              <a:ext uri="{FF2B5EF4-FFF2-40B4-BE49-F238E27FC236}">
                <a16:creationId xmlns:a16="http://schemas.microsoft.com/office/drawing/2014/main" id="{16F9C4A4-FB27-4F13-8B52-5341D044B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1"/>
            <a:ext cx="2743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Disminución de supervivencia</a:t>
            </a:r>
          </a:p>
        </p:txBody>
      </p:sp>
      <p:sp>
        <p:nvSpPr>
          <p:cNvPr id="281605" name="Text Box 5">
            <a:extLst>
              <a:ext uri="{FF2B5EF4-FFF2-40B4-BE49-F238E27FC236}">
                <a16:creationId xmlns:a16="http://schemas.microsoft.com/office/drawing/2014/main" id="{4A8EDF69-2453-4F0B-A8B4-58AB943E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00400"/>
            <a:ext cx="27432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Disminución de fecundidad</a:t>
            </a:r>
          </a:p>
        </p:txBody>
      </p:sp>
      <p:sp>
        <p:nvSpPr>
          <p:cNvPr id="281606" name="Text Box 6">
            <a:extLst>
              <a:ext uri="{FF2B5EF4-FFF2-40B4-BE49-F238E27FC236}">
                <a16:creationId xmlns:a16="http://schemas.microsoft.com/office/drawing/2014/main" id="{A6ACB2FB-0ADB-4985-AC6F-651EFEC7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562601"/>
            <a:ext cx="6934200" cy="646331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Disminución de fitness: menor contribución de descendientes a la siguiente generación</a:t>
            </a:r>
          </a:p>
        </p:txBody>
      </p:sp>
      <p:sp>
        <p:nvSpPr>
          <p:cNvPr id="281607" name="Line 7">
            <a:extLst>
              <a:ext uri="{FF2B5EF4-FFF2-40B4-BE49-F238E27FC236}">
                <a16:creationId xmlns:a16="http://schemas.microsoft.com/office/drawing/2014/main" id="{73081ECE-752D-4E1B-8716-260AFDA77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4038600"/>
            <a:ext cx="6858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1608" name="Line 8">
            <a:extLst>
              <a:ext uri="{FF2B5EF4-FFF2-40B4-BE49-F238E27FC236}">
                <a16:creationId xmlns:a16="http://schemas.microsoft.com/office/drawing/2014/main" id="{E022DA74-7561-4287-960A-6194B3371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43434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1609" name="AutoShape 9">
            <a:extLst>
              <a:ext uri="{FF2B5EF4-FFF2-40B4-BE49-F238E27FC236}">
                <a16:creationId xmlns:a16="http://schemas.microsoft.com/office/drawing/2014/main" id="{016AB911-1B79-4050-A935-CC246E255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1610" name="Text Box 10">
            <a:extLst>
              <a:ext uri="{FF2B5EF4-FFF2-40B4-BE49-F238E27FC236}">
                <a16:creationId xmlns:a16="http://schemas.microsoft.com/office/drawing/2014/main" id="{1647EDB5-189A-4836-89A4-B782867A5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371600"/>
            <a:ext cx="4343400" cy="133882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Individuos de la misma especie: intraespecífica</a:t>
            </a:r>
          </a:p>
          <a:p>
            <a:pPr>
              <a:spcBef>
                <a:spcPct val="50000"/>
              </a:spcBef>
            </a:pPr>
            <a:r>
              <a:rPr lang="es-ES" altLang="es-AR"/>
              <a:t>Individuos de distinta especie: interespecífica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9"/>
    </mc:Choice>
    <mc:Fallback xmlns="">
      <p:transition spd="slow" advTm="50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número de diapositiva 3">
            <a:extLst>
              <a:ext uri="{FF2B5EF4-FFF2-40B4-BE49-F238E27FC236}">
                <a16:creationId xmlns:a16="http://schemas.microsoft.com/office/drawing/2014/main" id="{F2F58C84-683F-4DEE-8A01-5F64CA8F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59A17-FCCD-493E-ACDB-06EDE40B0A21}" type="slidenum">
              <a:rPr lang="es-ES" altLang="es-AR"/>
              <a:pPr/>
              <a:t>28</a:t>
            </a:fld>
            <a:endParaRPr lang="es-ES" altLang="es-AR"/>
          </a:p>
        </p:txBody>
      </p:sp>
      <p:pic>
        <p:nvPicPr>
          <p:cNvPr id="282626" name="Picture 2">
            <a:extLst>
              <a:ext uri="{FF2B5EF4-FFF2-40B4-BE49-F238E27FC236}">
                <a16:creationId xmlns:a16="http://schemas.microsoft.com/office/drawing/2014/main" id="{4E973FDA-3D33-450E-A26F-CD615385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7" name="Picture 3">
            <a:extLst>
              <a:ext uri="{FF2B5EF4-FFF2-40B4-BE49-F238E27FC236}">
                <a16:creationId xmlns:a16="http://schemas.microsoft.com/office/drawing/2014/main" id="{50F695BD-BC5C-4575-BBBB-F2DE012F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219200"/>
            <a:ext cx="180816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>
            <a:extLst>
              <a:ext uri="{FF2B5EF4-FFF2-40B4-BE49-F238E27FC236}">
                <a16:creationId xmlns:a16="http://schemas.microsoft.com/office/drawing/2014/main" id="{34CADBFB-DFBD-4AA0-A95F-AA20D7DC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9" name="Picture 5">
            <a:extLst>
              <a:ext uri="{FF2B5EF4-FFF2-40B4-BE49-F238E27FC236}">
                <a16:creationId xmlns:a16="http://schemas.microsoft.com/office/drawing/2014/main" id="{96409742-681D-453A-928A-DFA2F511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>
            <a:extLst>
              <a:ext uri="{FF2B5EF4-FFF2-40B4-BE49-F238E27FC236}">
                <a16:creationId xmlns:a16="http://schemas.microsoft.com/office/drawing/2014/main" id="{3F3700ED-F75B-442E-9DF9-32B35BC6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1" name="Picture 7">
            <a:extLst>
              <a:ext uri="{FF2B5EF4-FFF2-40B4-BE49-F238E27FC236}">
                <a16:creationId xmlns:a16="http://schemas.microsoft.com/office/drawing/2014/main" id="{FB98289A-64EF-49AB-9CCE-2F94C7AF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6482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2" name="Picture 8">
            <a:extLst>
              <a:ext uri="{FF2B5EF4-FFF2-40B4-BE49-F238E27FC236}">
                <a16:creationId xmlns:a16="http://schemas.microsoft.com/office/drawing/2014/main" id="{D87B0EC6-4EA0-4AE0-9F5D-D8ABE5FB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482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3" name="Picture 9">
            <a:extLst>
              <a:ext uri="{FF2B5EF4-FFF2-40B4-BE49-F238E27FC236}">
                <a16:creationId xmlns:a16="http://schemas.microsoft.com/office/drawing/2014/main" id="{F2908021-28BF-40A3-8596-E5A5B7B2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4" name="Picture 10">
            <a:extLst>
              <a:ext uri="{FF2B5EF4-FFF2-40B4-BE49-F238E27FC236}">
                <a16:creationId xmlns:a16="http://schemas.microsoft.com/office/drawing/2014/main" id="{FD177631-11B3-4054-96E8-F6ECC89F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5814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5" name="Picture 11">
            <a:extLst>
              <a:ext uri="{FF2B5EF4-FFF2-40B4-BE49-F238E27FC236}">
                <a16:creationId xmlns:a16="http://schemas.microsoft.com/office/drawing/2014/main" id="{8CA5EFBC-C160-4E38-BFAA-F25450AB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6" name="Picture 12">
            <a:extLst>
              <a:ext uri="{FF2B5EF4-FFF2-40B4-BE49-F238E27FC236}">
                <a16:creationId xmlns:a16="http://schemas.microsoft.com/office/drawing/2014/main" id="{1ED58B70-FD42-4778-8C96-F958FF0E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150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7" name="Picture 13">
            <a:extLst>
              <a:ext uri="{FF2B5EF4-FFF2-40B4-BE49-F238E27FC236}">
                <a16:creationId xmlns:a16="http://schemas.microsoft.com/office/drawing/2014/main" id="{F822AA0E-584E-46A4-B45D-F38C13147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8" name="Picture 14">
            <a:extLst>
              <a:ext uri="{FF2B5EF4-FFF2-40B4-BE49-F238E27FC236}">
                <a16:creationId xmlns:a16="http://schemas.microsoft.com/office/drawing/2014/main" id="{072DE8A5-E0DA-4C5F-B7E4-2F1ECA82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9" name="Picture 15">
            <a:extLst>
              <a:ext uri="{FF2B5EF4-FFF2-40B4-BE49-F238E27FC236}">
                <a16:creationId xmlns:a16="http://schemas.microsoft.com/office/drawing/2014/main" id="{895A522F-549E-41E2-A36F-CED07A9F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40" name="Line 16">
            <a:extLst>
              <a:ext uri="{FF2B5EF4-FFF2-40B4-BE49-F238E27FC236}">
                <a16:creationId xmlns:a16="http://schemas.microsoft.com/office/drawing/2014/main" id="{4B0B0D2D-885F-4278-996C-1858309A8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6858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2641" name="Text Box 17">
            <a:extLst>
              <a:ext uri="{FF2B5EF4-FFF2-40B4-BE49-F238E27FC236}">
                <a16:creationId xmlns:a16="http://schemas.microsoft.com/office/drawing/2014/main" id="{8722C36E-4342-425D-99E2-B023373F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260350"/>
            <a:ext cx="32004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Sin competencia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38"/>
    </mc:Choice>
    <mc:Fallback xmlns="">
      <p:transition spd="slow" advTm="2163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3">
            <a:extLst>
              <a:ext uri="{FF2B5EF4-FFF2-40B4-BE49-F238E27FC236}">
                <a16:creationId xmlns:a16="http://schemas.microsoft.com/office/drawing/2014/main" id="{74627875-B0B9-43E4-A235-4ABC7A3E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EA36-94C6-4FC0-BD90-11CDA70C96C3}" type="slidenum">
              <a:rPr lang="es-ES" altLang="es-AR"/>
              <a:pPr/>
              <a:t>29</a:t>
            </a:fld>
            <a:endParaRPr lang="es-ES" altLang="es-AR"/>
          </a:p>
        </p:txBody>
      </p:sp>
      <p:sp>
        <p:nvSpPr>
          <p:cNvPr id="283650" name="Text Box 2">
            <a:extLst>
              <a:ext uri="{FF2B5EF4-FFF2-40B4-BE49-F238E27FC236}">
                <a16:creationId xmlns:a16="http://schemas.microsoft.com/office/drawing/2014/main" id="{0E0B2847-7DF0-4789-B0C2-5C17BB3D3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81000"/>
            <a:ext cx="23622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Competencia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885F5EB0-6D3A-4601-82F0-27EABF9B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95401"/>
            <a:ext cx="830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>
                <a:cs typeface="Times New Roman" panose="02020603050405020304" pitchFamily="18" charset="0"/>
              </a:rPr>
              <a:t>·     La competencia implica reciprocidad, aunque no necesariamente es totalmente simétrica.</a:t>
            </a:r>
            <a:endParaRPr lang="es-AR" altLang="es-AR"/>
          </a:p>
        </p:txBody>
      </p:sp>
      <p:pic>
        <p:nvPicPr>
          <p:cNvPr id="283652" name="Picture 4">
            <a:extLst>
              <a:ext uri="{FF2B5EF4-FFF2-40B4-BE49-F238E27FC236}">
                <a16:creationId xmlns:a16="http://schemas.microsoft.com/office/drawing/2014/main" id="{3B9C473D-0F4B-48AC-B2B3-0F2031B6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3" name="Picture 5">
            <a:extLst>
              <a:ext uri="{FF2B5EF4-FFF2-40B4-BE49-F238E27FC236}">
                <a16:creationId xmlns:a16="http://schemas.microsoft.com/office/drawing/2014/main" id="{0507855A-AE1F-4C86-9F13-2BFFCB4A7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438400"/>
            <a:ext cx="180816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4" name="Line 6">
            <a:extLst>
              <a:ext uri="{FF2B5EF4-FFF2-40B4-BE49-F238E27FC236}">
                <a16:creationId xmlns:a16="http://schemas.microsoft.com/office/drawing/2014/main" id="{692A0501-9C65-4C8C-B864-759B2E908F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8862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3655" name="Line 7">
            <a:extLst>
              <a:ext uri="{FF2B5EF4-FFF2-40B4-BE49-F238E27FC236}">
                <a16:creationId xmlns:a16="http://schemas.microsoft.com/office/drawing/2014/main" id="{EBCD7C52-F811-48C6-92A5-649FC149F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1242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83656" name="Picture 8">
            <a:extLst>
              <a:ext uri="{FF2B5EF4-FFF2-40B4-BE49-F238E27FC236}">
                <a16:creationId xmlns:a16="http://schemas.microsoft.com/office/drawing/2014/main" id="{8473D5F5-1B86-4D00-8351-B7DDF21A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864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7" name="Picture 9">
            <a:extLst>
              <a:ext uri="{FF2B5EF4-FFF2-40B4-BE49-F238E27FC236}">
                <a16:creationId xmlns:a16="http://schemas.microsoft.com/office/drawing/2014/main" id="{B065D1D4-6A67-46CD-99F1-58661CA5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150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8" name="Picture 10">
            <a:extLst>
              <a:ext uri="{FF2B5EF4-FFF2-40B4-BE49-F238E27FC236}">
                <a16:creationId xmlns:a16="http://schemas.microsoft.com/office/drawing/2014/main" id="{5D1D676F-D314-40E1-8C52-B901E8BFA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59" name="Picture 11">
            <a:extLst>
              <a:ext uri="{FF2B5EF4-FFF2-40B4-BE49-F238E27FC236}">
                <a16:creationId xmlns:a16="http://schemas.microsoft.com/office/drawing/2014/main" id="{F9F8BDAF-19E9-4071-93B1-8150744C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912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60" name="Picture 12">
            <a:extLst>
              <a:ext uri="{FF2B5EF4-FFF2-40B4-BE49-F238E27FC236}">
                <a16:creationId xmlns:a16="http://schemas.microsoft.com/office/drawing/2014/main" id="{882AD52D-9441-4AB8-A850-277E6683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61" name="Picture 13">
            <a:extLst>
              <a:ext uri="{FF2B5EF4-FFF2-40B4-BE49-F238E27FC236}">
                <a16:creationId xmlns:a16="http://schemas.microsoft.com/office/drawing/2014/main" id="{26DDEFC0-768D-47F9-AC70-D823DDCB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38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62" name="Picture 14">
            <a:extLst>
              <a:ext uri="{FF2B5EF4-FFF2-40B4-BE49-F238E27FC236}">
                <a16:creationId xmlns:a16="http://schemas.microsoft.com/office/drawing/2014/main" id="{3AF6864D-99F8-4009-B984-9DA12909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816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663" name="Picture 15">
            <a:extLst>
              <a:ext uri="{FF2B5EF4-FFF2-40B4-BE49-F238E27FC236}">
                <a16:creationId xmlns:a16="http://schemas.microsoft.com/office/drawing/2014/main" id="{96B9C0A4-F9CC-41A8-845D-BB824983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70008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28"/>
    </mc:Choice>
    <mc:Fallback xmlns="">
      <p:transition spd="slow" advTm="468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D151405-A60E-46E5-95A5-12AF51E1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573464"/>
            <a:ext cx="7345362" cy="830997"/>
          </a:xfrm>
          <a:prstGeom prst="rect">
            <a:avLst/>
          </a:prstGeom>
          <a:solidFill>
            <a:srgbClr val="ED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Los efectos de la densidad no son inmediatos: Modelos con tiempo de retardo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526794F8-D719-4615-B7BB-3BF567A2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1412876"/>
            <a:ext cx="352901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/dt= r 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(K-N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)/K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03415A32-A1EE-46C5-A31D-3EA6DF0C5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2205039"/>
            <a:ext cx="561657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No hay tiempo de retardo</a:t>
            </a:r>
          </a:p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 disminuye inmediatamente con N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7E7C46ED-DA03-40CC-8777-B8022BA68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724401"/>
            <a:ext cx="38862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dN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/dt= r 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(K-N</a:t>
            </a:r>
            <a:r>
              <a:rPr lang="es-ES" altLang="es-AR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el-GR" altLang="es-AR" sz="2400" b="1" baseline="-250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)/K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948F7633-8F05-4C43-9898-DC6E42031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5445126"/>
            <a:ext cx="5562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Hay tiempo de retardo </a:t>
            </a:r>
            <a:r>
              <a:rPr lang="el-GR" altLang="es-AR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 disminuye de acuerdo a N en t- </a:t>
            </a:r>
            <a:r>
              <a:rPr lang="el-GR" altLang="es-AR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endParaRPr lang="es-ES" altLang="es-AR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9" name="Text Box 7">
            <a:extLst>
              <a:ext uri="{FF2B5EF4-FFF2-40B4-BE49-F238E27FC236}">
                <a16:creationId xmlns:a16="http://schemas.microsoft.com/office/drawing/2014/main" id="{A1B2B0EA-1208-4526-B87F-EB65E69B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620713"/>
            <a:ext cx="7345363" cy="457200"/>
          </a:xfrm>
          <a:prstGeom prst="rect">
            <a:avLst/>
          </a:prstGeom>
          <a:solidFill>
            <a:srgbClr val="ED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Los efectos de la densidad  son inmediatos: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8EEE2725-FA92-4260-B723-B8223EE6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0"/>
            <a:ext cx="576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logístico denso- dependiente</a:t>
            </a:r>
            <a:endParaRPr lang="es-ES" altLang="es-AR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61"/>
    </mc:Choice>
    <mc:Fallback xmlns="">
      <p:transition spd="slow" advTm="8136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F5EDAB03-9123-4B87-9BD0-31CD19DA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60622-322E-4CD2-BF0A-CDCCFD4E596D}" type="slidenum">
              <a:rPr lang="es-ES" altLang="es-AR"/>
              <a:pPr/>
              <a:t>30</a:t>
            </a:fld>
            <a:endParaRPr lang="es-ES" altLang="es-AR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5675CE4F-BD86-4043-AB93-E37066F2BD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6858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es-AR" altLang="es-AR" sz="2400">
                <a:cs typeface="Times New Roman" panose="02020603050405020304" pitchFamily="18" charset="0"/>
              </a:rPr>
              <a:t>La competencia puede aumentar la eficacia de los competidores fuertes, es decir, su contribución proporcional a la generación siguiente</a:t>
            </a:r>
            <a:r>
              <a:rPr lang="es-ES" altLang="es-AR" sz="2400"/>
              <a:t> </a:t>
            </a:r>
          </a:p>
        </p:txBody>
      </p:sp>
      <p:pic>
        <p:nvPicPr>
          <p:cNvPr id="284675" name="Picture 3">
            <a:extLst>
              <a:ext uri="{FF2B5EF4-FFF2-40B4-BE49-F238E27FC236}">
                <a16:creationId xmlns:a16="http://schemas.microsoft.com/office/drawing/2014/main" id="{7B99B1BA-2043-44C2-9F76-C726DCA2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133600"/>
            <a:ext cx="180816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6" name="Picture 4">
            <a:extLst>
              <a:ext uri="{FF2B5EF4-FFF2-40B4-BE49-F238E27FC236}">
                <a16:creationId xmlns:a16="http://schemas.microsoft.com/office/drawing/2014/main" id="{26A52DC7-0D4C-4C21-8538-36FC6D3B2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7" name="Text Box 5">
            <a:extLst>
              <a:ext uri="{FF2B5EF4-FFF2-40B4-BE49-F238E27FC236}">
                <a16:creationId xmlns:a16="http://schemas.microsoft.com/office/drawing/2014/main" id="{3B8F1E60-7666-4A1F-A517-87C1FDA2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19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6</a:t>
            </a:r>
          </a:p>
        </p:txBody>
      </p:sp>
      <p:sp>
        <p:nvSpPr>
          <p:cNvPr id="284678" name="Text Box 6">
            <a:extLst>
              <a:ext uri="{FF2B5EF4-FFF2-40B4-BE49-F238E27FC236}">
                <a16:creationId xmlns:a16="http://schemas.microsoft.com/office/drawing/2014/main" id="{947727FC-E23B-47D8-AD6E-61E6767B4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196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6  </a:t>
            </a:r>
          </a:p>
        </p:txBody>
      </p:sp>
      <p:sp>
        <p:nvSpPr>
          <p:cNvPr id="284679" name="Text Box 7">
            <a:extLst>
              <a:ext uri="{FF2B5EF4-FFF2-40B4-BE49-F238E27FC236}">
                <a16:creationId xmlns:a16="http://schemas.microsoft.com/office/drawing/2014/main" id="{062128E5-1E5E-48A5-9499-71535716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8839200" cy="78483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u="sng"/>
              <a:t>Proporción de descendientes del competidor fuerte</a:t>
            </a:r>
            <a:r>
              <a:rPr lang="es-ES" altLang="es-AR"/>
              <a:t> </a:t>
            </a:r>
          </a:p>
          <a:p>
            <a:pPr>
              <a:spcBef>
                <a:spcPct val="50000"/>
              </a:spcBef>
            </a:pPr>
            <a:r>
              <a:rPr lang="es-ES" altLang="es-AR"/>
              <a:t>6/12  sin competencia                       5/8  con competencia</a:t>
            </a:r>
          </a:p>
        </p:txBody>
      </p:sp>
      <p:sp>
        <p:nvSpPr>
          <p:cNvPr id="284680" name="AutoShape 8">
            <a:extLst>
              <a:ext uri="{FF2B5EF4-FFF2-40B4-BE49-F238E27FC236}">
                <a16:creationId xmlns:a16="http://schemas.microsoft.com/office/drawing/2014/main" id="{DB0D68AC-0101-4B8E-A66A-2381D516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5720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4681" name="Text Box 9">
            <a:extLst>
              <a:ext uri="{FF2B5EF4-FFF2-40B4-BE49-F238E27FC236}">
                <a16:creationId xmlns:a16="http://schemas.microsoft.com/office/drawing/2014/main" id="{72C335AE-3CD1-4768-B3F0-A1F4FC62D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4958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5</a:t>
            </a:r>
          </a:p>
        </p:txBody>
      </p:sp>
      <p:sp>
        <p:nvSpPr>
          <p:cNvPr id="284682" name="Text Box 10">
            <a:extLst>
              <a:ext uri="{FF2B5EF4-FFF2-40B4-BE49-F238E27FC236}">
                <a16:creationId xmlns:a16="http://schemas.microsoft.com/office/drawing/2014/main" id="{D7738D8D-786E-4453-8FA2-99618C376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34340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3</a:t>
            </a:r>
          </a:p>
        </p:txBody>
      </p:sp>
      <p:sp>
        <p:nvSpPr>
          <p:cNvPr id="284683" name="AutoShape 11">
            <a:extLst>
              <a:ext uri="{FF2B5EF4-FFF2-40B4-BE49-F238E27FC236}">
                <a16:creationId xmlns:a16="http://schemas.microsoft.com/office/drawing/2014/main" id="{7DC0AC56-9595-4D6C-83FE-F018F63B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958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4684" name="Text Box 12">
            <a:extLst>
              <a:ext uri="{FF2B5EF4-FFF2-40B4-BE49-F238E27FC236}">
                <a16:creationId xmlns:a16="http://schemas.microsoft.com/office/drawing/2014/main" id="{96EE61EE-85A7-492F-B23D-CCB57589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590801"/>
            <a:ext cx="190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Competidor fuerte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99"/>
    </mc:Choice>
    <mc:Fallback xmlns="">
      <p:transition spd="slow" advTm="5429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F641607E-6869-4753-B8EF-1B015077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73DA5-4EBE-4610-B48B-965CDDDB2316}" type="slidenum">
              <a:rPr lang="es-ES" altLang="es-AR"/>
              <a:pPr/>
              <a:t>31</a:t>
            </a:fld>
            <a:endParaRPr lang="es-ES" altLang="es-AR"/>
          </a:p>
        </p:txBody>
      </p:sp>
      <p:sp>
        <p:nvSpPr>
          <p:cNvPr id="285698" name="Text Box 2">
            <a:extLst>
              <a:ext uri="{FF2B5EF4-FFF2-40B4-BE49-F238E27FC236}">
                <a16:creationId xmlns:a16="http://schemas.microsoft.com/office/drawing/2014/main" id="{89FB3F2A-C445-4CED-BBD6-3CFDF57F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28801"/>
            <a:ext cx="4191000" cy="1615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>
                <a:solidFill>
                  <a:srgbClr val="FF3300"/>
                </a:solidFill>
              </a:rPr>
              <a:t>Efecto último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Diminución de supervivencia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Disminución fecundidad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Disminución del fitness evolutivo</a:t>
            </a:r>
          </a:p>
        </p:txBody>
      </p:sp>
      <p:sp>
        <p:nvSpPr>
          <p:cNvPr id="285699" name="Text Box 3">
            <a:extLst>
              <a:ext uri="{FF2B5EF4-FFF2-40B4-BE49-F238E27FC236}">
                <a16:creationId xmlns:a16="http://schemas.microsoft.com/office/drawing/2014/main" id="{8DEA2800-7EE2-4E53-B44D-E1AFFBB6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752600"/>
            <a:ext cx="3886200" cy="2446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solidFill>
                  <a:srgbClr val="FF3300"/>
                </a:solidFill>
              </a:rPr>
              <a:t>Efectos próximos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Disminución tamaño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Disminución biomasa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 &gt; Exposición a depredadores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 &gt; Uso de hábitats pobres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/>
              <a:t>  &gt; Susceptibilidad   enfermedades</a:t>
            </a:r>
          </a:p>
        </p:txBody>
      </p:sp>
      <p:sp>
        <p:nvSpPr>
          <p:cNvPr id="285700" name="Text Box 4">
            <a:extLst>
              <a:ext uri="{FF2B5EF4-FFF2-40B4-BE49-F238E27FC236}">
                <a16:creationId xmlns:a16="http://schemas.microsoft.com/office/drawing/2014/main" id="{0F569E7F-A64D-4ABA-9A7A-476BB74A6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1000"/>
            <a:ext cx="2514600" cy="3693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/>
              <a:t>Competencia</a:t>
            </a:r>
          </a:p>
        </p:txBody>
      </p:sp>
      <p:sp>
        <p:nvSpPr>
          <p:cNvPr id="285701" name="Line 5">
            <a:extLst>
              <a:ext uri="{FF2B5EF4-FFF2-40B4-BE49-F238E27FC236}">
                <a16:creationId xmlns:a16="http://schemas.microsoft.com/office/drawing/2014/main" id="{3CEF2BFC-86E7-4AA7-934E-2EDFCDA4AC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10668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5702" name="Line 6">
            <a:extLst>
              <a:ext uri="{FF2B5EF4-FFF2-40B4-BE49-F238E27FC236}">
                <a16:creationId xmlns:a16="http://schemas.microsoft.com/office/drawing/2014/main" id="{662F4419-96EC-4585-9B11-AB0F00B68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9144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97"/>
    </mc:Choice>
    <mc:Fallback xmlns="">
      <p:transition spd="slow" advTm="6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número de diapositiva 3">
            <a:extLst>
              <a:ext uri="{FF2B5EF4-FFF2-40B4-BE49-F238E27FC236}">
                <a16:creationId xmlns:a16="http://schemas.microsoft.com/office/drawing/2014/main" id="{E541C687-8E81-43DF-8E95-6DE2FD69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0786C-336E-4D3B-A6D3-EF711928DDD7}" type="slidenum">
              <a:rPr lang="es-ES" altLang="es-AR"/>
              <a:pPr/>
              <a:t>32</a:t>
            </a:fld>
            <a:endParaRPr lang="es-ES" altLang="es-AR"/>
          </a:p>
        </p:txBody>
      </p:sp>
      <p:sp>
        <p:nvSpPr>
          <p:cNvPr id="286722" name="Rectangle 2">
            <a:extLst>
              <a:ext uri="{FF2B5EF4-FFF2-40B4-BE49-F238E27FC236}">
                <a16:creationId xmlns:a16="http://schemas.microsoft.com/office/drawing/2014/main" id="{C654CE52-7A87-4A6E-9C01-B54D85B8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1"/>
            <a:ext cx="8839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altLang="es-AR">
                <a:cs typeface="Times New Roman" panose="02020603050405020304" pitchFamily="18" charset="0"/>
              </a:rPr>
              <a:t>·    El efecto de la competencia es mayor cuánto mayor es la densidad. Es un proceso denso dependiente.</a:t>
            </a:r>
            <a:endParaRPr lang="es-AR" altLang="es-AR"/>
          </a:p>
        </p:txBody>
      </p:sp>
      <p:pic>
        <p:nvPicPr>
          <p:cNvPr id="286723" name="Picture 3">
            <a:extLst>
              <a:ext uri="{FF2B5EF4-FFF2-40B4-BE49-F238E27FC236}">
                <a16:creationId xmlns:a16="http://schemas.microsoft.com/office/drawing/2014/main" id="{F3D64622-1666-40CC-86A8-DD82BA64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4" name="Picture 4">
            <a:extLst>
              <a:ext uri="{FF2B5EF4-FFF2-40B4-BE49-F238E27FC236}">
                <a16:creationId xmlns:a16="http://schemas.microsoft.com/office/drawing/2014/main" id="{B9C788C7-9E6D-46A8-977A-AC30BFD5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36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5" name="Picture 5">
            <a:extLst>
              <a:ext uri="{FF2B5EF4-FFF2-40B4-BE49-F238E27FC236}">
                <a16:creationId xmlns:a16="http://schemas.microsoft.com/office/drawing/2014/main" id="{3846E79C-DA2F-4D9E-9BB6-05CA60C9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7685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6" name="Picture 6">
            <a:extLst>
              <a:ext uri="{FF2B5EF4-FFF2-40B4-BE49-F238E27FC236}">
                <a16:creationId xmlns:a16="http://schemas.microsoft.com/office/drawing/2014/main" id="{C55DCA1E-C74C-4366-9927-89F8C1C3B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7" name="Picture 7">
            <a:extLst>
              <a:ext uri="{FF2B5EF4-FFF2-40B4-BE49-F238E27FC236}">
                <a16:creationId xmlns:a16="http://schemas.microsoft.com/office/drawing/2014/main" id="{818A2777-E94B-4A85-B196-6F950E5FF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8" name="Picture 8">
            <a:extLst>
              <a:ext uri="{FF2B5EF4-FFF2-40B4-BE49-F238E27FC236}">
                <a16:creationId xmlns:a16="http://schemas.microsoft.com/office/drawing/2014/main" id="{DF98363A-D12D-4B08-892E-8201C3D2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9" name="Picture 9">
            <a:extLst>
              <a:ext uri="{FF2B5EF4-FFF2-40B4-BE49-F238E27FC236}">
                <a16:creationId xmlns:a16="http://schemas.microsoft.com/office/drawing/2014/main" id="{D9718444-E3E0-49BD-AEAE-F4C1A1B4F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0" name="Line 10">
            <a:extLst>
              <a:ext uri="{FF2B5EF4-FFF2-40B4-BE49-F238E27FC236}">
                <a16:creationId xmlns:a16="http://schemas.microsoft.com/office/drawing/2014/main" id="{AF9364BE-88EE-4A16-9C61-2AC8A6C924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4191000"/>
            <a:ext cx="1447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86731" name="Picture 11">
            <a:extLst>
              <a:ext uri="{FF2B5EF4-FFF2-40B4-BE49-F238E27FC236}">
                <a16:creationId xmlns:a16="http://schemas.microsoft.com/office/drawing/2014/main" id="{AEC39175-E307-41E8-A5E0-4E24D5B8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32" name="Picture 12">
            <a:extLst>
              <a:ext uri="{FF2B5EF4-FFF2-40B4-BE49-F238E27FC236}">
                <a16:creationId xmlns:a16="http://schemas.microsoft.com/office/drawing/2014/main" id="{EB2AE186-B940-4C64-A0F9-1462CF05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53000"/>
            <a:ext cx="1352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3" name="Line 13">
            <a:extLst>
              <a:ext uri="{FF2B5EF4-FFF2-40B4-BE49-F238E27FC236}">
                <a16:creationId xmlns:a16="http://schemas.microsoft.com/office/drawing/2014/main" id="{67E34D79-9374-4E43-96E2-57586E82B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352800"/>
            <a:ext cx="1371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4" name="Line 14">
            <a:extLst>
              <a:ext uri="{FF2B5EF4-FFF2-40B4-BE49-F238E27FC236}">
                <a16:creationId xmlns:a16="http://schemas.microsoft.com/office/drawing/2014/main" id="{E08E32F6-1EAE-4049-A2D5-4A862CC16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362200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5" name="Line 15">
            <a:extLst>
              <a:ext uri="{FF2B5EF4-FFF2-40B4-BE49-F238E27FC236}">
                <a16:creationId xmlns:a16="http://schemas.microsoft.com/office/drawing/2014/main" id="{17C93D08-CCD5-4F4E-A813-C6C911F72D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30480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6" name="Line 16">
            <a:extLst>
              <a:ext uri="{FF2B5EF4-FFF2-40B4-BE49-F238E27FC236}">
                <a16:creationId xmlns:a16="http://schemas.microsoft.com/office/drawing/2014/main" id="{262C62B7-E586-4F85-B9DC-23DBCA631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581400"/>
            <a:ext cx="1447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7" name="Line 17">
            <a:extLst>
              <a:ext uri="{FF2B5EF4-FFF2-40B4-BE49-F238E27FC236}">
                <a16:creationId xmlns:a16="http://schemas.microsoft.com/office/drawing/2014/main" id="{8DEFFF5C-800A-4B49-934F-B1E3514BD6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45720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8" name="Line 18">
            <a:extLst>
              <a:ext uri="{FF2B5EF4-FFF2-40B4-BE49-F238E27FC236}">
                <a16:creationId xmlns:a16="http://schemas.microsoft.com/office/drawing/2014/main" id="{9B7060E8-D3F4-4C73-AB5A-61A0920430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49530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39" name="Line 19">
            <a:extLst>
              <a:ext uri="{FF2B5EF4-FFF2-40B4-BE49-F238E27FC236}">
                <a16:creationId xmlns:a16="http://schemas.microsoft.com/office/drawing/2014/main" id="{4A79F918-B702-4153-B462-EDC9BBF232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4876800"/>
            <a:ext cx="76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40" name="Oval 20">
            <a:extLst>
              <a:ext uri="{FF2B5EF4-FFF2-40B4-BE49-F238E27FC236}">
                <a16:creationId xmlns:a16="http://schemas.microsoft.com/office/drawing/2014/main" id="{D36D7FBC-2627-406B-B2B0-163B4702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124200"/>
            <a:ext cx="1752600" cy="1981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7"/>
    </mc:Choice>
    <mc:Fallback xmlns="">
      <p:transition spd="slow" advTm="1564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número de diapositiva 3">
            <a:extLst>
              <a:ext uri="{FF2B5EF4-FFF2-40B4-BE49-F238E27FC236}">
                <a16:creationId xmlns:a16="http://schemas.microsoft.com/office/drawing/2014/main" id="{66ACDDBA-DF4C-459E-8002-857A781C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0FF50-0265-4FB2-8BA1-54F474D7AC72}" type="slidenum">
              <a:rPr lang="es-ES" altLang="es-AR"/>
              <a:pPr/>
              <a:t>33</a:t>
            </a:fld>
            <a:endParaRPr lang="es-ES" altLang="es-AR"/>
          </a:p>
        </p:txBody>
      </p:sp>
      <p:sp>
        <p:nvSpPr>
          <p:cNvPr id="287746" name="Text Box 2">
            <a:extLst>
              <a:ext uri="{FF2B5EF4-FFF2-40B4-BE49-F238E27FC236}">
                <a16:creationId xmlns:a16="http://schemas.microsoft.com/office/drawing/2014/main" id="{DA1E91B0-BB69-401C-934B-22678BB13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85157"/>
            <a:ext cx="2590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Competencia</a:t>
            </a:r>
          </a:p>
        </p:txBody>
      </p:sp>
      <p:sp>
        <p:nvSpPr>
          <p:cNvPr id="287747" name="Text Box 3">
            <a:extLst>
              <a:ext uri="{FF2B5EF4-FFF2-40B4-BE49-F238E27FC236}">
                <a16:creationId xmlns:a16="http://schemas.microsoft.com/office/drawing/2014/main" id="{EDB43D71-8F23-408E-8340-E1801FBDF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02833"/>
            <a:ext cx="2209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Explotación</a:t>
            </a:r>
          </a:p>
        </p:txBody>
      </p:sp>
      <p:sp>
        <p:nvSpPr>
          <p:cNvPr id="287748" name="Text Box 4">
            <a:extLst>
              <a:ext uri="{FF2B5EF4-FFF2-40B4-BE49-F238E27FC236}">
                <a16:creationId xmlns:a16="http://schemas.microsoft.com/office/drawing/2014/main" id="{6B084CB7-0ED1-41AB-877A-F0985EA19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03710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Interferencia</a:t>
            </a:r>
          </a:p>
        </p:txBody>
      </p:sp>
      <p:sp>
        <p:nvSpPr>
          <p:cNvPr id="287749" name="Text Box 5">
            <a:extLst>
              <a:ext uri="{FF2B5EF4-FFF2-40B4-BE49-F238E27FC236}">
                <a16:creationId xmlns:a16="http://schemas.microsoft.com/office/drawing/2014/main" id="{57BCF3A8-CBFA-4211-87DA-457A5DA2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33502"/>
            <a:ext cx="60960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Disminución de los recursos disponibles para un individuo debido a su consumo por parte de otro individuo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750" name="Text Box 6">
            <a:extLst>
              <a:ext uri="{FF2B5EF4-FFF2-40B4-BE49-F238E27FC236}">
                <a16:creationId xmlns:a16="http://schemas.microsoft.com/office/drawing/2014/main" id="{ECCE71D0-F6CA-4292-844A-906825A82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44756"/>
            <a:ext cx="60960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Disminución de los recursos disponibles para un individuo debido a su interacción con otro individuo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7751" name="Picture 7">
            <a:extLst>
              <a:ext uri="{FF2B5EF4-FFF2-40B4-BE49-F238E27FC236}">
                <a16:creationId xmlns:a16="http://schemas.microsoft.com/office/drawing/2014/main" id="{39B06A86-EC55-48E6-9C32-1EE1913C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56075"/>
            <a:ext cx="2209800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2" name="Picture 8">
            <a:extLst>
              <a:ext uri="{FF2B5EF4-FFF2-40B4-BE49-F238E27FC236}">
                <a16:creationId xmlns:a16="http://schemas.microsoft.com/office/drawing/2014/main" id="{96AE6BE7-D8D2-46E2-B43F-FFB1A7EC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257800"/>
            <a:ext cx="939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3" name="Picture 9">
            <a:extLst>
              <a:ext uri="{FF2B5EF4-FFF2-40B4-BE49-F238E27FC236}">
                <a16:creationId xmlns:a16="http://schemas.microsoft.com/office/drawing/2014/main" id="{6BE1F5C9-30C1-4734-82FB-889504BA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1481138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4" name="Picture 10">
            <a:extLst>
              <a:ext uri="{FF2B5EF4-FFF2-40B4-BE49-F238E27FC236}">
                <a16:creationId xmlns:a16="http://schemas.microsoft.com/office/drawing/2014/main" id="{0418C3F2-7405-444B-B952-1546622B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939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5" name="Picture 11">
            <a:extLst>
              <a:ext uri="{FF2B5EF4-FFF2-40B4-BE49-F238E27FC236}">
                <a16:creationId xmlns:a16="http://schemas.microsoft.com/office/drawing/2014/main" id="{A4D38E23-C545-47DE-B80F-425F6BC5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142398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56" name="Oval 12">
            <a:extLst>
              <a:ext uri="{FF2B5EF4-FFF2-40B4-BE49-F238E27FC236}">
                <a16:creationId xmlns:a16="http://schemas.microsoft.com/office/drawing/2014/main" id="{4A8C58E3-3044-47F5-8D81-E48A0222D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715000"/>
            <a:ext cx="381000" cy="381000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7757" name="Oval 13">
            <a:extLst>
              <a:ext uri="{FF2B5EF4-FFF2-40B4-BE49-F238E27FC236}">
                <a16:creationId xmlns:a16="http://schemas.microsoft.com/office/drawing/2014/main" id="{E392B54E-FDF5-4F7E-A0E8-F1CF2C8E1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8600"/>
            <a:ext cx="5638800" cy="281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7758" name="Oval 14">
            <a:extLst>
              <a:ext uri="{FF2B5EF4-FFF2-40B4-BE49-F238E27FC236}">
                <a16:creationId xmlns:a16="http://schemas.microsoft.com/office/drawing/2014/main" id="{C84E08EA-75A8-466E-AFF2-382D10B16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457200" cy="381000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75"/>
    </mc:Choice>
    <mc:Fallback xmlns="">
      <p:transition spd="slow" advTm="6997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6A265049-545C-4F88-A19D-7EF3C1A5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BCDF-F1B3-4E70-AA05-88FCD71D88C4}" type="slidenum">
              <a:rPr lang="es-ES" altLang="es-AR"/>
              <a:pPr/>
              <a:t>34</a:t>
            </a:fld>
            <a:endParaRPr lang="es-ES" altLang="es-AR"/>
          </a:p>
        </p:txBody>
      </p:sp>
      <p:sp>
        <p:nvSpPr>
          <p:cNvPr id="288770" name="AutoShape 2">
            <a:extLst>
              <a:ext uri="{FF2B5EF4-FFF2-40B4-BE49-F238E27FC236}">
                <a16:creationId xmlns:a16="http://schemas.microsoft.com/office/drawing/2014/main" id="{DF2CEA8C-95EA-4F6A-BE9F-B6E404A0EC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8564" y="1662114"/>
            <a:ext cx="47148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8771" name="AutoShape 3">
            <a:extLst>
              <a:ext uri="{FF2B5EF4-FFF2-40B4-BE49-F238E27FC236}">
                <a16:creationId xmlns:a16="http://schemas.microsoft.com/office/drawing/2014/main" id="{4C4E3C7B-C36E-4F14-B59E-C86330074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8564" y="1662114"/>
            <a:ext cx="47148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88772" name="Picture 4">
            <a:extLst>
              <a:ext uri="{FF2B5EF4-FFF2-40B4-BE49-F238E27FC236}">
                <a16:creationId xmlns:a16="http://schemas.microsoft.com/office/drawing/2014/main" id="{E6A97BBF-DC50-4263-A315-147DF028D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20714"/>
            <a:ext cx="518477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3" name="Picture 5">
            <a:extLst>
              <a:ext uri="{FF2B5EF4-FFF2-40B4-BE49-F238E27FC236}">
                <a16:creationId xmlns:a16="http://schemas.microsoft.com/office/drawing/2014/main" id="{CA368B72-C6E3-4578-A0B3-DF33998B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500439"/>
            <a:ext cx="4246562" cy="31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4" name="Text Box 6">
            <a:extLst>
              <a:ext uri="{FF2B5EF4-FFF2-40B4-BE49-F238E27FC236}">
                <a16:creationId xmlns:a16="http://schemas.microsoft.com/office/drawing/2014/main" id="{2E5E0684-B8E8-4D61-82A1-D1A900002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797426"/>
            <a:ext cx="46069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Cuando hay interferencia, el efecto es más que proporcional al tamaño poblacional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775" name="Text Box 7">
            <a:extLst>
              <a:ext uri="{FF2B5EF4-FFF2-40B4-BE49-F238E27FC236}">
                <a16:creationId xmlns:a16="http://schemas.microsoft.com/office/drawing/2014/main" id="{C1AE1608-B46C-45F5-B155-D5D4AEA05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9" y="188913"/>
            <a:ext cx="2808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/>
              <a:t>Interferencia</a:t>
            </a:r>
            <a:endParaRPr lang="es-ES" altLang="es-AR"/>
          </a:p>
        </p:txBody>
      </p:sp>
      <p:sp>
        <p:nvSpPr>
          <p:cNvPr id="288776" name="AutoShape 8">
            <a:extLst>
              <a:ext uri="{FF2B5EF4-FFF2-40B4-BE49-F238E27FC236}">
                <a16:creationId xmlns:a16="http://schemas.microsoft.com/office/drawing/2014/main" id="{A9F9F623-13A3-4813-84D4-00945237AF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8777" name="AutoShape 9">
            <a:extLst>
              <a:ext uri="{FF2B5EF4-FFF2-40B4-BE49-F238E27FC236}">
                <a16:creationId xmlns:a16="http://schemas.microsoft.com/office/drawing/2014/main" id="{9E575ADC-A251-4329-B83D-9BFBE9661A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67"/>
    </mc:Choice>
    <mc:Fallback xmlns="">
      <p:transition spd="slow" advTm="5786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D349A9-A242-4F7C-BDF1-3B322E50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2ED1-6849-44A6-8587-73A021B374B4}" type="slidenum">
              <a:rPr lang="es-ES" altLang="es-AR"/>
              <a:pPr/>
              <a:t>35</a:t>
            </a:fld>
            <a:endParaRPr lang="es-ES" altLang="es-AR"/>
          </a:p>
        </p:txBody>
      </p:sp>
      <p:pic>
        <p:nvPicPr>
          <p:cNvPr id="290818" name="Picture 2">
            <a:extLst>
              <a:ext uri="{FF2B5EF4-FFF2-40B4-BE49-F238E27FC236}">
                <a16:creationId xmlns:a16="http://schemas.microsoft.com/office/drawing/2014/main" id="{579084E5-4CE8-4F8E-9DB4-9910BE611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969963"/>
            <a:ext cx="7272338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2"/>
    </mc:Choice>
    <mc:Fallback xmlns="">
      <p:transition spd="slow" advTm="976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número de diapositiva 3">
            <a:extLst>
              <a:ext uri="{FF2B5EF4-FFF2-40B4-BE49-F238E27FC236}">
                <a16:creationId xmlns:a16="http://schemas.microsoft.com/office/drawing/2014/main" id="{6059F301-72B1-42CF-B88C-23EC3718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5C700-3A8A-4EE8-B26F-C952431658BA}" type="slidenum">
              <a:rPr lang="es-ES" altLang="es-AR"/>
              <a:pPr/>
              <a:t>36</a:t>
            </a:fld>
            <a:endParaRPr lang="es-ES" altLang="es-AR"/>
          </a:p>
        </p:txBody>
      </p:sp>
      <p:sp>
        <p:nvSpPr>
          <p:cNvPr id="289794" name="Oval 2">
            <a:extLst>
              <a:ext uri="{FF2B5EF4-FFF2-40B4-BE49-F238E27FC236}">
                <a16:creationId xmlns:a16="http://schemas.microsoft.com/office/drawing/2014/main" id="{0B44256B-C669-435D-9E22-7E4C9591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86000"/>
            <a:ext cx="4343400" cy="3733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795" name="Oval 3">
            <a:extLst>
              <a:ext uri="{FF2B5EF4-FFF2-40B4-BE49-F238E27FC236}">
                <a16:creationId xmlns:a16="http://schemas.microsoft.com/office/drawing/2014/main" id="{7E5CA125-D1A7-4408-931D-BBEB4D4A7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724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796" name="Oval 4">
            <a:extLst>
              <a:ext uri="{FF2B5EF4-FFF2-40B4-BE49-F238E27FC236}">
                <a16:creationId xmlns:a16="http://schemas.microsoft.com/office/drawing/2014/main" id="{76E36279-85A0-4B43-A325-4A581F81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05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797" name="Oval 5">
            <a:extLst>
              <a:ext uri="{FF2B5EF4-FFF2-40B4-BE49-F238E27FC236}">
                <a16:creationId xmlns:a16="http://schemas.microsoft.com/office/drawing/2014/main" id="{ED3D3F0F-5234-4B3C-A8C2-70B0B52E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9718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798" name="Oval 6">
            <a:extLst>
              <a:ext uri="{FF2B5EF4-FFF2-40B4-BE49-F238E27FC236}">
                <a16:creationId xmlns:a16="http://schemas.microsoft.com/office/drawing/2014/main" id="{4CEAAE38-7067-437D-A9D1-4D11CE6A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743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799" name="Oval 7">
            <a:extLst>
              <a:ext uri="{FF2B5EF4-FFF2-40B4-BE49-F238E27FC236}">
                <a16:creationId xmlns:a16="http://schemas.microsoft.com/office/drawing/2014/main" id="{9472462D-10C4-4254-8D6D-8F49CEAED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371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0" name="Oval 8">
            <a:extLst>
              <a:ext uri="{FF2B5EF4-FFF2-40B4-BE49-F238E27FC236}">
                <a16:creationId xmlns:a16="http://schemas.microsoft.com/office/drawing/2014/main" id="{C547D179-DDF1-4037-B689-D75F7CE25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1" name="Oval 9">
            <a:extLst>
              <a:ext uri="{FF2B5EF4-FFF2-40B4-BE49-F238E27FC236}">
                <a16:creationId xmlns:a16="http://schemas.microsoft.com/office/drawing/2014/main" id="{E57A2263-E897-4BF9-BE2D-0E46C2FC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724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2" name="Oval 10">
            <a:extLst>
              <a:ext uri="{FF2B5EF4-FFF2-40B4-BE49-F238E27FC236}">
                <a16:creationId xmlns:a16="http://schemas.microsoft.com/office/drawing/2014/main" id="{38420264-A7AE-4682-9C22-4218BB80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181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3" name="Oval 11">
            <a:extLst>
              <a:ext uri="{FF2B5EF4-FFF2-40B4-BE49-F238E27FC236}">
                <a16:creationId xmlns:a16="http://schemas.microsoft.com/office/drawing/2014/main" id="{CF0B6894-738B-4A04-B65A-C6DFE3F47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29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4" name="Oval 12">
            <a:extLst>
              <a:ext uri="{FF2B5EF4-FFF2-40B4-BE49-F238E27FC236}">
                <a16:creationId xmlns:a16="http://schemas.microsoft.com/office/drawing/2014/main" id="{FC2634C3-D89E-4D61-BAB4-6CEEEA4C2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908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5" name="Oval 13">
            <a:extLst>
              <a:ext uri="{FF2B5EF4-FFF2-40B4-BE49-F238E27FC236}">
                <a16:creationId xmlns:a16="http://schemas.microsoft.com/office/drawing/2014/main" id="{2B9BAE4B-51BD-46EB-9836-BB74564C3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267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06" name="Oval 14">
            <a:extLst>
              <a:ext uri="{FF2B5EF4-FFF2-40B4-BE49-F238E27FC236}">
                <a16:creationId xmlns:a16="http://schemas.microsoft.com/office/drawing/2014/main" id="{C15B10CE-5CAD-4D81-93E9-C88483576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505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289807" name="Picture 15">
            <a:extLst>
              <a:ext uri="{FF2B5EF4-FFF2-40B4-BE49-F238E27FC236}">
                <a16:creationId xmlns:a16="http://schemas.microsoft.com/office/drawing/2014/main" id="{20DA2BE7-CC4F-4C40-B23D-D6EE0E76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109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8" name="Picture 16">
            <a:extLst>
              <a:ext uri="{FF2B5EF4-FFF2-40B4-BE49-F238E27FC236}">
                <a16:creationId xmlns:a16="http://schemas.microsoft.com/office/drawing/2014/main" id="{7DD2135B-FDA7-412E-AE88-861C04E5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352800"/>
            <a:ext cx="1157288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809" name="Picture 17">
            <a:extLst>
              <a:ext uri="{FF2B5EF4-FFF2-40B4-BE49-F238E27FC236}">
                <a16:creationId xmlns:a16="http://schemas.microsoft.com/office/drawing/2014/main" id="{863A97AB-5F65-4BBE-A771-58C61B0B9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109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810" name="Oval 18">
            <a:extLst>
              <a:ext uri="{FF2B5EF4-FFF2-40B4-BE49-F238E27FC236}">
                <a16:creationId xmlns:a16="http://schemas.microsoft.com/office/drawing/2014/main" id="{49B6D7D7-9E49-4D8E-A10B-9F56D681B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953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1" name="Oval 19">
            <a:extLst>
              <a:ext uri="{FF2B5EF4-FFF2-40B4-BE49-F238E27FC236}">
                <a16:creationId xmlns:a16="http://schemas.microsoft.com/office/drawing/2014/main" id="{E556E00D-4E24-421B-A1EE-A82ED77F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676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2" name="Oval 20">
            <a:extLst>
              <a:ext uri="{FF2B5EF4-FFF2-40B4-BE49-F238E27FC236}">
                <a16:creationId xmlns:a16="http://schemas.microsoft.com/office/drawing/2014/main" id="{BB917FF7-9AC2-40CD-AF51-0E2EF00A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048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3" name="Oval 21">
            <a:extLst>
              <a:ext uri="{FF2B5EF4-FFF2-40B4-BE49-F238E27FC236}">
                <a16:creationId xmlns:a16="http://schemas.microsoft.com/office/drawing/2014/main" id="{8941F451-01C4-47BE-8F1E-4F0D82709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81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4" name="Oval 22">
            <a:extLst>
              <a:ext uri="{FF2B5EF4-FFF2-40B4-BE49-F238E27FC236}">
                <a16:creationId xmlns:a16="http://schemas.microsoft.com/office/drawing/2014/main" id="{8A1CB32F-819A-4660-9E9C-63AB8CCC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1816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5" name="Oval 23">
            <a:extLst>
              <a:ext uri="{FF2B5EF4-FFF2-40B4-BE49-F238E27FC236}">
                <a16:creationId xmlns:a16="http://schemas.microsoft.com/office/drawing/2014/main" id="{AA88B340-A1CD-41D9-82F8-B133DFEF5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34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6" name="Oval 24">
            <a:extLst>
              <a:ext uri="{FF2B5EF4-FFF2-40B4-BE49-F238E27FC236}">
                <a16:creationId xmlns:a16="http://schemas.microsoft.com/office/drawing/2014/main" id="{69D4C8DB-F3A0-42F3-9B40-DB74695D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048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7" name="Oval 25">
            <a:extLst>
              <a:ext uri="{FF2B5EF4-FFF2-40B4-BE49-F238E27FC236}">
                <a16:creationId xmlns:a16="http://schemas.microsoft.com/office/drawing/2014/main" id="{BAF26C5A-6CD2-4991-99F1-FCADA6815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81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89818" name="Text Box 26">
            <a:extLst>
              <a:ext uri="{FF2B5EF4-FFF2-40B4-BE49-F238E27FC236}">
                <a16:creationId xmlns:a16="http://schemas.microsoft.com/office/drawing/2014/main" id="{36E1DEF9-6B3F-4198-898A-815D734AB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809" y="333375"/>
            <a:ext cx="2743200" cy="46166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Territorialidad</a:t>
            </a:r>
          </a:p>
        </p:txBody>
      </p:sp>
      <p:sp>
        <p:nvSpPr>
          <p:cNvPr id="289819" name="Text Box 27">
            <a:extLst>
              <a:ext uri="{FF2B5EF4-FFF2-40B4-BE49-F238E27FC236}">
                <a16:creationId xmlns:a16="http://schemas.microsoft.com/office/drawing/2014/main" id="{03FD374C-A883-45F8-B213-F72110BB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189017"/>
            <a:ext cx="7391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Defender un territorio tiene beneficios y costos</a:t>
            </a:r>
          </a:p>
        </p:txBody>
      </p:sp>
      <p:sp>
        <p:nvSpPr>
          <p:cNvPr id="289820" name="Text Box 28">
            <a:extLst>
              <a:ext uri="{FF2B5EF4-FFF2-40B4-BE49-F238E27FC236}">
                <a16:creationId xmlns:a16="http://schemas.microsoft.com/office/drawing/2014/main" id="{12B65027-4D11-4D04-B0D4-4CC9D7653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33375"/>
            <a:ext cx="1896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Interferencia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821" name="Text Box 29">
            <a:extLst>
              <a:ext uri="{FF2B5EF4-FFF2-40B4-BE49-F238E27FC236}">
                <a16:creationId xmlns:a16="http://schemas.microsoft.com/office/drawing/2014/main" id="{C668146F-C91F-46A7-A1DD-D2CF73604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01" y="1234669"/>
            <a:ext cx="413281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El territorio puede tener más recursos que los efectivamente usados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31"/>
    </mc:Choice>
    <mc:Fallback xmlns="">
      <p:transition spd="slow" advTm="7913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número de diapositiva 3">
            <a:extLst>
              <a:ext uri="{FF2B5EF4-FFF2-40B4-BE49-F238E27FC236}">
                <a16:creationId xmlns:a16="http://schemas.microsoft.com/office/drawing/2014/main" id="{2E3DF03C-DDA9-4896-93FE-B014C68E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C5F2-D7A2-483A-AD29-FBE9F1E494E0}" type="slidenum">
              <a:rPr lang="es-ES" altLang="es-AR"/>
              <a:pPr/>
              <a:t>37</a:t>
            </a:fld>
            <a:endParaRPr lang="es-ES" altLang="es-AR"/>
          </a:p>
        </p:txBody>
      </p:sp>
      <p:sp>
        <p:nvSpPr>
          <p:cNvPr id="291842" name="Oval 2">
            <a:extLst>
              <a:ext uri="{FF2B5EF4-FFF2-40B4-BE49-F238E27FC236}">
                <a16:creationId xmlns:a16="http://schemas.microsoft.com/office/drawing/2014/main" id="{9209E0F8-2191-4E56-B3FD-5B57702D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90600"/>
            <a:ext cx="3962400" cy="312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43" name="Text Box 3">
            <a:extLst>
              <a:ext uri="{FF2B5EF4-FFF2-40B4-BE49-F238E27FC236}">
                <a16:creationId xmlns:a16="http://schemas.microsoft.com/office/drawing/2014/main" id="{5B2A04B9-0F43-4A16-839B-79C53D71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676400"/>
            <a:ext cx="23622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Recursos escasos</a:t>
            </a:r>
          </a:p>
        </p:txBody>
      </p:sp>
      <p:sp>
        <p:nvSpPr>
          <p:cNvPr id="291844" name="Oval 4">
            <a:extLst>
              <a:ext uri="{FF2B5EF4-FFF2-40B4-BE49-F238E27FC236}">
                <a16:creationId xmlns:a16="http://schemas.microsoft.com/office/drawing/2014/main" id="{C30997AE-1E24-4E31-B40B-05BFADC29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257800"/>
            <a:ext cx="2286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45" name="Text Box 5">
            <a:extLst>
              <a:ext uri="{FF2B5EF4-FFF2-40B4-BE49-F238E27FC236}">
                <a16:creationId xmlns:a16="http://schemas.microsoft.com/office/drawing/2014/main" id="{0EEE39C5-A652-4AA9-9A84-C26BDC24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34000"/>
            <a:ext cx="2209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Recursos abundantes</a:t>
            </a:r>
          </a:p>
        </p:txBody>
      </p:sp>
      <p:sp>
        <p:nvSpPr>
          <p:cNvPr id="291846" name="Text Box 6">
            <a:extLst>
              <a:ext uri="{FF2B5EF4-FFF2-40B4-BE49-F238E27FC236}">
                <a16:creationId xmlns:a16="http://schemas.microsoft.com/office/drawing/2014/main" id="{C4938F01-43BF-4067-A8AF-036C2351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1000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El tamaño del territorio puede variar</a:t>
            </a:r>
          </a:p>
        </p:txBody>
      </p:sp>
      <p:sp>
        <p:nvSpPr>
          <p:cNvPr id="291847" name="Rectangle 7">
            <a:extLst>
              <a:ext uri="{FF2B5EF4-FFF2-40B4-BE49-F238E27FC236}">
                <a16:creationId xmlns:a16="http://schemas.microsoft.com/office/drawing/2014/main" id="{8FDE577A-CD16-44C4-B423-E084B494F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7526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48" name="Rectangle 8">
            <a:extLst>
              <a:ext uri="{FF2B5EF4-FFF2-40B4-BE49-F238E27FC236}">
                <a16:creationId xmlns:a16="http://schemas.microsoft.com/office/drawing/2014/main" id="{4B048B8B-09CF-4BD2-A18C-100EBEC6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6670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49" name="Rectangle 9">
            <a:extLst>
              <a:ext uri="{FF2B5EF4-FFF2-40B4-BE49-F238E27FC236}">
                <a16:creationId xmlns:a16="http://schemas.microsoft.com/office/drawing/2014/main" id="{805027C3-BD7E-4536-AC0C-B55B9F8E7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146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0" name="Rectangle 10">
            <a:extLst>
              <a:ext uri="{FF2B5EF4-FFF2-40B4-BE49-F238E27FC236}">
                <a16:creationId xmlns:a16="http://schemas.microsoft.com/office/drawing/2014/main" id="{7F14083F-EE86-47E4-8631-1089AAE0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2004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1" name="Rectangle 11">
            <a:extLst>
              <a:ext uri="{FF2B5EF4-FFF2-40B4-BE49-F238E27FC236}">
                <a16:creationId xmlns:a16="http://schemas.microsoft.com/office/drawing/2014/main" id="{CB88C8F9-BBBC-4E0D-A4E9-ED8F8722C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5240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2" name="Rectangle 12">
            <a:extLst>
              <a:ext uri="{FF2B5EF4-FFF2-40B4-BE49-F238E27FC236}">
                <a16:creationId xmlns:a16="http://schemas.microsoft.com/office/drawing/2014/main" id="{8A5DED83-99A4-475C-A653-582A07B9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4864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3" name="Rectangle 13">
            <a:extLst>
              <a:ext uri="{FF2B5EF4-FFF2-40B4-BE49-F238E27FC236}">
                <a16:creationId xmlns:a16="http://schemas.microsoft.com/office/drawing/2014/main" id="{73A227F0-4586-4B45-9513-144B6B8E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7150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4" name="Rectangle 14">
            <a:extLst>
              <a:ext uri="{FF2B5EF4-FFF2-40B4-BE49-F238E27FC236}">
                <a16:creationId xmlns:a16="http://schemas.microsoft.com/office/drawing/2014/main" id="{9C5CC1D7-CEC5-46D8-A364-5497C4B9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5" name="Rectangle 15">
            <a:extLst>
              <a:ext uri="{FF2B5EF4-FFF2-40B4-BE49-F238E27FC236}">
                <a16:creationId xmlns:a16="http://schemas.microsoft.com/office/drawing/2014/main" id="{565FDD65-78B2-44E1-902F-6899A60AC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960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6" name="Rectangle 16">
            <a:extLst>
              <a:ext uri="{FF2B5EF4-FFF2-40B4-BE49-F238E27FC236}">
                <a16:creationId xmlns:a16="http://schemas.microsoft.com/office/drawing/2014/main" id="{95371FE2-3197-4989-840C-574982CE6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943600"/>
            <a:ext cx="2286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7" name="Oval 17">
            <a:extLst>
              <a:ext uri="{FF2B5EF4-FFF2-40B4-BE49-F238E27FC236}">
                <a16:creationId xmlns:a16="http://schemas.microsoft.com/office/drawing/2014/main" id="{8AF9B891-58E1-42BE-B9FA-356E18E3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0"/>
            <a:ext cx="2286000" cy="1295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8" name="Oval 18">
            <a:extLst>
              <a:ext uri="{FF2B5EF4-FFF2-40B4-BE49-F238E27FC236}">
                <a16:creationId xmlns:a16="http://schemas.microsoft.com/office/drawing/2014/main" id="{FA2C7FBA-EDAF-4500-8D94-25BABF15A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219200"/>
            <a:ext cx="2286000" cy="1295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91859" name="Oval 19">
            <a:extLst>
              <a:ext uri="{FF2B5EF4-FFF2-40B4-BE49-F238E27FC236}">
                <a16:creationId xmlns:a16="http://schemas.microsoft.com/office/drawing/2014/main" id="{2878DA1B-E5B6-4E6E-AD52-A2DA24D2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2286000" cy="12954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62"/>
    </mc:Choice>
    <mc:Fallback xmlns="">
      <p:transition spd="slow" advTm="43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72D0344A-4664-4FA9-B3F8-E04DE24A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EDB8-8E4D-41FB-99D4-D7E1A409AE82}" type="slidenum">
              <a:rPr lang="es-ES" altLang="es-AR"/>
              <a:pPr/>
              <a:t>38</a:t>
            </a:fld>
            <a:endParaRPr lang="es-ES" altLang="es-AR"/>
          </a:p>
        </p:txBody>
      </p:sp>
      <p:sp>
        <p:nvSpPr>
          <p:cNvPr id="292866" name="Oval 2">
            <a:extLst>
              <a:ext uri="{FF2B5EF4-FFF2-40B4-BE49-F238E27FC236}">
                <a16:creationId xmlns:a16="http://schemas.microsoft.com/office/drawing/2014/main" id="{2091F85D-7AA4-4925-B687-164FF48D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143000"/>
            <a:ext cx="3429000" cy="2971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92867" name="Text Box 3">
            <a:extLst>
              <a:ext uri="{FF2B5EF4-FFF2-40B4-BE49-F238E27FC236}">
                <a16:creationId xmlns:a16="http://schemas.microsoft.com/office/drawing/2014/main" id="{C07655C0-4BF0-486D-B1F4-BBBE9FA00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066800"/>
            <a:ext cx="3657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Territorio machos</a:t>
            </a:r>
          </a:p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Recurso: hembras</a:t>
            </a:r>
          </a:p>
        </p:txBody>
      </p:sp>
      <p:sp>
        <p:nvSpPr>
          <p:cNvPr id="292868" name="Text Box 4">
            <a:extLst>
              <a:ext uri="{FF2B5EF4-FFF2-40B4-BE49-F238E27FC236}">
                <a16:creationId xmlns:a16="http://schemas.microsoft.com/office/drawing/2014/main" id="{B13DAC55-1941-4C4B-AC96-EC99AFD0F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43201"/>
            <a:ext cx="32766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Territorio hembras</a:t>
            </a:r>
          </a:p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Recurso: alimento y refugio para crías</a:t>
            </a:r>
          </a:p>
        </p:txBody>
      </p:sp>
      <p:sp>
        <p:nvSpPr>
          <p:cNvPr id="292869" name="Oval 5">
            <a:extLst>
              <a:ext uri="{FF2B5EF4-FFF2-40B4-BE49-F238E27FC236}">
                <a16:creationId xmlns:a16="http://schemas.microsoft.com/office/drawing/2014/main" id="{96DCD589-9BA9-4A52-956C-DD30F94F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1066800" cy="838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92870" name="Oval 6">
            <a:extLst>
              <a:ext uri="{FF2B5EF4-FFF2-40B4-BE49-F238E27FC236}">
                <a16:creationId xmlns:a16="http://schemas.microsoft.com/office/drawing/2014/main" id="{2F8939E0-E1F2-4ABC-9D02-A0D3A7BC6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05000"/>
            <a:ext cx="137160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92871" name="Oval 7">
            <a:extLst>
              <a:ext uri="{FF2B5EF4-FFF2-40B4-BE49-F238E27FC236}">
                <a16:creationId xmlns:a16="http://schemas.microsoft.com/office/drawing/2014/main" id="{7664B9F9-2C63-4DD2-BBA6-FB2B6504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9800"/>
            <a:ext cx="838200" cy="1219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292872" name="Text Box 8">
            <a:extLst>
              <a:ext uri="{FF2B5EF4-FFF2-40B4-BE49-F238E27FC236}">
                <a16:creationId xmlns:a16="http://schemas.microsoft.com/office/drawing/2014/main" id="{D219BCE6-1326-43B7-98A4-8406C9C4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362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92873" name="Text Box 9">
            <a:extLst>
              <a:ext uri="{FF2B5EF4-FFF2-40B4-BE49-F238E27FC236}">
                <a16:creationId xmlns:a16="http://schemas.microsoft.com/office/drawing/2014/main" id="{C2685029-2471-4066-9FBF-C6861C864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14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92874" name="Text Box 10">
            <a:extLst>
              <a:ext uri="{FF2B5EF4-FFF2-40B4-BE49-F238E27FC236}">
                <a16:creationId xmlns:a16="http://schemas.microsoft.com/office/drawing/2014/main" id="{FAEB5B33-CABE-442D-9551-931BC6853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6670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92875" name="Text Box 11">
            <a:extLst>
              <a:ext uri="{FF2B5EF4-FFF2-40B4-BE49-F238E27FC236}">
                <a16:creationId xmlns:a16="http://schemas.microsoft.com/office/drawing/2014/main" id="{797BA1BE-775D-429E-8C57-24D56D217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76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92876" name="Text Box 12">
            <a:extLst>
              <a:ext uri="{FF2B5EF4-FFF2-40B4-BE49-F238E27FC236}">
                <a16:creationId xmlns:a16="http://schemas.microsoft.com/office/drawing/2014/main" id="{637562B9-E717-4BD5-8928-47252FBA3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5240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latin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3"/>
    </mc:Choice>
    <mc:Fallback xmlns="">
      <p:transition spd="slow" advTm="37603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número de diapositiva 3">
            <a:extLst>
              <a:ext uri="{FF2B5EF4-FFF2-40B4-BE49-F238E27FC236}">
                <a16:creationId xmlns:a16="http://schemas.microsoft.com/office/drawing/2014/main" id="{67527036-8F99-498C-8B86-D6620C92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4F2AC-A710-42D4-B734-C27AD015517F}" type="slidenum">
              <a:rPr lang="es-ES" altLang="es-AR"/>
              <a:pPr/>
              <a:t>39</a:t>
            </a:fld>
            <a:endParaRPr lang="es-ES" altLang="es-AR"/>
          </a:p>
        </p:txBody>
      </p:sp>
      <p:sp>
        <p:nvSpPr>
          <p:cNvPr id="293890" name="Line 2">
            <a:extLst>
              <a:ext uri="{FF2B5EF4-FFF2-40B4-BE49-F238E27FC236}">
                <a16:creationId xmlns:a16="http://schemas.microsoft.com/office/drawing/2014/main" id="{C673A74B-AE0D-4F06-BC48-4D1778764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3300" y="3819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1" name="Line 3">
            <a:extLst>
              <a:ext uri="{FF2B5EF4-FFF2-40B4-BE49-F238E27FC236}">
                <a16:creationId xmlns:a16="http://schemas.microsoft.com/office/drawing/2014/main" id="{79B469A9-4D4A-40CB-864B-6A6FAAB62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4038600"/>
            <a:ext cx="14620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2" name="Line 4">
            <a:extLst>
              <a:ext uri="{FF2B5EF4-FFF2-40B4-BE49-F238E27FC236}">
                <a16:creationId xmlns:a16="http://schemas.microsoft.com/office/drawing/2014/main" id="{D6D3E84C-9E95-44AB-8964-B0B5AFF8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886200"/>
            <a:ext cx="1555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3" name="Line 5">
            <a:extLst>
              <a:ext uri="{FF2B5EF4-FFF2-40B4-BE49-F238E27FC236}">
                <a16:creationId xmlns:a16="http://schemas.microsoft.com/office/drawing/2014/main" id="{75CBF4BA-AEE5-4007-9C79-58237C288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4" name="Line 6">
            <a:extLst>
              <a:ext uri="{FF2B5EF4-FFF2-40B4-BE49-F238E27FC236}">
                <a16:creationId xmlns:a16="http://schemas.microsoft.com/office/drawing/2014/main" id="{F1E9289C-496C-4710-8255-2F8349E982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819400"/>
            <a:ext cx="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5" name="Line 7">
            <a:extLst>
              <a:ext uri="{FF2B5EF4-FFF2-40B4-BE49-F238E27FC236}">
                <a16:creationId xmlns:a16="http://schemas.microsoft.com/office/drawing/2014/main" id="{16F6C7E2-3254-4627-8E89-9F9F8DE8E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819400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6" name="Line 8">
            <a:extLst>
              <a:ext uri="{FF2B5EF4-FFF2-40B4-BE49-F238E27FC236}">
                <a16:creationId xmlns:a16="http://schemas.microsoft.com/office/drawing/2014/main" id="{2D890005-176C-4226-B96E-155C2D263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581400"/>
            <a:ext cx="457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7" name="Line 9">
            <a:extLst>
              <a:ext uri="{FF2B5EF4-FFF2-40B4-BE49-F238E27FC236}">
                <a16:creationId xmlns:a16="http://schemas.microsoft.com/office/drawing/2014/main" id="{1BE8A5B0-B76E-4B18-971C-A2225C3051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34400" y="3048001"/>
            <a:ext cx="381000" cy="517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8" name="Line 10">
            <a:extLst>
              <a:ext uri="{FF2B5EF4-FFF2-40B4-BE49-F238E27FC236}">
                <a16:creationId xmlns:a16="http://schemas.microsoft.com/office/drawing/2014/main" id="{18560C05-B259-47B3-BFFB-CF7303BD76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2098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899" name="Line 11">
            <a:extLst>
              <a:ext uri="{FF2B5EF4-FFF2-40B4-BE49-F238E27FC236}">
                <a16:creationId xmlns:a16="http://schemas.microsoft.com/office/drawing/2014/main" id="{210339DF-6A5A-4917-A684-EE9DD0E489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7200" y="21336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3900" name="Text Box 12">
            <a:extLst>
              <a:ext uri="{FF2B5EF4-FFF2-40B4-BE49-F238E27FC236}">
                <a16:creationId xmlns:a16="http://schemas.microsoft.com/office/drawing/2014/main" id="{93E47A94-450A-4D53-9169-B0C5B995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441" y="2012386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% mortalidad</a:t>
            </a:r>
          </a:p>
        </p:txBody>
      </p:sp>
      <p:sp>
        <p:nvSpPr>
          <p:cNvPr id="293901" name="Text Box 13">
            <a:extLst>
              <a:ext uri="{FF2B5EF4-FFF2-40B4-BE49-F238E27FC236}">
                <a16:creationId xmlns:a16="http://schemas.microsoft.com/office/drawing/2014/main" id="{5FE94131-79D6-4216-8C16-9990B1C5D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5" y="392668"/>
            <a:ext cx="688974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Competencia no jerarquizada o jerarquizada</a:t>
            </a:r>
          </a:p>
        </p:txBody>
      </p:sp>
      <p:sp>
        <p:nvSpPr>
          <p:cNvPr id="293902" name="Text Box 14">
            <a:extLst>
              <a:ext uri="{FF2B5EF4-FFF2-40B4-BE49-F238E27FC236}">
                <a16:creationId xmlns:a16="http://schemas.microsoft.com/office/drawing/2014/main" id="{920C6910-3BD4-4E35-9107-4850F7E38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78967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% mortalidad</a:t>
            </a:r>
          </a:p>
        </p:txBody>
      </p:sp>
      <p:sp>
        <p:nvSpPr>
          <p:cNvPr id="293903" name="Text Box 15">
            <a:extLst>
              <a:ext uri="{FF2B5EF4-FFF2-40B4-BE49-F238E27FC236}">
                <a16:creationId xmlns:a16="http://schemas.microsoft.com/office/drawing/2014/main" id="{5AC498F3-654F-4078-BAB8-151BA2B6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95800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3904" name="Text Box 16">
            <a:extLst>
              <a:ext uri="{FF2B5EF4-FFF2-40B4-BE49-F238E27FC236}">
                <a16:creationId xmlns:a16="http://schemas.microsoft.com/office/drawing/2014/main" id="{27C896FA-F40B-43B1-8739-3F412800A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267200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3905" name="Text Box 17">
            <a:extLst>
              <a:ext uri="{FF2B5EF4-FFF2-40B4-BE49-F238E27FC236}">
                <a16:creationId xmlns:a16="http://schemas.microsoft.com/office/drawing/2014/main" id="{7750213A-F059-43C0-8408-FF2F0B41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0"/>
            <a:ext cx="2971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No jerarquizada</a:t>
            </a:r>
          </a:p>
        </p:txBody>
      </p:sp>
      <p:sp>
        <p:nvSpPr>
          <p:cNvPr id="293906" name="Text Box 18">
            <a:extLst>
              <a:ext uri="{FF2B5EF4-FFF2-40B4-BE49-F238E27FC236}">
                <a16:creationId xmlns:a16="http://schemas.microsoft.com/office/drawing/2014/main" id="{2FA9F1F1-6308-47F3-B7FC-BC464E51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181600"/>
            <a:ext cx="29718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Jerarquizada</a:t>
            </a:r>
          </a:p>
        </p:txBody>
      </p:sp>
      <p:sp>
        <p:nvSpPr>
          <p:cNvPr id="293907" name="Text Box 19">
            <a:extLst>
              <a:ext uri="{FF2B5EF4-FFF2-40B4-BE49-F238E27FC236}">
                <a16:creationId xmlns:a16="http://schemas.microsoft.com/office/drawing/2014/main" id="{D5F9433A-744C-4DD3-A240-11232B8D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  <p:sp>
        <p:nvSpPr>
          <p:cNvPr id="293908" name="Text Box 20">
            <a:extLst>
              <a:ext uri="{FF2B5EF4-FFF2-40B4-BE49-F238E27FC236}">
                <a16:creationId xmlns:a16="http://schemas.microsoft.com/office/drawing/2014/main" id="{708D2D76-6912-4DEB-B2D5-BB86BFB60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146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51"/>
    </mc:Choice>
    <mc:Fallback xmlns="">
      <p:transition spd="slow" advTm="1750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69E5C7E2-0E5B-45E6-B42B-A220FBAE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15000"/>
            <a:ext cx="457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Si    </a:t>
            </a:r>
            <a:r>
              <a:rPr lang="el-GR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    y    r   son pequeños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9753509E-F880-4CBF-9D94-1190B103F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438401"/>
            <a:ext cx="2286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Oscilaciones amortiguadas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A0F5CAD1-DBDE-44D4-B0F0-81325BE9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1"/>
            <a:ext cx="8153400" cy="1200329"/>
          </a:xfrm>
          <a:prstGeom prst="rect">
            <a:avLst/>
          </a:prstGeom>
          <a:solidFill>
            <a:srgbClr val="ED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Crecimiento poblacional con retraso en el efecto de la denso dependencia sobre la tasa de crecimiento poblacional </a:t>
            </a:r>
          </a:p>
        </p:txBody>
      </p:sp>
      <p:grpSp>
        <p:nvGrpSpPr>
          <p:cNvPr id="45061" name="Group 5">
            <a:extLst>
              <a:ext uri="{FF2B5EF4-FFF2-40B4-BE49-F238E27FC236}">
                <a16:creationId xmlns:a16="http://schemas.microsoft.com/office/drawing/2014/main" id="{C26EDE46-5CD3-4D26-8A87-AD7E276B4D4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752600"/>
            <a:ext cx="5181600" cy="3644900"/>
            <a:chOff x="528" y="1104"/>
            <a:chExt cx="3264" cy="2296"/>
          </a:xfrm>
        </p:grpSpPr>
        <p:sp>
          <p:nvSpPr>
            <p:cNvPr id="45062" name="Line 6">
              <a:extLst>
                <a:ext uri="{FF2B5EF4-FFF2-40B4-BE49-F238E27FC236}">
                  <a16:creationId xmlns:a16="http://schemas.microsoft.com/office/drawing/2014/main" id="{BBB7F470-C667-45E1-BA25-EEE205F5C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0" cy="22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3" name="Line 7">
              <a:extLst>
                <a:ext uri="{FF2B5EF4-FFF2-40B4-BE49-F238E27FC236}">
                  <a16:creationId xmlns:a16="http://schemas.microsoft.com/office/drawing/2014/main" id="{1A2BB4D8-F6E5-4800-9554-DA1CF76DC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312"/>
              <a:ext cx="27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4" name="Line 8">
              <a:extLst>
                <a:ext uri="{FF2B5EF4-FFF2-40B4-BE49-F238E27FC236}">
                  <a16:creationId xmlns:a16="http://schemas.microsoft.com/office/drawing/2014/main" id="{90FCD310-BCDA-4964-AE73-CABD24117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872"/>
              <a:ext cx="2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5" name="Freeform 9">
              <a:extLst>
                <a:ext uri="{FF2B5EF4-FFF2-40B4-BE49-F238E27FC236}">
                  <a16:creationId xmlns:a16="http://schemas.microsoft.com/office/drawing/2014/main" id="{558873ED-A62E-4B25-B895-304C661D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424"/>
              <a:ext cx="1920" cy="1976"/>
            </a:xfrm>
            <a:custGeom>
              <a:avLst/>
              <a:gdLst>
                <a:gd name="T0" fmla="*/ 0 w 1920"/>
                <a:gd name="T1" fmla="*/ 1888 h 1976"/>
                <a:gd name="T2" fmla="*/ 336 w 1920"/>
                <a:gd name="T3" fmla="*/ 1696 h 1976"/>
                <a:gd name="T4" fmla="*/ 912 w 1920"/>
                <a:gd name="T5" fmla="*/ 208 h 1976"/>
                <a:gd name="T6" fmla="*/ 1200 w 1920"/>
                <a:gd name="T7" fmla="*/ 448 h 1976"/>
                <a:gd name="T8" fmla="*/ 1344 w 1920"/>
                <a:gd name="T9" fmla="*/ 688 h 1976"/>
                <a:gd name="T10" fmla="*/ 1488 w 1920"/>
                <a:gd name="T11" fmla="*/ 352 h 1976"/>
                <a:gd name="T12" fmla="*/ 1584 w 1920"/>
                <a:gd name="T13" fmla="*/ 256 h 1976"/>
                <a:gd name="T14" fmla="*/ 1776 w 1920"/>
                <a:gd name="T15" fmla="*/ 544 h 1976"/>
                <a:gd name="T16" fmla="*/ 1920 w 1920"/>
                <a:gd name="T17" fmla="*/ 352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0" h="1976">
                  <a:moveTo>
                    <a:pt x="0" y="1888"/>
                  </a:moveTo>
                  <a:cubicBezTo>
                    <a:pt x="92" y="1932"/>
                    <a:pt x="184" y="1976"/>
                    <a:pt x="336" y="1696"/>
                  </a:cubicBezTo>
                  <a:cubicBezTo>
                    <a:pt x="488" y="1416"/>
                    <a:pt x="768" y="416"/>
                    <a:pt x="912" y="208"/>
                  </a:cubicBezTo>
                  <a:cubicBezTo>
                    <a:pt x="1056" y="0"/>
                    <a:pt x="1128" y="368"/>
                    <a:pt x="1200" y="448"/>
                  </a:cubicBezTo>
                  <a:cubicBezTo>
                    <a:pt x="1272" y="528"/>
                    <a:pt x="1296" y="704"/>
                    <a:pt x="1344" y="688"/>
                  </a:cubicBezTo>
                  <a:cubicBezTo>
                    <a:pt x="1392" y="672"/>
                    <a:pt x="1448" y="424"/>
                    <a:pt x="1488" y="352"/>
                  </a:cubicBezTo>
                  <a:cubicBezTo>
                    <a:pt x="1528" y="280"/>
                    <a:pt x="1536" y="224"/>
                    <a:pt x="1584" y="256"/>
                  </a:cubicBezTo>
                  <a:cubicBezTo>
                    <a:pt x="1632" y="288"/>
                    <a:pt x="1720" y="528"/>
                    <a:pt x="1776" y="544"/>
                  </a:cubicBezTo>
                  <a:cubicBezTo>
                    <a:pt x="1832" y="560"/>
                    <a:pt x="1888" y="384"/>
                    <a:pt x="1920" y="352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5066" name="Text Box 10">
              <a:extLst>
                <a:ext uri="{FF2B5EF4-FFF2-40B4-BE49-F238E27FC236}">
                  <a16:creationId xmlns:a16="http://schemas.microsoft.com/office/drawing/2014/main" id="{2D6A97A0-F546-4A6B-B46B-BDEEE1687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77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K</a:t>
              </a:r>
            </a:p>
          </p:txBody>
        </p:sp>
      </p:grpSp>
      <p:sp>
        <p:nvSpPr>
          <p:cNvPr id="45067" name="Text Box 11">
            <a:extLst>
              <a:ext uri="{FF2B5EF4-FFF2-40B4-BE49-F238E27FC236}">
                <a16:creationId xmlns:a16="http://schemas.microsoft.com/office/drawing/2014/main" id="{EE40CA99-8AE1-4B0B-A1C2-28EAE56A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235" y="3793159"/>
            <a:ext cx="36576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K sigue siendo un punto de equilibrio estable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42"/>
    </mc:Choice>
    <mc:Fallback xmlns="">
      <p:transition spd="slow" advTm="8384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847E823A-9042-497C-990F-E1B31941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09A2-30FD-4778-867D-C1395B4507F8}" type="slidenum">
              <a:rPr lang="es-ES" altLang="es-AR"/>
              <a:pPr/>
              <a:t>40</a:t>
            </a:fld>
            <a:endParaRPr lang="es-ES" altLang="es-AR"/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4266834E-7205-4048-A77D-38D12EE99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04813"/>
            <a:ext cx="100186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Competencia no jerarquizada</a:t>
            </a:r>
          </a:p>
          <a:p>
            <a:pPr>
              <a:spcBef>
                <a:spcPct val="50000"/>
              </a:spcBef>
            </a:pPr>
            <a:endParaRPr lang="es-ES_tradnl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Las poblaciones aumentan sus números hasta que los recursos disponibles no son suficientes para ningún individuo (o para muy pocos), entonces la abundancia cae abruptamente</a:t>
            </a:r>
          </a:p>
        </p:txBody>
      </p:sp>
      <p:sp>
        <p:nvSpPr>
          <p:cNvPr id="311301" name="Text Box 5">
            <a:extLst>
              <a:ext uri="{FF2B5EF4-FFF2-40B4-BE49-F238E27FC236}">
                <a16:creationId xmlns:a16="http://schemas.microsoft.com/office/drawing/2014/main" id="{F6CDC339-D513-420B-B65E-14A84D6A7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357564"/>
            <a:ext cx="1023454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Competencia jerarquizada</a:t>
            </a:r>
          </a:p>
          <a:p>
            <a:pPr>
              <a:spcBef>
                <a:spcPct val="50000"/>
              </a:spcBef>
            </a:pPr>
            <a:endParaRPr lang="es-ES_tradnl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Los recursos disponibles al principio permiten un crecimiento poblacional casi exponencial. Al aumentar la densidad algunos individuos tienen lo necesario para sobrevivir y reproducirse y otros no. La abundancia se estabiliza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9"/>
    </mc:Choice>
    <mc:Fallback xmlns="">
      <p:transition spd="slow" advTm="3370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3">
            <a:extLst>
              <a:ext uri="{FF2B5EF4-FFF2-40B4-BE49-F238E27FC236}">
                <a16:creationId xmlns:a16="http://schemas.microsoft.com/office/drawing/2014/main" id="{52104491-DFAF-4B94-BC93-86965D76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039C-2B91-4055-9408-6D6813F5A611}" type="slidenum">
              <a:rPr lang="es-ES" altLang="es-AR"/>
              <a:pPr/>
              <a:t>41</a:t>
            </a:fld>
            <a:endParaRPr lang="es-ES" altLang="es-AR"/>
          </a:p>
        </p:txBody>
      </p:sp>
      <p:sp>
        <p:nvSpPr>
          <p:cNvPr id="312327" name="Line 7">
            <a:extLst>
              <a:ext uri="{FF2B5EF4-FFF2-40B4-BE49-F238E27FC236}">
                <a16:creationId xmlns:a16="http://schemas.microsoft.com/office/drawing/2014/main" id="{8A30CD70-9D39-4AAD-BE18-EB303CFA1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098" y="2224984"/>
            <a:ext cx="2" cy="34011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28" name="Line 8">
            <a:extLst>
              <a:ext uri="{FF2B5EF4-FFF2-40B4-BE49-F238E27FC236}">
                <a16:creationId xmlns:a16="http://schemas.microsoft.com/office/drawing/2014/main" id="{B4A61F86-9814-474A-9D3E-BD6A6332C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100" y="5626100"/>
            <a:ext cx="335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29" name="Freeform 9">
            <a:extLst>
              <a:ext uri="{FF2B5EF4-FFF2-40B4-BE49-F238E27FC236}">
                <a16:creationId xmlns:a16="http://schemas.microsoft.com/office/drawing/2014/main" id="{4FEFDA35-63D8-4BD5-95DB-ED3161614E23}"/>
              </a:ext>
            </a:extLst>
          </p:cNvPr>
          <p:cNvSpPr>
            <a:spLocks/>
          </p:cNvSpPr>
          <p:nvPr/>
        </p:nvSpPr>
        <p:spPr bwMode="auto">
          <a:xfrm>
            <a:off x="6769099" y="2874617"/>
            <a:ext cx="3276600" cy="2832100"/>
          </a:xfrm>
          <a:custGeom>
            <a:avLst/>
            <a:gdLst>
              <a:gd name="T0" fmla="*/ 0 w 2064"/>
              <a:gd name="T1" fmla="*/ 1688 h 1784"/>
              <a:gd name="T2" fmla="*/ 240 w 2064"/>
              <a:gd name="T3" fmla="*/ 1544 h 1784"/>
              <a:gd name="T4" fmla="*/ 816 w 2064"/>
              <a:gd name="T5" fmla="*/ 248 h 1784"/>
              <a:gd name="T6" fmla="*/ 2064 w 2064"/>
              <a:gd name="T7" fmla="*/ 56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784">
                <a:moveTo>
                  <a:pt x="0" y="1688"/>
                </a:moveTo>
                <a:cubicBezTo>
                  <a:pt x="52" y="1736"/>
                  <a:pt x="104" y="1784"/>
                  <a:pt x="240" y="1544"/>
                </a:cubicBezTo>
                <a:cubicBezTo>
                  <a:pt x="376" y="1304"/>
                  <a:pt x="512" y="496"/>
                  <a:pt x="816" y="248"/>
                </a:cubicBezTo>
                <a:cubicBezTo>
                  <a:pt x="1120" y="0"/>
                  <a:pt x="1856" y="88"/>
                  <a:pt x="2064" y="5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30" name="Text Box 10">
            <a:extLst>
              <a:ext uri="{FF2B5EF4-FFF2-40B4-BE49-F238E27FC236}">
                <a16:creationId xmlns:a16="http://schemas.microsoft.com/office/drawing/2014/main" id="{B843C3D9-9877-417F-AB7E-85B16E163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2393950"/>
            <a:ext cx="762000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12331" name="Text Box 11">
            <a:extLst>
              <a:ext uri="{FF2B5EF4-FFF2-40B4-BE49-F238E27FC236}">
                <a16:creationId xmlns:a16="http://schemas.microsoft.com/office/drawing/2014/main" id="{C6FA4AA3-E301-4583-BE78-72B4218D5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00" y="6007100"/>
            <a:ext cx="838200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12332" name="Text Box 12">
            <a:extLst>
              <a:ext uri="{FF2B5EF4-FFF2-40B4-BE49-F238E27FC236}">
                <a16:creationId xmlns:a16="http://schemas.microsoft.com/office/drawing/2014/main" id="{51559A96-4AB9-4C11-BB34-C0FFD567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2959100"/>
            <a:ext cx="685800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312335" name="Line 15">
            <a:extLst>
              <a:ext uri="{FF2B5EF4-FFF2-40B4-BE49-F238E27FC236}">
                <a16:creationId xmlns:a16="http://schemas.microsoft.com/office/drawing/2014/main" id="{7640AC42-6A5D-4B47-9CD8-94E59A5A6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3301" y="5700367"/>
            <a:ext cx="270951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12336" name="Line 16">
            <a:extLst>
              <a:ext uri="{FF2B5EF4-FFF2-40B4-BE49-F238E27FC236}">
                <a16:creationId xmlns:a16="http://schemas.microsoft.com/office/drawing/2014/main" id="{968BE636-C79C-4D7B-902B-56447E033E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73298" y="2189897"/>
            <a:ext cx="2" cy="351047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12337" name="Freeform 17">
            <a:extLst>
              <a:ext uri="{FF2B5EF4-FFF2-40B4-BE49-F238E27FC236}">
                <a16:creationId xmlns:a16="http://schemas.microsoft.com/office/drawing/2014/main" id="{5E1AB463-83CD-40C8-B49C-DC23BA2907E4}"/>
              </a:ext>
            </a:extLst>
          </p:cNvPr>
          <p:cNvSpPr>
            <a:spLocks/>
          </p:cNvSpPr>
          <p:nvPr/>
        </p:nvSpPr>
        <p:spPr bwMode="auto">
          <a:xfrm>
            <a:off x="2273300" y="2035768"/>
            <a:ext cx="2362200" cy="3784600"/>
          </a:xfrm>
          <a:custGeom>
            <a:avLst/>
            <a:gdLst>
              <a:gd name="T0" fmla="*/ 0 w 1488"/>
              <a:gd name="T1" fmla="*/ 1952 h 2080"/>
              <a:gd name="T2" fmla="*/ 528 w 1488"/>
              <a:gd name="T3" fmla="*/ 1760 h 2080"/>
              <a:gd name="T4" fmla="*/ 816 w 1488"/>
              <a:gd name="T5" fmla="*/ 32 h 2080"/>
              <a:gd name="T6" fmla="*/ 1248 w 1488"/>
              <a:gd name="T7" fmla="*/ 1952 h 2080"/>
              <a:gd name="T8" fmla="*/ 1488 w 1488"/>
              <a:gd name="T9" fmla="*/ 176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8" h="2080">
                <a:moveTo>
                  <a:pt x="0" y="1952"/>
                </a:moveTo>
                <a:cubicBezTo>
                  <a:pt x="196" y="2016"/>
                  <a:pt x="392" y="2080"/>
                  <a:pt x="528" y="1760"/>
                </a:cubicBezTo>
                <a:cubicBezTo>
                  <a:pt x="664" y="1440"/>
                  <a:pt x="696" y="0"/>
                  <a:pt x="816" y="32"/>
                </a:cubicBezTo>
                <a:cubicBezTo>
                  <a:pt x="936" y="64"/>
                  <a:pt x="1136" y="1928"/>
                  <a:pt x="1248" y="1952"/>
                </a:cubicBezTo>
                <a:cubicBezTo>
                  <a:pt x="1360" y="1976"/>
                  <a:pt x="1424" y="1076"/>
                  <a:pt x="1488" y="17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12338" name="Text Box 18">
            <a:extLst>
              <a:ext uri="{FF2B5EF4-FFF2-40B4-BE49-F238E27FC236}">
                <a16:creationId xmlns:a16="http://schemas.microsoft.com/office/drawing/2014/main" id="{34916A3D-1DDB-47E6-B897-DCC54BF05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26" y="1447715"/>
            <a:ext cx="3276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Crecimiento </a:t>
            </a:r>
            <a:r>
              <a:rPr lang="es-ES" alt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irruptivo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39" name="Text Box 19">
            <a:extLst>
              <a:ext uri="{FF2B5EF4-FFF2-40B4-BE49-F238E27FC236}">
                <a16:creationId xmlns:a16="http://schemas.microsoft.com/office/drawing/2014/main" id="{9713F80E-1AFE-429F-8F13-7D3DE67F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1437236"/>
            <a:ext cx="413274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Crecimiento hacia equilibrio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AD8FAD-4B88-4733-B4B7-4A7212E72D1E}"/>
              </a:ext>
            </a:extLst>
          </p:cNvPr>
          <p:cNvSpPr txBox="1"/>
          <p:nvPr/>
        </p:nvSpPr>
        <p:spPr>
          <a:xfrm>
            <a:off x="1744868" y="758299"/>
            <a:ext cx="438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Competencia no jerarquizada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8025E30-DEED-4A2F-A213-D56E55AD59DB}"/>
              </a:ext>
            </a:extLst>
          </p:cNvPr>
          <p:cNvSpPr txBox="1"/>
          <p:nvPr/>
        </p:nvSpPr>
        <p:spPr>
          <a:xfrm>
            <a:off x="6616700" y="758299"/>
            <a:ext cx="413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Competencia jerarquizada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9DD31C63-6280-4CC1-89D1-5CCE12B29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959" y="2218334"/>
            <a:ext cx="762000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070E9105-0366-45D0-9A32-C2CD66F3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226" y="6007100"/>
            <a:ext cx="838200" cy="4619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61"/>
    </mc:Choice>
    <mc:Fallback xmlns="">
      <p:transition spd="slow" advTm="573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6A49666A-DB2E-4487-B8F8-466DADC02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9" y="3429000"/>
            <a:ext cx="619283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56CF69F0-32F4-4C99-A004-1F2ECAB40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284538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altLang="es-AR"/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id="{E656F47A-12F0-485B-938C-BB28BC279B77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52401"/>
            <a:ext cx="7451725" cy="5857875"/>
            <a:chOff x="0" y="119"/>
            <a:chExt cx="4694" cy="3690"/>
          </a:xfrm>
        </p:grpSpPr>
        <p:sp>
          <p:nvSpPr>
            <p:cNvPr id="46085" name="Line 5">
              <a:extLst>
                <a:ext uri="{FF2B5EF4-FFF2-40B4-BE49-F238E27FC236}">
                  <a16:creationId xmlns:a16="http://schemas.microsoft.com/office/drawing/2014/main" id="{28C5E69E-D1A5-449D-A15C-AE18A4053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294"/>
              <a:ext cx="4173" cy="4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6" name="Line 6">
              <a:extLst>
                <a:ext uri="{FF2B5EF4-FFF2-40B4-BE49-F238E27FC236}">
                  <a16:creationId xmlns:a16="http://schemas.microsoft.com/office/drawing/2014/main" id="{92D07A26-C482-445F-8970-2C6348443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6" y="391"/>
              <a:ext cx="0" cy="29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7" name="Freeform 7">
              <a:extLst>
                <a:ext uri="{FF2B5EF4-FFF2-40B4-BE49-F238E27FC236}">
                  <a16:creationId xmlns:a16="http://schemas.microsoft.com/office/drawing/2014/main" id="{9C105444-78F1-4244-BB63-379DCD2C4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1820"/>
              <a:ext cx="3365" cy="1453"/>
            </a:xfrm>
            <a:custGeom>
              <a:avLst/>
              <a:gdLst>
                <a:gd name="T0" fmla="*/ 0 w 3365"/>
                <a:gd name="T1" fmla="*/ 1453 h 1453"/>
                <a:gd name="T2" fmla="*/ 105 w 3365"/>
                <a:gd name="T3" fmla="*/ 1427 h 1453"/>
                <a:gd name="T4" fmla="*/ 184 w 3365"/>
                <a:gd name="T5" fmla="*/ 1361 h 1453"/>
                <a:gd name="T6" fmla="*/ 262 w 3365"/>
                <a:gd name="T7" fmla="*/ 1309 h 1453"/>
                <a:gd name="T8" fmla="*/ 367 w 3365"/>
                <a:gd name="T9" fmla="*/ 1217 h 1453"/>
                <a:gd name="T10" fmla="*/ 380 w 3365"/>
                <a:gd name="T11" fmla="*/ 1178 h 1453"/>
                <a:gd name="T12" fmla="*/ 406 w 3365"/>
                <a:gd name="T13" fmla="*/ 1139 h 1453"/>
                <a:gd name="T14" fmla="*/ 459 w 3365"/>
                <a:gd name="T15" fmla="*/ 1034 h 1453"/>
                <a:gd name="T16" fmla="*/ 472 w 3365"/>
                <a:gd name="T17" fmla="*/ 995 h 1453"/>
                <a:gd name="T18" fmla="*/ 498 w 3365"/>
                <a:gd name="T19" fmla="*/ 968 h 1453"/>
                <a:gd name="T20" fmla="*/ 537 w 3365"/>
                <a:gd name="T21" fmla="*/ 824 h 1453"/>
                <a:gd name="T22" fmla="*/ 589 w 3365"/>
                <a:gd name="T23" fmla="*/ 628 h 1453"/>
                <a:gd name="T24" fmla="*/ 655 w 3365"/>
                <a:gd name="T25" fmla="*/ 144 h 1453"/>
                <a:gd name="T26" fmla="*/ 733 w 3365"/>
                <a:gd name="T27" fmla="*/ 26 h 1453"/>
                <a:gd name="T28" fmla="*/ 812 w 3365"/>
                <a:gd name="T29" fmla="*/ 0 h 1453"/>
                <a:gd name="T30" fmla="*/ 982 w 3365"/>
                <a:gd name="T31" fmla="*/ 52 h 1453"/>
                <a:gd name="T32" fmla="*/ 1035 w 3365"/>
                <a:gd name="T33" fmla="*/ 366 h 1453"/>
                <a:gd name="T34" fmla="*/ 1061 w 3365"/>
                <a:gd name="T35" fmla="*/ 445 h 1453"/>
                <a:gd name="T36" fmla="*/ 1139 w 3365"/>
                <a:gd name="T37" fmla="*/ 497 h 1453"/>
                <a:gd name="T38" fmla="*/ 1231 w 3365"/>
                <a:gd name="T39" fmla="*/ 484 h 1453"/>
                <a:gd name="T40" fmla="*/ 1309 w 3365"/>
                <a:gd name="T41" fmla="*/ 419 h 1453"/>
                <a:gd name="T42" fmla="*/ 1401 w 3365"/>
                <a:gd name="T43" fmla="*/ 314 h 1453"/>
                <a:gd name="T44" fmla="*/ 1440 w 3365"/>
                <a:gd name="T45" fmla="*/ 117 h 1453"/>
                <a:gd name="T46" fmla="*/ 1506 w 3365"/>
                <a:gd name="T47" fmla="*/ 52 h 1453"/>
                <a:gd name="T48" fmla="*/ 1584 w 3365"/>
                <a:gd name="T49" fmla="*/ 65 h 1453"/>
                <a:gd name="T50" fmla="*/ 1676 w 3365"/>
                <a:gd name="T51" fmla="*/ 209 h 1453"/>
                <a:gd name="T52" fmla="*/ 1728 w 3365"/>
                <a:gd name="T53" fmla="*/ 432 h 1453"/>
                <a:gd name="T54" fmla="*/ 1807 w 3365"/>
                <a:gd name="T55" fmla="*/ 458 h 1453"/>
                <a:gd name="T56" fmla="*/ 1951 w 3365"/>
                <a:gd name="T57" fmla="*/ 445 h 1453"/>
                <a:gd name="T58" fmla="*/ 1977 w 3365"/>
                <a:gd name="T59" fmla="*/ 405 h 1453"/>
                <a:gd name="T60" fmla="*/ 2016 w 3365"/>
                <a:gd name="T61" fmla="*/ 379 h 1453"/>
                <a:gd name="T62" fmla="*/ 2056 w 3365"/>
                <a:gd name="T63" fmla="*/ 261 h 1453"/>
                <a:gd name="T64" fmla="*/ 2082 w 3365"/>
                <a:gd name="T65" fmla="*/ 117 h 1453"/>
                <a:gd name="T66" fmla="*/ 2200 w 3365"/>
                <a:gd name="T67" fmla="*/ 65 h 1453"/>
                <a:gd name="T68" fmla="*/ 2278 w 3365"/>
                <a:gd name="T69" fmla="*/ 78 h 1453"/>
                <a:gd name="T70" fmla="*/ 2317 w 3365"/>
                <a:gd name="T71" fmla="*/ 104 h 1453"/>
                <a:gd name="T72" fmla="*/ 2357 w 3365"/>
                <a:gd name="T73" fmla="*/ 117 h 1453"/>
                <a:gd name="T74" fmla="*/ 2448 w 3365"/>
                <a:gd name="T75" fmla="*/ 209 h 1453"/>
                <a:gd name="T76" fmla="*/ 2475 w 3365"/>
                <a:gd name="T77" fmla="*/ 288 h 1453"/>
                <a:gd name="T78" fmla="*/ 2501 w 3365"/>
                <a:gd name="T79" fmla="*/ 327 h 1453"/>
                <a:gd name="T80" fmla="*/ 2527 w 3365"/>
                <a:gd name="T81" fmla="*/ 405 h 1453"/>
                <a:gd name="T82" fmla="*/ 2579 w 3365"/>
                <a:gd name="T83" fmla="*/ 484 h 1453"/>
                <a:gd name="T84" fmla="*/ 2736 w 3365"/>
                <a:gd name="T85" fmla="*/ 445 h 1453"/>
                <a:gd name="T86" fmla="*/ 2763 w 3365"/>
                <a:gd name="T87" fmla="*/ 366 h 1453"/>
                <a:gd name="T88" fmla="*/ 2776 w 3365"/>
                <a:gd name="T89" fmla="*/ 327 h 1453"/>
                <a:gd name="T90" fmla="*/ 2867 w 3365"/>
                <a:gd name="T91" fmla="*/ 52 h 1453"/>
                <a:gd name="T92" fmla="*/ 3103 w 3365"/>
                <a:gd name="T93" fmla="*/ 65 h 1453"/>
                <a:gd name="T94" fmla="*/ 3116 w 3365"/>
                <a:gd name="T95" fmla="*/ 104 h 1453"/>
                <a:gd name="T96" fmla="*/ 3129 w 3365"/>
                <a:gd name="T97" fmla="*/ 261 h 1453"/>
                <a:gd name="T98" fmla="*/ 3273 w 3365"/>
                <a:gd name="T99" fmla="*/ 510 h 1453"/>
                <a:gd name="T100" fmla="*/ 3365 w 3365"/>
                <a:gd name="T101" fmla="*/ 497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5" h="1453">
                  <a:moveTo>
                    <a:pt x="0" y="1453"/>
                  </a:moveTo>
                  <a:cubicBezTo>
                    <a:pt x="23" y="1448"/>
                    <a:pt x="79" y="1440"/>
                    <a:pt x="105" y="1427"/>
                  </a:cubicBezTo>
                  <a:cubicBezTo>
                    <a:pt x="156" y="1401"/>
                    <a:pt x="137" y="1398"/>
                    <a:pt x="184" y="1361"/>
                  </a:cubicBezTo>
                  <a:cubicBezTo>
                    <a:pt x="209" y="1342"/>
                    <a:pt x="240" y="1331"/>
                    <a:pt x="262" y="1309"/>
                  </a:cubicBezTo>
                  <a:cubicBezTo>
                    <a:pt x="339" y="1232"/>
                    <a:pt x="302" y="1260"/>
                    <a:pt x="367" y="1217"/>
                  </a:cubicBezTo>
                  <a:cubicBezTo>
                    <a:pt x="371" y="1204"/>
                    <a:pt x="374" y="1190"/>
                    <a:pt x="380" y="1178"/>
                  </a:cubicBezTo>
                  <a:cubicBezTo>
                    <a:pt x="387" y="1164"/>
                    <a:pt x="400" y="1153"/>
                    <a:pt x="406" y="1139"/>
                  </a:cubicBezTo>
                  <a:cubicBezTo>
                    <a:pt x="454" y="1031"/>
                    <a:pt x="404" y="1087"/>
                    <a:pt x="459" y="1034"/>
                  </a:cubicBezTo>
                  <a:cubicBezTo>
                    <a:pt x="463" y="1021"/>
                    <a:pt x="465" y="1007"/>
                    <a:pt x="472" y="995"/>
                  </a:cubicBezTo>
                  <a:cubicBezTo>
                    <a:pt x="478" y="984"/>
                    <a:pt x="492" y="979"/>
                    <a:pt x="498" y="968"/>
                  </a:cubicBezTo>
                  <a:cubicBezTo>
                    <a:pt x="530" y="903"/>
                    <a:pt x="519" y="889"/>
                    <a:pt x="537" y="824"/>
                  </a:cubicBezTo>
                  <a:cubicBezTo>
                    <a:pt x="555" y="757"/>
                    <a:pt x="575" y="697"/>
                    <a:pt x="589" y="628"/>
                  </a:cubicBezTo>
                  <a:cubicBezTo>
                    <a:pt x="604" y="473"/>
                    <a:pt x="607" y="293"/>
                    <a:pt x="655" y="144"/>
                  </a:cubicBezTo>
                  <a:cubicBezTo>
                    <a:pt x="664" y="116"/>
                    <a:pt x="709" y="41"/>
                    <a:pt x="733" y="26"/>
                  </a:cubicBezTo>
                  <a:cubicBezTo>
                    <a:pt x="757" y="11"/>
                    <a:pt x="812" y="0"/>
                    <a:pt x="812" y="0"/>
                  </a:cubicBezTo>
                  <a:cubicBezTo>
                    <a:pt x="888" y="11"/>
                    <a:pt x="922" y="12"/>
                    <a:pt x="982" y="52"/>
                  </a:cubicBezTo>
                  <a:cubicBezTo>
                    <a:pt x="1008" y="155"/>
                    <a:pt x="1012" y="262"/>
                    <a:pt x="1035" y="366"/>
                  </a:cubicBezTo>
                  <a:cubicBezTo>
                    <a:pt x="1041" y="393"/>
                    <a:pt x="1038" y="430"/>
                    <a:pt x="1061" y="445"/>
                  </a:cubicBezTo>
                  <a:cubicBezTo>
                    <a:pt x="1087" y="462"/>
                    <a:pt x="1139" y="497"/>
                    <a:pt x="1139" y="497"/>
                  </a:cubicBezTo>
                  <a:cubicBezTo>
                    <a:pt x="1170" y="493"/>
                    <a:pt x="1201" y="492"/>
                    <a:pt x="1231" y="484"/>
                  </a:cubicBezTo>
                  <a:cubicBezTo>
                    <a:pt x="1298" y="466"/>
                    <a:pt x="1271" y="462"/>
                    <a:pt x="1309" y="419"/>
                  </a:cubicBezTo>
                  <a:cubicBezTo>
                    <a:pt x="1416" y="296"/>
                    <a:pt x="1342" y="402"/>
                    <a:pt x="1401" y="314"/>
                  </a:cubicBezTo>
                  <a:cubicBezTo>
                    <a:pt x="1408" y="268"/>
                    <a:pt x="1408" y="160"/>
                    <a:pt x="1440" y="117"/>
                  </a:cubicBezTo>
                  <a:cubicBezTo>
                    <a:pt x="1459" y="92"/>
                    <a:pt x="1506" y="52"/>
                    <a:pt x="1506" y="52"/>
                  </a:cubicBezTo>
                  <a:cubicBezTo>
                    <a:pt x="1532" y="56"/>
                    <a:pt x="1559" y="57"/>
                    <a:pt x="1584" y="65"/>
                  </a:cubicBezTo>
                  <a:cubicBezTo>
                    <a:pt x="1629" y="80"/>
                    <a:pt x="1662" y="166"/>
                    <a:pt x="1676" y="209"/>
                  </a:cubicBezTo>
                  <a:cubicBezTo>
                    <a:pt x="1688" y="291"/>
                    <a:pt x="1702" y="354"/>
                    <a:pt x="1728" y="432"/>
                  </a:cubicBezTo>
                  <a:cubicBezTo>
                    <a:pt x="1737" y="458"/>
                    <a:pt x="1807" y="458"/>
                    <a:pt x="1807" y="458"/>
                  </a:cubicBezTo>
                  <a:cubicBezTo>
                    <a:pt x="1855" y="454"/>
                    <a:pt x="1905" y="459"/>
                    <a:pt x="1951" y="445"/>
                  </a:cubicBezTo>
                  <a:cubicBezTo>
                    <a:pt x="1966" y="440"/>
                    <a:pt x="1966" y="416"/>
                    <a:pt x="1977" y="405"/>
                  </a:cubicBezTo>
                  <a:cubicBezTo>
                    <a:pt x="1988" y="394"/>
                    <a:pt x="2003" y="388"/>
                    <a:pt x="2016" y="379"/>
                  </a:cubicBezTo>
                  <a:cubicBezTo>
                    <a:pt x="2048" y="288"/>
                    <a:pt x="2034" y="327"/>
                    <a:pt x="2056" y="261"/>
                  </a:cubicBezTo>
                  <a:cubicBezTo>
                    <a:pt x="2062" y="213"/>
                    <a:pt x="2052" y="155"/>
                    <a:pt x="2082" y="117"/>
                  </a:cubicBezTo>
                  <a:cubicBezTo>
                    <a:pt x="2109" y="83"/>
                    <a:pt x="2200" y="65"/>
                    <a:pt x="2200" y="65"/>
                  </a:cubicBezTo>
                  <a:cubicBezTo>
                    <a:pt x="2226" y="69"/>
                    <a:pt x="2253" y="70"/>
                    <a:pt x="2278" y="78"/>
                  </a:cubicBezTo>
                  <a:cubicBezTo>
                    <a:pt x="2293" y="83"/>
                    <a:pt x="2303" y="97"/>
                    <a:pt x="2317" y="104"/>
                  </a:cubicBezTo>
                  <a:cubicBezTo>
                    <a:pt x="2330" y="110"/>
                    <a:pt x="2344" y="113"/>
                    <a:pt x="2357" y="117"/>
                  </a:cubicBezTo>
                  <a:cubicBezTo>
                    <a:pt x="2390" y="151"/>
                    <a:pt x="2408" y="182"/>
                    <a:pt x="2448" y="209"/>
                  </a:cubicBezTo>
                  <a:cubicBezTo>
                    <a:pt x="2457" y="235"/>
                    <a:pt x="2460" y="265"/>
                    <a:pt x="2475" y="288"/>
                  </a:cubicBezTo>
                  <a:cubicBezTo>
                    <a:pt x="2484" y="301"/>
                    <a:pt x="2495" y="313"/>
                    <a:pt x="2501" y="327"/>
                  </a:cubicBezTo>
                  <a:cubicBezTo>
                    <a:pt x="2512" y="352"/>
                    <a:pt x="2512" y="382"/>
                    <a:pt x="2527" y="405"/>
                  </a:cubicBezTo>
                  <a:cubicBezTo>
                    <a:pt x="2544" y="431"/>
                    <a:pt x="2579" y="484"/>
                    <a:pt x="2579" y="484"/>
                  </a:cubicBezTo>
                  <a:cubicBezTo>
                    <a:pt x="2599" y="482"/>
                    <a:pt x="2710" y="480"/>
                    <a:pt x="2736" y="445"/>
                  </a:cubicBezTo>
                  <a:cubicBezTo>
                    <a:pt x="2753" y="423"/>
                    <a:pt x="2754" y="392"/>
                    <a:pt x="2763" y="366"/>
                  </a:cubicBezTo>
                  <a:cubicBezTo>
                    <a:pt x="2767" y="353"/>
                    <a:pt x="2776" y="327"/>
                    <a:pt x="2776" y="327"/>
                  </a:cubicBezTo>
                  <a:cubicBezTo>
                    <a:pt x="2785" y="206"/>
                    <a:pt x="2766" y="120"/>
                    <a:pt x="2867" y="52"/>
                  </a:cubicBezTo>
                  <a:cubicBezTo>
                    <a:pt x="2946" y="56"/>
                    <a:pt x="3026" y="49"/>
                    <a:pt x="3103" y="65"/>
                  </a:cubicBezTo>
                  <a:cubicBezTo>
                    <a:pt x="3116" y="68"/>
                    <a:pt x="3114" y="90"/>
                    <a:pt x="3116" y="104"/>
                  </a:cubicBezTo>
                  <a:cubicBezTo>
                    <a:pt x="3123" y="156"/>
                    <a:pt x="3120" y="209"/>
                    <a:pt x="3129" y="261"/>
                  </a:cubicBezTo>
                  <a:cubicBezTo>
                    <a:pt x="3143" y="345"/>
                    <a:pt x="3186" y="481"/>
                    <a:pt x="3273" y="510"/>
                  </a:cubicBezTo>
                  <a:cubicBezTo>
                    <a:pt x="3304" y="506"/>
                    <a:pt x="3365" y="497"/>
                    <a:pt x="3365" y="49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6088" name="Text Box 8">
              <a:extLst>
                <a:ext uri="{FF2B5EF4-FFF2-40B4-BE49-F238E27FC236}">
                  <a16:creationId xmlns:a16="http://schemas.microsoft.com/office/drawing/2014/main" id="{27A00EAE-2390-417B-9502-303B11BCD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" y="119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46089" name="Text Box 9">
              <a:extLst>
                <a:ext uri="{FF2B5EF4-FFF2-40B4-BE49-F238E27FC236}">
                  <a16:creationId xmlns:a16="http://schemas.microsoft.com/office/drawing/2014/main" id="{739F389C-920A-41CF-80E6-379C31E44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52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t</a:t>
              </a:r>
            </a:p>
          </p:txBody>
        </p:sp>
        <p:sp>
          <p:nvSpPr>
            <p:cNvPr id="46090" name="Text Box 10">
              <a:extLst>
                <a:ext uri="{FF2B5EF4-FFF2-40B4-BE49-F238E27FC236}">
                  <a16:creationId xmlns:a16="http://schemas.microsoft.com/office/drawing/2014/main" id="{B2F1D13A-AAF8-465F-A192-FC4778DCF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88"/>
              <a:ext cx="4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altLang="es-AR" sz="2400" b="1"/>
                <a:t>K</a:t>
              </a:r>
            </a:p>
          </p:txBody>
        </p:sp>
      </p:grpSp>
      <p:sp>
        <p:nvSpPr>
          <p:cNvPr id="46091" name="Line 11">
            <a:extLst>
              <a:ext uri="{FF2B5EF4-FFF2-40B4-BE49-F238E27FC236}">
                <a16:creationId xmlns:a16="http://schemas.microsoft.com/office/drawing/2014/main" id="{D47CC65B-6A40-419B-98F7-85CA4267A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2924175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2F81393B-1C4A-447A-8BBE-2BA11B13C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3429001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093" name="Text Box 13">
            <a:extLst>
              <a:ext uri="{FF2B5EF4-FFF2-40B4-BE49-F238E27FC236}">
                <a16:creationId xmlns:a16="http://schemas.microsoft.com/office/drawing/2014/main" id="{CD99BC29-7455-42E2-B158-41E60A41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53340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s-AR" sz="2400" b="1"/>
              <a:t>τ</a:t>
            </a:r>
            <a:endParaRPr lang="es-ES" altLang="es-AR" sz="2400" b="1"/>
          </a:p>
        </p:txBody>
      </p:sp>
      <p:sp>
        <p:nvSpPr>
          <p:cNvPr id="46094" name="Text Box 14">
            <a:extLst>
              <a:ext uri="{FF2B5EF4-FFF2-40B4-BE49-F238E27FC236}">
                <a16:creationId xmlns:a16="http://schemas.microsoft.com/office/drawing/2014/main" id="{B0CC0F26-AED1-4D7C-BB17-7D4A2AEB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557" y="164694"/>
            <a:ext cx="8825938" cy="1200329"/>
          </a:xfrm>
          <a:prstGeom prst="rect">
            <a:avLst/>
          </a:prstGeom>
          <a:solidFill>
            <a:srgbClr val="ED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Crecimiento poblacional con retraso en el efecto de la </a:t>
            </a:r>
            <a:r>
              <a:rPr lang="es-ES" altLang="es-A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densodependencia</a:t>
            </a: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 sobre la tasa de crecimiento poblacional </a:t>
            </a:r>
          </a:p>
        </p:txBody>
      </p:sp>
      <p:sp>
        <p:nvSpPr>
          <p:cNvPr id="46095" name="Line 15">
            <a:extLst>
              <a:ext uri="{FF2B5EF4-FFF2-40B4-BE49-F238E27FC236}">
                <a16:creationId xmlns:a16="http://schemas.microsoft.com/office/drawing/2014/main" id="{C6900E24-736F-4862-A012-398FE82DA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429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53F5ABD6-C4E4-46E2-908B-871BF902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3340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s-AR" sz="2400" b="1"/>
              <a:t>τ</a:t>
            </a:r>
            <a:endParaRPr lang="es-ES" altLang="es-AR" sz="2400" b="1"/>
          </a:p>
        </p:txBody>
      </p:sp>
      <p:sp>
        <p:nvSpPr>
          <p:cNvPr id="46097" name="Text Box 17">
            <a:extLst>
              <a:ext uri="{FF2B5EF4-FFF2-40B4-BE49-F238E27FC236}">
                <a16:creationId xmlns:a16="http://schemas.microsoft.com/office/drawing/2014/main" id="{25D60EAD-95A3-41A8-8628-1DBEF450E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943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Período: 4 </a:t>
            </a:r>
            <a:r>
              <a:rPr lang="el-GR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098" name="Text Box 18">
            <a:extLst>
              <a:ext uri="{FF2B5EF4-FFF2-40B4-BE49-F238E27FC236}">
                <a16:creationId xmlns:a16="http://schemas.microsoft.com/office/drawing/2014/main" id="{3BB4EF02-7792-4EC3-A648-1574B5988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96000"/>
            <a:ext cx="533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Si    </a:t>
            </a:r>
            <a:r>
              <a:rPr lang="el-GR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     y    r   son intermedios</a:t>
            </a:r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C845B08C-CB42-4D95-9654-0D38A75D7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7575" y="2924176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100" name="Text Box 20">
            <a:extLst>
              <a:ext uri="{FF2B5EF4-FFF2-40B4-BE49-F238E27FC236}">
                <a16:creationId xmlns:a16="http://schemas.microsoft.com/office/drawing/2014/main" id="{4E7A852C-FEBF-47C1-92D8-D05869EBF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3789363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Amplitud= Nmáx-Nmín</a:t>
            </a:r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CAFF04B3-CC78-4D80-ACCC-B2E11B3EE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2492375"/>
            <a:ext cx="1225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6102" name="Text Box 22">
            <a:extLst>
              <a:ext uri="{FF2B5EF4-FFF2-40B4-BE49-F238E27FC236}">
                <a16:creationId xmlns:a16="http://schemas.microsoft.com/office/drawing/2014/main" id="{61BCD41D-19E1-4425-8309-FE7D86C40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1844675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>
                <a:latin typeface="Arial" panose="020B0604020202020204" pitchFamily="34" charset="0"/>
                <a:cs typeface="Arial" panose="020B0604020202020204" pitchFamily="34" charset="0"/>
              </a:rPr>
              <a:t>Período: tiempo hasta que se repite el valor</a:t>
            </a:r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6B22B488-C028-4136-9B4D-6E6AE012052B}"/>
              </a:ext>
            </a:extLst>
          </p:cNvPr>
          <p:cNvSpPr>
            <a:spLocks/>
          </p:cNvSpPr>
          <p:nvPr/>
        </p:nvSpPr>
        <p:spPr bwMode="auto">
          <a:xfrm>
            <a:off x="2243139" y="3394074"/>
            <a:ext cx="2006600" cy="1787525"/>
          </a:xfrm>
          <a:custGeom>
            <a:avLst/>
            <a:gdLst>
              <a:gd name="T0" fmla="*/ 0 w 1814"/>
              <a:gd name="T1" fmla="*/ 2147483646 h 1241"/>
              <a:gd name="T2" fmla="*/ 2147483646 w 1814"/>
              <a:gd name="T3" fmla="*/ 2147483646 h 1241"/>
              <a:gd name="T4" fmla="*/ 2147483646 w 1814"/>
              <a:gd name="T5" fmla="*/ 2147483646 h 1241"/>
              <a:gd name="T6" fmla="*/ 2147483646 w 1814"/>
              <a:gd name="T7" fmla="*/ 2147483646 h 1241"/>
              <a:gd name="T8" fmla="*/ 2147483646 w 1814"/>
              <a:gd name="T9" fmla="*/ 2147483646 h 1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4" h="1241">
                <a:moveTo>
                  <a:pt x="0" y="1233"/>
                </a:moveTo>
                <a:cubicBezTo>
                  <a:pt x="139" y="1237"/>
                  <a:pt x="279" y="1241"/>
                  <a:pt x="408" y="1097"/>
                </a:cubicBezTo>
                <a:cubicBezTo>
                  <a:pt x="537" y="953"/>
                  <a:pt x="673" y="545"/>
                  <a:pt x="771" y="371"/>
                </a:cubicBezTo>
                <a:cubicBezTo>
                  <a:pt x="869" y="197"/>
                  <a:pt x="824" y="106"/>
                  <a:pt x="998" y="53"/>
                </a:cubicBezTo>
                <a:cubicBezTo>
                  <a:pt x="1172" y="0"/>
                  <a:pt x="1678" y="53"/>
                  <a:pt x="1814" y="5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9"/>
    </mc:Choice>
    <mc:Fallback xmlns="">
      <p:transition spd="slow" advTm="420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Text Box 5">
            <a:extLst>
              <a:ext uri="{FF2B5EF4-FFF2-40B4-BE49-F238E27FC236}">
                <a16:creationId xmlns:a16="http://schemas.microsoft.com/office/drawing/2014/main" id="{F4531C00-EADB-45CB-845D-148E6ED0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8713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AR" sz="2400"/>
              <a:t>BIRGER HORNFELDT. 1994.  DELAYED DENSITY DEPENDENCE AS A DETERMINANT OF VOLE CYCLES. Ecology, 75(3), 791-806</a:t>
            </a:r>
          </a:p>
        </p:txBody>
      </p:sp>
      <p:sp>
        <p:nvSpPr>
          <p:cNvPr id="92166" name="Text Box 6">
            <a:extLst>
              <a:ext uri="{FF2B5EF4-FFF2-40B4-BE49-F238E27FC236}">
                <a16:creationId xmlns:a16="http://schemas.microsoft.com/office/drawing/2014/main" id="{920E1D09-DAFB-44DE-A9E0-A6277BAA2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6" y="1268413"/>
            <a:ext cx="67691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Ciclos cada 3-4 años atribuidos a: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Interacción con depredadores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Disminución de la calidad del alimento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Efectos maternos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_tradnl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</a:p>
        </p:txBody>
      </p:sp>
      <p:pic>
        <p:nvPicPr>
          <p:cNvPr id="92167" name="Picture 7">
            <a:extLst>
              <a:ext uri="{FF2B5EF4-FFF2-40B4-BE49-F238E27FC236}">
                <a16:creationId xmlns:a16="http://schemas.microsoft.com/office/drawing/2014/main" id="{12C92E11-7034-4D3B-9066-5AAB66E1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6" y="940904"/>
            <a:ext cx="4383176" cy="591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46"/>
    </mc:Choice>
    <mc:Fallback xmlns="">
      <p:transition spd="slow" advTm="684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AC6C6AD-C0C6-4101-8511-1E8FFE3AF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85801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De un punto de equilibrio estable K pasamos a dos inestables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FD9BDBD7-D9DA-460D-A9B6-5364061C7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57401"/>
            <a:ext cx="114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/>
              <a:t>K+ n</a:t>
            </a:r>
          </a:p>
          <a:p>
            <a:pPr>
              <a:spcBef>
                <a:spcPct val="50000"/>
              </a:spcBef>
            </a:pPr>
            <a:r>
              <a:rPr lang="es-ES" altLang="es-AR" sz="2400" b="1" dirty="0"/>
              <a:t>K-n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D4A3DC9F-C409-4143-94D3-C0818F7B3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09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/>
              <a:t>K</a:t>
            </a:r>
          </a:p>
        </p:txBody>
      </p:sp>
      <p:sp>
        <p:nvSpPr>
          <p:cNvPr id="47109" name="Line 5">
            <a:extLst>
              <a:ext uri="{FF2B5EF4-FFF2-40B4-BE49-F238E27FC236}">
                <a16:creationId xmlns:a16="http://schemas.microsoft.com/office/drawing/2014/main" id="{F85F5E97-F47A-440E-BFB9-EC94330C5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438400"/>
            <a:ext cx="1752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10" name="AutoShape 6">
            <a:extLst>
              <a:ext uri="{FF2B5EF4-FFF2-40B4-BE49-F238E27FC236}">
                <a16:creationId xmlns:a16="http://schemas.microsoft.com/office/drawing/2014/main" id="{31996E1F-E2DA-40FB-AA5C-0DC505DFEBAE}"/>
              </a:ext>
            </a:extLst>
          </p:cNvPr>
          <p:cNvSpPr>
            <a:spLocks/>
          </p:cNvSpPr>
          <p:nvPr/>
        </p:nvSpPr>
        <p:spPr bwMode="auto">
          <a:xfrm>
            <a:off x="5715000" y="1828800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D5A56BDC-D675-46F9-B8C2-ADFF94DB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33801"/>
            <a:ext cx="6781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 medida que    </a:t>
            </a:r>
            <a:r>
              <a:rPr lang="el-GR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    o    r   aumentan, aumenta el número de puntos de equilibrio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61"/>
    </mc:Choice>
    <mc:Fallback xmlns="">
      <p:transition spd="slow" advTm="301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9990F9E0-5450-47F0-84D3-F8EA4289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49046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E295FF9B-8BB1-459C-A5AB-7A66521E1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77744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53900AB7-73DA-44F9-8C5E-BC6DA6D74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9684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</a:p>
        </p:txBody>
      </p:sp>
      <p:sp>
        <p:nvSpPr>
          <p:cNvPr id="48133" name="AutoShape 5">
            <a:extLst>
              <a:ext uri="{FF2B5EF4-FFF2-40B4-BE49-F238E27FC236}">
                <a16:creationId xmlns:a16="http://schemas.microsoft.com/office/drawing/2014/main" id="{C15029A7-7B78-454F-9BCC-F9D23E22B004}"/>
              </a:ext>
            </a:extLst>
          </p:cNvPr>
          <p:cNvSpPr>
            <a:spLocks/>
          </p:cNvSpPr>
          <p:nvPr/>
        </p:nvSpPr>
        <p:spPr bwMode="auto">
          <a:xfrm>
            <a:off x="3429000" y="1219200"/>
            <a:ext cx="304800" cy="4648200"/>
          </a:xfrm>
          <a:prstGeom prst="leftBrace">
            <a:avLst>
              <a:gd name="adj1" fmla="val 12708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34" name="AutoShape 6">
            <a:extLst>
              <a:ext uri="{FF2B5EF4-FFF2-40B4-BE49-F238E27FC236}">
                <a16:creationId xmlns:a16="http://schemas.microsoft.com/office/drawing/2014/main" id="{44349B1A-91D3-4956-979C-D9AEFDE749BA}"/>
              </a:ext>
            </a:extLst>
          </p:cNvPr>
          <p:cNvSpPr>
            <a:spLocks/>
          </p:cNvSpPr>
          <p:nvPr/>
        </p:nvSpPr>
        <p:spPr bwMode="auto">
          <a:xfrm>
            <a:off x="4876800" y="1295400"/>
            <a:ext cx="76200" cy="2057400"/>
          </a:xfrm>
          <a:prstGeom prst="leftBrace">
            <a:avLst>
              <a:gd name="adj1" fmla="val 2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56C5B813-9BA5-4F21-B2D0-525E75D6F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143000"/>
            <a:ext cx="1600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endParaRPr lang="es-ES" altLang="es-AR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s-ES" altLang="es-AR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E7FCC549-F3EE-454E-BDDA-37077A69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838201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 +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 +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</a:p>
        </p:txBody>
      </p:sp>
      <p:sp>
        <p:nvSpPr>
          <p:cNvPr id="48137" name="AutoShape 9">
            <a:extLst>
              <a:ext uri="{FF2B5EF4-FFF2-40B4-BE49-F238E27FC236}">
                <a16:creationId xmlns:a16="http://schemas.microsoft.com/office/drawing/2014/main" id="{1EA38C43-AD7B-4D3B-BCB7-E09F72341F61}"/>
              </a:ext>
            </a:extLst>
          </p:cNvPr>
          <p:cNvSpPr>
            <a:spLocks/>
          </p:cNvSpPr>
          <p:nvPr/>
        </p:nvSpPr>
        <p:spPr bwMode="auto">
          <a:xfrm>
            <a:off x="6705600" y="8382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38" name="Text Box 10">
            <a:extLst>
              <a:ext uri="{FF2B5EF4-FFF2-40B4-BE49-F238E27FC236}">
                <a16:creationId xmlns:a16="http://schemas.microsoft.com/office/drawing/2014/main" id="{F59E5CCD-BEA0-4ED0-92E0-842347C7A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438401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 –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K+ n-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</a:p>
        </p:txBody>
      </p:sp>
      <p:sp>
        <p:nvSpPr>
          <p:cNvPr id="48139" name="AutoShape 11">
            <a:extLst>
              <a:ext uri="{FF2B5EF4-FFF2-40B4-BE49-F238E27FC236}">
                <a16:creationId xmlns:a16="http://schemas.microsoft.com/office/drawing/2014/main" id="{7B41EE58-F6FB-4EA8-BDD8-D06FDD9918E9}"/>
              </a:ext>
            </a:extLst>
          </p:cNvPr>
          <p:cNvSpPr>
            <a:spLocks/>
          </p:cNvSpPr>
          <p:nvPr/>
        </p:nvSpPr>
        <p:spPr bwMode="auto">
          <a:xfrm>
            <a:off x="6705600" y="23622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40" name="Text Box 12">
            <a:extLst>
              <a:ext uri="{FF2B5EF4-FFF2-40B4-BE49-F238E27FC236}">
                <a16:creationId xmlns:a16="http://schemas.microsoft.com/office/drawing/2014/main" id="{2D53AC17-48B9-4693-B9DC-BF050C3FD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038600"/>
            <a:ext cx="1600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endParaRPr lang="es-ES" altLang="es-AR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s-ES" altLang="es-AR" sz="24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8141" name="AutoShape 13">
            <a:extLst>
              <a:ext uri="{FF2B5EF4-FFF2-40B4-BE49-F238E27FC236}">
                <a16:creationId xmlns:a16="http://schemas.microsoft.com/office/drawing/2014/main" id="{835FD841-7F7B-453F-9DC0-6F167EB76D53}"/>
              </a:ext>
            </a:extLst>
          </p:cNvPr>
          <p:cNvSpPr>
            <a:spLocks/>
          </p:cNvSpPr>
          <p:nvPr/>
        </p:nvSpPr>
        <p:spPr bwMode="auto">
          <a:xfrm>
            <a:off x="4876800" y="4038600"/>
            <a:ext cx="76200" cy="2057400"/>
          </a:xfrm>
          <a:prstGeom prst="leftBrace">
            <a:avLst>
              <a:gd name="adj1" fmla="val 2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42" name="Text Box 14">
            <a:extLst>
              <a:ext uri="{FF2B5EF4-FFF2-40B4-BE49-F238E27FC236}">
                <a16:creationId xmlns:a16="http://schemas.microsoft.com/office/drawing/2014/main" id="{025F4B2B-0981-4D20-89D5-4DCF69E8F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886201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 +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 +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</a:p>
        </p:txBody>
      </p:sp>
      <p:sp>
        <p:nvSpPr>
          <p:cNvPr id="48143" name="AutoShape 15">
            <a:extLst>
              <a:ext uri="{FF2B5EF4-FFF2-40B4-BE49-F238E27FC236}">
                <a16:creationId xmlns:a16="http://schemas.microsoft.com/office/drawing/2014/main" id="{C663B3AC-5B31-4584-B8DB-DC7328FDF685}"/>
              </a:ext>
            </a:extLst>
          </p:cNvPr>
          <p:cNvSpPr>
            <a:spLocks/>
          </p:cNvSpPr>
          <p:nvPr/>
        </p:nvSpPr>
        <p:spPr bwMode="auto">
          <a:xfrm>
            <a:off x="6781800" y="40386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44" name="Text Box 16">
            <a:extLst>
              <a:ext uri="{FF2B5EF4-FFF2-40B4-BE49-F238E27FC236}">
                <a16:creationId xmlns:a16="http://schemas.microsoft.com/office/drawing/2014/main" id="{C51F8913-67BE-4FAF-BA16-A46ACE6E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257801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 –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</a:t>
            </a:r>
          </a:p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K- n- n </a:t>
            </a:r>
            <a:r>
              <a:rPr lang="es-ES" altLang="es-AR" sz="2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</a:p>
        </p:txBody>
      </p:sp>
      <p:sp>
        <p:nvSpPr>
          <p:cNvPr id="48145" name="AutoShape 17">
            <a:extLst>
              <a:ext uri="{FF2B5EF4-FFF2-40B4-BE49-F238E27FC236}">
                <a16:creationId xmlns:a16="http://schemas.microsoft.com/office/drawing/2014/main" id="{DF35D607-395A-4FED-837E-481D751667A8}"/>
              </a:ext>
            </a:extLst>
          </p:cNvPr>
          <p:cNvSpPr>
            <a:spLocks/>
          </p:cNvSpPr>
          <p:nvPr/>
        </p:nvSpPr>
        <p:spPr bwMode="auto">
          <a:xfrm>
            <a:off x="6705600" y="5257800"/>
            <a:ext cx="76200" cy="1143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C951B938-DF70-46A9-B1C1-6BC5DA86E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685800"/>
            <a:ext cx="701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7" name="Text Box 19">
            <a:extLst>
              <a:ext uri="{FF2B5EF4-FFF2-40B4-BE49-F238E27FC236}">
                <a16:creationId xmlns:a16="http://schemas.microsoft.com/office/drawing/2014/main" id="{2C66F170-EA40-4E66-BDA0-8693C3A6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8804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r * </a:t>
            </a:r>
            <a:r>
              <a:rPr lang="el-GR" altLang="es-AR" sz="24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endParaRPr lang="es-ES" alt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48" name="Text Box 20">
            <a:extLst>
              <a:ext uri="{FF2B5EF4-FFF2-40B4-BE49-F238E27FC236}">
                <a16:creationId xmlns:a16="http://schemas.microsoft.com/office/drawing/2014/main" id="{72DA99FA-51D9-4DA4-AF2F-B57008B6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324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1                   2                 4                       8                2 </a:t>
            </a:r>
            <a:r>
              <a:rPr lang="es-ES" altLang="es-AR" sz="2400" baseline="30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4"/>
    </mc:Choice>
    <mc:Fallback xmlns="">
      <p:transition spd="slow" advTm="223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33A68FDA-B1D3-4FEC-8D97-624965B4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0"/>
            <a:ext cx="4683125" cy="6553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653D4D88-EC72-46A4-A28F-5DFFC61E8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62" y="914400"/>
            <a:ext cx="4734338" cy="156966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 dirty="0">
                <a:latin typeface="Arial" panose="020B0604020202020204" pitchFamily="34" charset="0"/>
                <a:cs typeface="Arial" panose="020B0604020202020204" pitchFamily="34" charset="0"/>
              </a:rPr>
              <a:t>Dinámica de poblaciones que crecen de acuerdo al modelo logístico discreto de acuerdo al valor de R  </a:t>
            </a:r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74FD7D73-AFA8-4310-BD05-CF790DDC9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52400"/>
            <a:ext cx="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878E0970-3BDB-4136-B7D9-4F1F91C7D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 chico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9715D5CE-DBF6-4AF0-8761-A6EC90A0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R grande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1D5D4D16-6F7C-4FC8-9A8C-E600AE8D1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324601"/>
            <a:ext cx="2057400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Fig:Gotelli NJ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08"/>
    </mc:Choice>
    <mc:Fallback xmlns="">
      <p:transition spd="slow" advTm="5930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|1.8|0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1509</Words>
  <Application>Microsoft Office PowerPoint</Application>
  <PresentationFormat>Panorámica</PresentationFormat>
  <Paragraphs>301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competencia puede aumentar la eficacia de los competidores fuertes, es decir, su contribución proporcional a la generación siguiente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mariabusch1955@gmail.com</dc:creator>
  <cp:lastModifiedBy>mariabusch1955@gmail.com</cp:lastModifiedBy>
  <cp:revision>21</cp:revision>
  <dcterms:created xsi:type="dcterms:W3CDTF">2020-06-22T19:18:40Z</dcterms:created>
  <dcterms:modified xsi:type="dcterms:W3CDTF">2020-09-30T19:47:53Z</dcterms:modified>
</cp:coreProperties>
</file>