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38" r:id="rId2"/>
    <p:sldId id="342" r:id="rId3"/>
    <p:sldId id="346" r:id="rId4"/>
    <p:sldId id="340" r:id="rId5"/>
    <p:sldId id="330" r:id="rId6"/>
    <p:sldId id="344" r:id="rId7"/>
    <p:sldId id="343" r:id="rId8"/>
    <p:sldId id="257" r:id="rId9"/>
    <p:sldId id="258" r:id="rId10"/>
    <p:sldId id="260" r:id="rId11"/>
    <p:sldId id="25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5" r:id="rId36"/>
    <p:sldId id="284" r:id="rId37"/>
    <p:sldId id="287" r:id="rId38"/>
    <p:sldId id="286" r:id="rId39"/>
    <p:sldId id="341" r:id="rId40"/>
    <p:sldId id="288" r:id="rId41"/>
    <p:sldId id="289" r:id="rId42"/>
    <p:sldId id="345" r:id="rId43"/>
    <p:sldId id="290" r:id="rId44"/>
    <p:sldId id="291" r:id="rId45"/>
    <p:sldId id="293" r:id="rId46"/>
    <p:sldId id="294" r:id="rId47"/>
    <p:sldId id="295" r:id="rId48"/>
    <p:sldId id="292" r:id="rId49"/>
    <p:sldId id="296" r:id="rId50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A794A18E-665F-4951-A321-4CCB3691C7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514D485-8CDB-4002-BFA5-EBDD465D223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E53C99D-E823-407D-8EC0-0D88D7883BB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0079827E-49D7-43D3-A6B1-5D92A2FE9A4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AR" noProof="0"/>
              <a:t>Haga clic para modificar el estilo de texto del patrón</a:t>
            </a:r>
          </a:p>
          <a:p>
            <a:pPr lvl="1"/>
            <a:r>
              <a:rPr lang="es-ES_tradnl" altLang="es-AR" noProof="0"/>
              <a:t>Segundo nivel</a:t>
            </a:r>
          </a:p>
          <a:p>
            <a:pPr lvl="2"/>
            <a:r>
              <a:rPr lang="es-ES_tradnl" altLang="es-AR" noProof="0"/>
              <a:t>Tercer nivel</a:t>
            </a:r>
          </a:p>
          <a:p>
            <a:pPr lvl="3"/>
            <a:r>
              <a:rPr lang="es-ES_tradnl" altLang="es-AR" noProof="0"/>
              <a:t>Cuarto nivel</a:t>
            </a:r>
          </a:p>
          <a:p>
            <a:pPr lvl="4"/>
            <a:r>
              <a:rPr lang="es-ES_tradnl" altLang="es-AR" noProof="0"/>
              <a:t>Quinto nivel</a:t>
            </a:r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B5E36886-AA2A-4C27-A780-66EB7F2BE7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id="{CC8EF2CA-E258-4375-9DCC-852F323F7C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0755321-1852-46FD-8BA6-75B720EEF838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6B94A2-97B7-4862-B922-BA3A95914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82A685-8D8F-4621-A274-2ECD5F7DC3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D7916B-D856-404C-AD3D-E5797EC93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F587E-9D31-44D2-AEE2-4E32244FCC68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241064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E5DDC-980D-4E28-BD61-6A3F4076BE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6B46C9-9A87-4ECE-952B-4826E6C27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E0D04C-65CD-4A43-A321-349E2137F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4AB39-0408-44A7-9492-11400499A545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34857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10B0EE-5788-433D-8EFF-2FBB1C123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9C2658-33AB-460C-8971-31D9EB58BC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82F006-6070-46EA-8F9A-EE031E1B7D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80F5F-B41A-42AF-A15E-B214810B372D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376290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BF66A5-B8F8-49C8-A012-08594C83A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31DCAF-069B-41E5-8260-27E1AA965E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4D1812-314C-4220-B419-0201DBE618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10D79-D0B0-479B-9EBD-06A8C8B0BCCC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419885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176A83-D06E-4CBA-9442-6BC2137A1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DF1AF7-01F8-4FA4-AC3D-24B586A668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F01BF6-D85C-48EB-AC22-153A185DB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2665A-8773-4244-B1B2-D5DD6AA6AD30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78175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882B4-981E-4446-B884-FCEA6161F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C6C7A-AE66-4EF2-8DC8-29B3C5C59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2136F-9D83-4342-9531-5DE7C16B2E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75B87-C34A-411B-A4B0-88014BC079CF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406613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96FFA30-7945-484D-8DAC-37E0B2EE17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3F13EB-0C19-40E4-B77F-381D4806E7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85E55A-761D-4D67-9EF9-78F34EAEB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92657-A872-4084-AC1C-E0E837E89DC9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75521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E7DB31-5BC0-4D6A-9D09-AADE15520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5716C1-5400-4611-AA9D-4CEEE7034A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388FE9-7EF7-4E09-A674-AF29CBBC50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3B902-823D-4581-9CBB-C4B80786567E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209646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A231A4F-21D8-45E7-9086-2BD647BA0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90D6F-7E0D-48E4-AAB1-E2FF3B494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D21C5C-1DB0-4291-B6C9-C6F2A3A2BA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EBAF9-C544-4090-B42E-1B635FCCEC4A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41294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D3C7C1-903B-4061-83CE-24B4BF9B5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0B8808-D7F5-41B8-94CF-9850AC933D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735438-8314-4635-AC6A-E093599B8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87FCF-634A-4B04-A6EA-5E66775829BE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51555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A211D4-4252-4971-904E-9D2F7FD6C4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B06D36-3AF7-418A-8C96-99E96A7BE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F27321-4716-4D5C-A7A2-055CA2EB5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2D9EC-2AA1-4BA1-B94B-FA5583BC8E6F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76851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3D450AF-ECD0-4F1C-BC8C-AB92913BC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AR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12C298-D90E-4B02-88E3-F6F7C171F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AR"/>
              <a:t>Haga clic para modificar el estilo de texto del patrón</a:t>
            </a:r>
          </a:p>
          <a:p>
            <a:pPr lvl="1"/>
            <a:r>
              <a:rPr lang="es-ES_tradnl" altLang="es-AR"/>
              <a:t>Segundo nivel</a:t>
            </a:r>
          </a:p>
          <a:p>
            <a:pPr lvl="2"/>
            <a:r>
              <a:rPr lang="es-ES_tradnl" altLang="es-AR"/>
              <a:t>Tercer nivel</a:t>
            </a:r>
          </a:p>
          <a:p>
            <a:pPr lvl="3"/>
            <a:r>
              <a:rPr lang="es-ES_tradnl" altLang="es-AR"/>
              <a:t>Cuarto nivel</a:t>
            </a:r>
          </a:p>
          <a:p>
            <a:pPr lvl="4"/>
            <a:r>
              <a:rPr lang="es-ES_tradnl" altLang="es-AR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F1A803-ABBF-4AEB-911D-42F410052E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94D377-9FB8-464C-884E-2F3DFB5F89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_tradnl" altLang="es-A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AD39DA9-570F-4C1E-BC7F-F77277CBAE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513B597-FCA2-46DD-A550-C87D29B52713}" type="slidenum">
              <a:rPr lang="es-ES_tradnl" altLang="es-AR"/>
              <a:pPr>
                <a:defRPr/>
              </a:pPr>
              <a:t>‹Nº›</a:t>
            </a:fld>
            <a:endParaRPr lang="es-ES_tradnl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6D00BCE6-9FEE-4032-8F2C-79A0546A2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1938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>
                <a:latin typeface="Times New Roman" panose="02020603050405020304" pitchFamily="18" charset="0"/>
              </a:rPr>
              <a:t>Clase Anterior: 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es-AR" sz="2400">
                <a:latin typeface="Times New Roman" panose="02020603050405020304" pitchFamily="18" charset="0"/>
              </a:rPr>
              <a:t>Tabla de vida horizontal o de cohorte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es-AR" sz="2400">
                <a:latin typeface="Times New Roman" panose="02020603050405020304" pitchFamily="18" charset="0"/>
              </a:rPr>
              <a:t>Parámetros de la tabla de vida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es-AR" sz="2400">
                <a:latin typeface="Times New Roman" panose="02020603050405020304" pitchFamily="18" charset="0"/>
              </a:rPr>
              <a:t>Tablas de vida vertical o estática. Superposición de generaciones</a:t>
            </a:r>
          </a:p>
          <a:p>
            <a:pPr eaLnBrk="1" hangingPunct="1">
              <a:spcBef>
                <a:spcPct val="0"/>
              </a:spcBef>
            </a:pPr>
            <a:r>
              <a:rPr lang="es-ES_tradnl" altLang="es-AR" sz="2400">
                <a:latin typeface="Times New Roman" panose="02020603050405020304" pitchFamily="18" charset="0"/>
              </a:rPr>
              <a:t>Ciclos y estrategias de historia de vida</a:t>
            </a: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FB19CDFA-525E-4630-806D-0BCAF5882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36838"/>
            <a:ext cx="9144000" cy="267811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Temas de hoy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Crecimiento exponencial. </a:t>
            </a:r>
            <a:r>
              <a:rPr lang="es-ES_tradnl" altLang="es-AR" sz="2400">
                <a:latin typeface="Times New Roman" panose="02020603050405020304" pitchFamily="18" charset="0"/>
              </a:rPr>
              <a:t>Parámetros poblacionales: tasas de natalidad, mortalidad, tasa de reclutamiento neto, tasa de crecimiento poblacional</a:t>
            </a:r>
            <a:endParaRPr lang="es-ES" altLang="es-AR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AR" sz="2400">
                <a:latin typeface="Times New Roman" panose="02020603050405020304" pitchFamily="18" charset="0"/>
              </a:rPr>
              <a:t>Efecto de la competencia intraespecífica: Crecimiento densodependiente o logístico. Capacidad de carga.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s-ES" altLang="es-AR" sz="2400">
                <a:latin typeface="Times New Roman" panose="02020603050405020304" pitchFamily="18" charset="0"/>
              </a:rPr>
              <a:t>Modelo logístico continuo y discreto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C9CE0939-AA82-4BF9-B47A-A4BCF649A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015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Estructura de edades: proporción de cada edad en la población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60BB7870-755C-43C4-A6DD-4B8BE55D7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8007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Estructura de edades estable: la proporción de cada edad se mantiene a lo largo de las generaciones o el tiempo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67EE6697-E303-4EA2-8C4E-F55605F5F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1371600" cy="2670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a</a:t>
            </a:r>
            <a:r>
              <a:rPr lang="es-ES" altLang="es-AR" sz="2400" b="1" baseline="-25000"/>
              <a:t>0</a:t>
            </a:r>
            <a:r>
              <a:rPr lang="es-ES" altLang="es-AR" sz="2400"/>
              <a:t>    100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 a</a:t>
            </a:r>
            <a:r>
              <a:rPr lang="es-ES" altLang="es-AR" sz="2400" b="1" baseline="-25000"/>
              <a:t>1</a:t>
            </a:r>
            <a:r>
              <a:rPr lang="es-ES" altLang="es-AR" sz="2400"/>
              <a:t>     50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/>
              <a:t> </a:t>
            </a:r>
            <a:r>
              <a:rPr lang="es-ES" altLang="es-AR" sz="2400" b="1"/>
              <a:t>a</a:t>
            </a:r>
            <a:r>
              <a:rPr lang="es-ES" altLang="es-AR" sz="2400" b="1" baseline="-25000"/>
              <a:t>2</a:t>
            </a:r>
            <a:r>
              <a:rPr lang="es-ES" altLang="es-AR" sz="2400"/>
              <a:t>    25</a:t>
            </a:r>
            <a:endParaRPr lang="es-ES" altLang="es-AR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a</a:t>
            </a:r>
            <a:r>
              <a:rPr lang="es-ES" altLang="es-AR" sz="2400" b="1" baseline="-25000"/>
              <a:t>3</a:t>
            </a:r>
            <a:r>
              <a:rPr lang="es-ES" altLang="es-AR" sz="2400" baseline="-25000"/>
              <a:t>     </a:t>
            </a:r>
            <a:r>
              <a:rPr lang="es-ES" altLang="es-AR" sz="2400"/>
              <a:t>12,5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2B6AFE21-11EF-4AE3-8738-0989E2341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00"/>
            <a:ext cx="1066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AR" altLang="es-AR" sz="2400">
              <a:latin typeface="Times New Roman" panose="02020603050405020304" pitchFamily="18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0E194BB1-8D19-48A8-98E9-46447E40A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191000"/>
            <a:ext cx="1219200" cy="239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0  </a:t>
            </a:r>
            <a:r>
              <a:rPr lang="es-ES" altLang="es-AR" sz="2400" baseline="-25000"/>
              <a:t>  </a:t>
            </a:r>
            <a:r>
              <a:rPr lang="es-ES" altLang="es-AR" sz="2400"/>
              <a:t>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1 </a:t>
            </a:r>
            <a:r>
              <a:rPr lang="es-ES" altLang="es-AR" sz="2400" baseline="-25000"/>
              <a:t>   </a:t>
            </a:r>
            <a:r>
              <a:rPr lang="es-ES" altLang="es-AR" sz="2400"/>
              <a:t>0,5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2  </a:t>
            </a:r>
            <a:r>
              <a:rPr lang="es-ES" altLang="es-AR" sz="2400" baseline="-25000"/>
              <a:t>  </a:t>
            </a:r>
            <a:r>
              <a:rPr lang="es-ES" altLang="es-AR" sz="2400"/>
              <a:t>0,25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3 </a:t>
            </a:r>
            <a:r>
              <a:rPr lang="es-ES" altLang="es-AR" sz="2400" baseline="-25000"/>
              <a:t>   </a:t>
            </a:r>
            <a:r>
              <a:rPr lang="es-ES" altLang="es-AR" sz="2400"/>
              <a:t>0,12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9C7D043F-E286-41F7-91D0-78359936B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429000"/>
            <a:ext cx="685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t3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0351595F-0FBE-4BA2-9585-0178445C6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191000"/>
            <a:ext cx="1371600" cy="2670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a</a:t>
            </a:r>
            <a:r>
              <a:rPr lang="es-ES" altLang="es-AR" sz="2400" b="1" baseline="-25000"/>
              <a:t>0</a:t>
            </a:r>
            <a:r>
              <a:rPr lang="es-ES" altLang="es-AR" sz="2400"/>
              <a:t>    200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 a</a:t>
            </a:r>
            <a:r>
              <a:rPr lang="es-ES" altLang="es-AR" sz="2400" b="1" baseline="-25000"/>
              <a:t>1</a:t>
            </a:r>
            <a:r>
              <a:rPr lang="es-ES" altLang="es-AR" sz="2400"/>
              <a:t>   100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/>
              <a:t> </a:t>
            </a:r>
            <a:r>
              <a:rPr lang="es-ES" altLang="es-AR" sz="2400" b="1"/>
              <a:t>a</a:t>
            </a:r>
            <a:r>
              <a:rPr lang="es-ES" altLang="es-AR" sz="2400" b="1" baseline="-25000"/>
              <a:t>2</a:t>
            </a:r>
            <a:r>
              <a:rPr lang="es-ES" altLang="es-AR" sz="2400"/>
              <a:t>    50</a:t>
            </a:r>
            <a:endParaRPr lang="es-ES" altLang="es-AR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a</a:t>
            </a:r>
            <a:r>
              <a:rPr lang="es-ES" altLang="es-AR" sz="2400" b="1" baseline="-25000"/>
              <a:t>3</a:t>
            </a:r>
            <a:r>
              <a:rPr lang="es-ES" altLang="es-AR" sz="2400" baseline="-25000"/>
              <a:t>        </a:t>
            </a:r>
            <a:r>
              <a:rPr lang="es-ES" altLang="es-AR" sz="2400"/>
              <a:t>25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E632F855-48F5-4C22-835D-EF583ACD3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91000"/>
            <a:ext cx="1295400" cy="239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0  </a:t>
            </a:r>
            <a:r>
              <a:rPr lang="es-ES" altLang="es-AR" sz="2400" baseline="-25000"/>
              <a:t>  </a:t>
            </a:r>
            <a:r>
              <a:rPr lang="es-ES" altLang="es-AR" sz="2400"/>
              <a:t>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1 </a:t>
            </a:r>
            <a:r>
              <a:rPr lang="es-ES" altLang="es-AR" sz="2400" baseline="-25000"/>
              <a:t>   </a:t>
            </a:r>
            <a:r>
              <a:rPr lang="es-ES" altLang="es-AR" sz="2400"/>
              <a:t>0,5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2  </a:t>
            </a:r>
            <a:r>
              <a:rPr lang="es-ES" altLang="es-AR" sz="2400" baseline="-25000"/>
              <a:t>  </a:t>
            </a:r>
            <a:r>
              <a:rPr lang="es-ES" altLang="es-AR" sz="2400"/>
              <a:t>0,25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3 </a:t>
            </a:r>
            <a:r>
              <a:rPr lang="es-ES" altLang="es-AR" sz="2400" baseline="-25000"/>
              <a:t>   </a:t>
            </a:r>
            <a:r>
              <a:rPr lang="es-ES" altLang="es-AR" sz="2400"/>
              <a:t>0,12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CCCB7772-5DDE-45D2-8ACA-3EC50C8C3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114800"/>
            <a:ext cx="1219200" cy="239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0  </a:t>
            </a:r>
            <a:r>
              <a:rPr lang="es-ES" altLang="es-AR" sz="2400" baseline="-25000"/>
              <a:t>  </a:t>
            </a:r>
            <a:r>
              <a:rPr lang="es-ES" altLang="es-AR" sz="2400"/>
              <a:t>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1 </a:t>
            </a:r>
            <a:r>
              <a:rPr lang="es-ES" altLang="es-AR" sz="2400" baseline="-25000"/>
              <a:t>   </a:t>
            </a:r>
            <a:r>
              <a:rPr lang="es-ES" altLang="es-AR" sz="2400"/>
              <a:t>0,5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2  </a:t>
            </a:r>
            <a:r>
              <a:rPr lang="es-ES" altLang="es-AR" sz="2400" baseline="-25000"/>
              <a:t>  </a:t>
            </a:r>
            <a:r>
              <a:rPr lang="es-ES" altLang="es-AR" sz="2400"/>
              <a:t>0,25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</a:t>
            </a:r>
            <a:r>
              <a:rPr lang="es-ES" altLang="es-AR" sz="2400" b="1" baseline="-25000"/>
              <a:t>3 </a:t>
            </a:r>
            <a:r>
              <a:rPr lang="es-ES" altLang="es-AR" sz="2400" baseline="-25000"/>
              <a:t>   </a:t>
            </a:r>
            <a:r>
              <a:rPr lang="es-ES" altLang="es-AR" sz="2400"/>
              <a:t>0,12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D6586C1B-EF83-4027-B3EF-1EC7DE906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114800"/>
            <a:ext cx="1620837" cy="2100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a</a:t>
            </a:r>
            <a:r>
              <a:rPr lang="es-ES" altLang="es-AR" sz="2400" b="1" baseline="-25000"/>
              <a:t>0</a:t>
            </a:r>
            <a:r>
              <a:rPr lang="es-ES" altLang="es-AR" sz="2400"/>
              <a:t>    50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 a</a:t>
            </a:r>
            <a:r>
              <a:rPr lang="es-ES" altLang="es-AR" sz="2400" b="1" baseline="-25000"/>
              <a:t>1</a:t>
            </a:r>
            <a:r>
              <a:rPr lang="es-ES" altLang="es-AR" sz="2400"/>
              <a:t>   25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/>
              <a:t> </a:t>
            </a:r>
            <a:r>
              <a:rPr lang="es-ES" altLang="es-AR" sz="2400" b="1"/>
              <a:t>a</a:t>
            </a:r>
            <a:r>
              <a:rPr lang="es-ES" altLang="es-AR" sz="2400" b="1" baseline="-25000"/>
              <a:t>2</a:t>
            </a:r>
            <a:r>
              <a:rPr lang="es-ES" altLang="es-AR" sz="2400"/>
              <a:t>  12,5</a:t>
            </a:r>
            <a:endParaRPr lang="es-ES" altLang="es-AR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a</a:t>
            </a:r>
            <a:r>
              <a:rPr lang="es-ES" altLang="es-AR" sz="2400" b="1" baseline="-25000"/>
              <a:t>3</a:t>
            </a:r>
            <a:r>
              <a:rPr lang="es-ES" altLang="es-AR" sz="2400" baseline="-25000"/>
              <a:t>       </a:t>
            </a:r>
            <a:r>
              <a:rPr lang="es-ES" altLang="es-AR" sz="2400"/>
              <a:t>6,25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D276984A-B080-4CD2-81A9-8C36ACAC4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733800"/>
            <a:ext cx="685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t1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F02AEE37-0B69-47A1-B4D4-0118E3C75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505200"/>
            <a:ext cx="685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38994624-C8D6-46E4-8C79-2CAE41AF5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133600"/>
            <a:ext cx="60198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Figura begon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4.16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4.17</a:t>
            </a:r>
          </a:p>
        </p:txBody>
      </p:sp>
      <p:graphicFrame>
        <p:nvGraphicFramePr>
          <p:cNvPr id="12291" name="Object 3">
            <a:extLst>
              <a:ext uri="{FF2B5EF4-FFF2-40B4-BE49-F238E27FC236}">
                <a16:creationId xmlns:a16="http://schemas.microsoft.com/office/drawing/2014/main" id="{9148A1BA-192F-4987-8EE6-4E0DB39536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762000"/>
          <a:ext cx="7621588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Fotografía de Photo Editor" r:id="rId4" imgW="7621064" imgH="3238952" progId="MSPhotoEd.3">
                  <p:embed/>
                </p:oleObj>
              </mc:Choice>
              <mc:Fallback>
                <p:oleObj name="Fotografía de Photo Editor" r:id="rId4" imgW="7621064" imgH="3238952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762000"/>
                        <a:ext cx="7621588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>
            <a:extLst>
              <a:ext uri="{FF2B5EF4-FFF2-40B4-BE49-F238E27FC236}">
                <a16:creationId xmlns:a16="http://schemas.microsoft.com/office/drawing/2014/main" id="{91820AC6-D4B4-4269-8604-FF2A98CEA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852738"/>
            <a:ext cx="576263" cy="16049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1800"/>
              <a:t>100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1800"/>
              <a:t>50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1800"/>
              <a:t>25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1800"/>
              <a:t>10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033B1967-E19E-4A16-A473-4EC7C4038BAB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1773238"/>
            <a:ext cx="2667000" cy="2514600"/>
            <a:chOff x="3552" y="2496"/>
            <a:chExt cx="1680" cy="1584"/>
          </a:xfrm>
        </p:grpSpPr>
        <p:sp>
          <p:nvSpPr>
            <p:cNvPr id="13320" name="Line 3">
              <a:extLst>
                <a:ext uri="{FF2B5EF4-FFF2-40B4-BE49-F238E27FC236}">
                  <a16:creationId xmlns:a16="http://schemas.microsoft.com/office/drawing/2014/main" id="{6AA0DF84-3A08-4630-BEB9-EDF47D573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496"/>
              <a:ext cx="0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321" name="Line 4">
              <a:extLst>
                <a:ext uri="{FF2B5EF4-FFF2-40B4-BE49-F238E27FC236}">
                  <a16:creationId xmlns:a16="http://schemas.microsoft.com/office/drawing/2014/main" id="{45BDF4DA-E375-491B-9CCD-4A71864DA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744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3322" name="Text Box 5">
              <a:extLst>
                <a:ext uri="{FF2B5EF4-FFF2-40B4-BE49-F238E27FC236}">
                  <a16:creationId xmlns:a16="http://schemas.microsoft.com/office/drawing/2014/main" id="{E67B7EF0-B6A2-4187-9EE4-9B998871F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54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N</a:t>
              </a:r>
            </a:p>
          </p:txBody>
        </p:sp>
        <p:sp>
          <p:nvSpPr>
            <p:cNvPr id="13323" name="Text Box 6">
              <a:extLst>
                <a:ext uri="{FF2B5EF4-FFF2-40B4-BE49-F238E27FC236}">
                  <a16:creationId xmlns:a16="http://schemas.microsoft.com/office/drawing/2014/main" id="{34AD1948-46DF-47C6-9197-7F677EF0D8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379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t</a:t>
              </a:r>
            </a:p>
          </p:txBody>
        </p:sp>
        <p:sp>
          <p:nvSpPr>
            <p:cNvPr id="13324" name="Freeform 7">
              <a:extLst>
                <a:ext uri="{FF2B5EF4-FFF2-40B4-BE49-F238E27FC236}">
                  <a16:creationId xmlns:a16="http://schemas.microsoft.com/office/drawing/2014/main" id="{E9F843D0-4635-42C4-BD78-BF003824C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2496"/>
              <a:ext cx="912" cy="1200"/>
            </a:xfrm>
            <a:custGeom>
              <a:avLst/>
              <a:gdLst>
                <a:gd name="T0" fmla="*/ 0 w 912"/>
                <a:gd name="T1" fmla="*/ 1200 h 1200"/>
                <a:gd name="T2" fmla="*/ 624 w 912"/>
                <a:gd name="T3" fmla="*/ 816 h 1200"/>
                <a:gd name="T4" fmla="*/ 912 w 912"/>
                <a:gd name="T5" fmla="*/ 0 h 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2" h="1200">
                  <a:moveTo>
                    <a:pt x="0" y="1200"/>
                  </a:moveTo>
                  <a:cubicBezTo>
                    <a:pt x="236" y="1108"/>
                    <a:pt x="472" y="1016"/>
                    <a:pt x="624" y="816"/>
                  </a:cubicBezTo>
                  <a:cubicBezTo>
                    <a:pt x="776" y="616"/>
                    <a:pt x="864" y="136"/>
                    <a:pt x="912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7176" name="Text Box 8">
            <a:extLst>
              <a:ext uri="{FF2B5EF4-FFF2-40B4-BE49-F238E27FC236}">
                <a16:creationId xmlns:a16="http://schemas.microsoft.com/office/drawing/2014/main" id="{2C7C9053-66CA-4BB1-B382-2A4DB3492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3406775"/>
            <a:ext cx="4572000" cy="34163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altLang="es-AR" sz="2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Crecimiento continuo. </a:t>
            </a:r>
            <a:r>
              <a:rPr lang="es-ES" altLang="es-AR" sz="2400" dirty="0"/>
              <a:t>Ecuaciones diferenciales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_tradnl" altLang="es-AR" sz="2400" dirty="0"/>
              <a:t>Cuando t tiende a 0   </a:t>
            </a:r>
            <a:r>
              <a:rPr lang="es-ES_tradnl" altLang="es-AR" sz="2400" dirty="0" err="1"/>
              <a:t>Nt</a:t>
            </a:r>
            <a:r>
              <a:rPr lang="es-ES_tradnl" altLang="es-AR" sz="2400" dirty="0"/>
              <a:t>=</a:t>
            </a:r>
            <a:r>
              <a:rPr lang="es-ES" altLang="es-AR" sz="2400" dirty="0"/>
              <a:t>N0* </a:t>
            </a:r>
            <a:r>
              <a:rPr lang="es-ES" altLang="es-AR" sz="2400" dirty="0" err="1"/>
              <a:t>e</a:t>
            </a:r>
            <a:r>
              <a:rPr lang="es-ES" altLang="es-AR" sz="2400" baseline="30000" dirty="0" err="1"/>
              <a:t>r</a:t>
            </a:r>
            <a:r>
              <a:rPr lang="es-ES" altLang="es-AR" sz="2400" baseline="30000" dirty="0"/>
              <a:t>*t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AR" sz="2400" dirty="0"/>
              <a:t>Intervalo de tiempo tiende a 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_tradnl" altLang="es-AR" sz="2400" dirty="0"/>
              <a:t>r= </a:t>
            </a:r>
            <a:r>
              <a:rPr lang="es-ES_tradnl" altLang="es-AR" sz="2400" dirty="0" err="1"/>
              <a:t>lnR</a:t>
            </a:r>
            <a:endParaRPr lang="es-ES" altLang="es-AR" sz="2400" dirty="0"/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AR" sz="2400" dirty="0"/>
              <a:t>r=0, </a:t>
            </a:r>
            <a:r>
              <a:rPr lang="es-ES" altLang="es-AR" sz="2400" dirty="0" err="1"/>
              <a:t>Nt</a:t>
            </a:r>
            <a:r>
              <a:rPr lang="es-ES" altLang="es-AR" sz="2400" dirty="0"/>
              <a:t>=N0  r&gt;0, </a:t>
            </a:r>
            <a:r>
              <a:rPr lang="es-ES" altLang="es-AR" sz="2400" dirty="0" err="1"/>
              <a:t>Nt</a:t>
            </a:r>
            <a:r>
              <a:rPr lang="es-ES" altLang="es-AR" sz="2400" dirty="0"/>
              <a:t>&gt;N0, r&lt;0, </a:t>
            </a:r>
            <a:r>
              <a:rPr lang="es-ES" altLang="es-AR" sz="2400" dirty="0" err="1"/>
              <a:t>Nt</a:t>
            </a:r>
            <a:r>
              <a:rPr lang="es-ES" altLang="es-AR" sz="2400" dirty="0"/>
              <a:t>&lt;N0</a:t>
            </a:r>
          </a:p>
        </p:txBody>
      </p:sp>
      <p:sp>
        <p:nvSpPr>
          <p:cNvPr id="13316" name="Text Box 9">
            <a:extLst>
              <a:ext uri="{FF2B5EF4-FFF2-40B4-BE49-F238E27FC236}">
                <a16:creationId xmlns:a16="http://schemas.microsoft.com/office/drawing/2014/main" id="{C5FECAEF-D1B2-488B-9307-D9E368CD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4925"/>
            <a:ext cx="87852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Cuando la población está formada por individuos de distintas edades, hay superposición de generaciones, el crecimiento puede ser continuo</a:t>
            </a:r>
            <a:endParaRPr lang="es-ES" altLang="es-AR" sz="2400"/>
          </a:p>
        </p:txBody>
      </p:sp>
      <p:sp>
        <p:nvSpPr>
          <p:cNvPr id="13317" name="Text Box 10">
            <a:extLst>
              <a:ext uri="{FF2B5EF4-FFF2-40B4-BE49-F238E27FC236}">
                <a16:creationId xmlns:a16="http://schemas.microsoft.com/office/drawing/2014/main" id="{48EF3592-93D0-4808-8860-A3769156D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437063"/>
            <a:ext cx="2376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Crecimiento exponencial</a:t>
            </a:r>
            <a:endParaRPr lang="es-ES" altLang="es-AR" sz="2400"/>
          </a:p>
        </p:txBody>
      </p:sp>
      <p:sp>
        <p:nvSpPr>
          <p:cNvPr id="13318" name="Text Box 11">
            <a:extLst>
              <a:ext uri="{FF2B5EF4-FFF2-40B4-BE49-F238E27FC236}">
                <a16:creationId xmlns:a16="http://schemas.microsoft.com/office/drawing/2014/main" id="{67821472-B281-47BA-850C-3AC603C34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1262063"/>
            <a:ext cx="4716463" cy="193833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 u="sng"/>
              <a:t>Crecimiento discreto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Nt= N0*R</a:t>
            </a:r>
            <a:r>
              <a:rPr lang="es-ES_tradnl" altLang="es-AR" sz="2400" baseline="30000"/>
              <a:t>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R=1, </a:t>
            </a:r>
            <a:r>
              <a:rPr lang="es-ES" altLang="es-AR" sz="2400"/>
              <a:t>Nt=N0  R&gt;1, Nt&gt;N0, R&lt;1, Nt&lt;N0</a:t>
            </a:r>
            <a:endParaRPr lang="es-ES_tradnl" altLang="es-AR" sz="2400"/>
          </a:p>
        </p:txBody>
      </p:sp>
      <p:sp>
        <p:nvSpPr>
          <p:cNvPr id="13319" name="Text Box 12">
            <a:extLst>
              <a:ext uri="{FF2B5EF4-FFF2-40B4-BE49-F238E27FC236}">
                <a16:creationId xmlns:a16="http://schemas.microsoft.com/office/drawing/2014/main" id="{B378F670-01A6-497C-B43C-30D411986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589588"/>
            <a:ext cx="34559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Se producen muertes y nacimientos en forma continua</a:t>
            </a:r>
            <a:endParaRPr lang="es-ES" altLang="es-AR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BD3AB241-0020-48F0-ADD0-258156EDD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6250"/>
            <a:ext cx="7704138" cy="5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 b="1"/>
              <a:t>Supuestos de los modelos de crecimiento geométrico y exponencial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Población cerrada: sin inmigración ni emigración. La tasa de crecimiento poblacional es la diferencia entre las tasas de natalidad y mortalidad, es constante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Tasas de natalidad y mortalidad no dependen de la densidad.  Los recursos no son limitantes a ninguna densidad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Todos los individuos son iguales o las relaciones entre los distintas clases deben ser constantes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Para el modelo continuo: los individuos nacen y mueren en forma continua.</a:t>
            </a:r>
            <a:endParaRPr lang="es-ES" altLang="es-AR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283F52C9-DB38-4811-AB36-3CFCB3E34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052513"/>
            <a:ext cx="716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/>
              <a:t>Probabilidad de muerte= </a:t>
            </a:r>
            <a:r>
              <a:rPr lang="es-ES" altLang="es-AR" sz="2400">
                <a:solidFill>
                  <a:srgbClr val="FF3300"/>
                </a:solidFill>
              </a:rPr>
              <a:t>Tasa de mortalidad (d)</a:t>
            </a:r>
            <a:r>
              <a:rPr lang="es-ES" altLang="es-AR" sz="2400"/>
              <a:t> = Número de muertos/ (Tamaño poblacional* t)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7536AB86-4710-4713-B871-785269E2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89138"/>
            <a:ext cx="670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/>
              <a:t>Fecundidad= </a:t>
            </a:r>
            <a:r>
              <a:rPr lang="es-ES" altLang="es-AR" sz="2400">
                <a:solidFill>
                  <a:srgbClr val="FF3300"/>
                </a:solidFill>
              </a:rPr>
              <a:t>Tasa de natalidad (b)</a:t>
            </a:r>
            <a:r>
              <a:rPr lang="es-ES" altLang="es-AR" sz="2400"/>
              <a:t> = Número de nacimientos/ (Tamaño poblacional*t)</a:t>
            </a:r>
          </a:p>
        </p:txBody>
      </p:sp>
      <p:grpSp>
        <p:nvGrpSpPr>
          <p:cNvPr id="15364" name="Group 4">
            <a:extLst>
              <a:ext uri="{FF2B5EF4-FFF2-40B4-BE49-F238E27FC236}">
                <a16:creationId xmlns:a16="http://schemas.microsoft.com/office/drawing/2014/main" id="{E3544988-9A4C-4CFE-8732-1A630C59D724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2924175"/>
            <a:ext cx="2514600" cy="2590800"/>
            <a:chOff x="624" y="2016"/>
            <a:chExt cx="1584" cy="1632"/>
          </a:xfrm>
        </p:grpSpPr>
        <p:sp>
          <p:nvSpPr>
            <p:cNvPr id="15375" name="Line 5">
              <a:extLst>
                <a:ext uri="{FF2B5EF4-FFF2-40B4-BE49-F238E27FC236}">
                  <a16:creationId xmlns:a16="http://schemas.microsoft.com/office/drawing/2014/main" id="{FF91DB69-B18B-4EFA-8443-6F5E22235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016"/>
              <a:ext cx="0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76" name="Line 6">
              <a:extLst>
                <a:ext uri="{FF2B5EF4-FFF2-40B4-BE49-F238E27FC236}">
                  <a16:creationId xmlns:a16="http://schemas.microsoft.com/office/drawing/2014/main" id="{B03EC35D-E54D-4E45-8A5F-5FB533F07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216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77" name="Line 7">
              <a:extLst>
                <a:ext uri="{FF2B5EF4-FFF2-40B4-BE49-F238E27FC236}">
                  <a16:creationId xmlns:a16="http://schemas.microsoft.com/office/drawing/2014/main" id="{F1ECE3B1-F2AB-4EB9-9619-C983923EA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784"/>
              <a:ext cx="1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78" name="Line 8">
              <a:extLst>
                <a:ext uri="{FF2B5EF4-FFF2-40B4-BE49-F238E27FC236}">
                  <a16:creationId xmlns:a16="http://schemas.microsoft.com/office/drawing/2014/main" id="{2A23607D-01AF-48E7-AD3E-DF4AE80FC7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352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79" name="Text Box 9">
              <a:extLst>
                <a:ext uri="{FF2B5EF4-FFF2-40B4-BE49-F238E27FC236}">
                  <a16:creationId xmlns:a16="http://schemas.microsoft.com/office/drawing/2014/main" id="{C9549BC4-EB21-487A-9F43-91DD93F40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36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N</a:t>
              </a:r>
            </a:p>
          </p:txBody>
        </p:sp>
      </p:grpSp>
      <p:grpSp>
        <p:nvGrpSpPr>
          <p:cNvPr id="15365" name="Group 10">
            <a:extLst>
              <a:ext uri="{FF2B5EF4-FFF2-40B4-BE49-F238E27FC236}">
                <a16:creationId xmlns:a16="http://schemas.microsoft.com/office/drawing/2014/main" id="{FCECE293-9444-4967-9BDB-EF6DACAD278D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2852738"/>
            <a:ext cx="2514600" cy="2590800"/>
            <a:chOff x="624" y="2016"/>
            <a:chExt cx="1584" cy="1632"/>
          </a:xfrm>
        </p:grpSpPr>
        <p:sp>
          <p:nvSpPr>
            <p:cNvPr id="15370" name="Line 11">
              <a:extLst>
                <a:ext uri="{FF2B5EF4-FFF2-40B4-BE49-F238E27FC236}">
                  <a16:creationId xmlns:a16="http://schemas.microsoft.com/office/drawing/2014/main" id="{F0AAE2A1-F840-4755-B9AB-F85684D4AB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016"/>
              <a:ext cx="0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71" name="Line 12">
              <a:extLst>
                <a:ext uri="{FF2B5EF4-FFF2-40B4-BE49-F238E27FC236}">
                  <a16:creationId xmlns:a16="http://schemas.microsoft.com/office/drawing/2014/main" id="{0BC7D8DD-0FDC-4558-B86B-3F3505AE99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216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72" name="Line 13">
              <a:extLst>
                <a:ext uri="{FF2B5EF4-FFF2-40B4-BE49-F238E27FC236}">
                  <a16:creationId xmlns:a16="http://schemas.microsoft.com/office/drawing/2014/main" id="{5D893AE1-94DC-4239-9075-06B8F8BC7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784"/>
              <a:ext cx="1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73" name="Line 14">
              <a:extLst>
                <a:ext uri="{FF2B5EF4-FFF2-40B4-BE49-F238E27FC236}">
                  <a16:creationId xmlns:a16="http://schemas.microsoft.com/office/drawing/2014/main" id="{3A60AF0A-8B71-4EAC-B15B-6A29E09BE9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352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74" name="Text Box 15">
              <a:extLst>
                <a:ext uri="{FF2B5EF4-FFF2-40B4-BE49-F238E27FC236}">
                  <a16:creationId xmlns:a16="http://schemas.microsoft.com/office/drawing/2014/main" id="{40730D68-F015-4E14-96C2-C5036D52C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36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N</a:t>
              </a:r>
            </a:p>
          </p:txBody>
        </p:sp>
      </p:grpSp>
      <p:sp>
        <p:nvSpPr>
          <p:cNvPr id="15366" name="Text Box 16">
            <a:extLst>
              <a:ext uri="{FF2B5EF4-FFF2-40B4-BE49-F238E27FC236}">
                <a16:creationId xmlns:a16="http://schemas.microsoft.com/office/drawing/2014/main" id="{4D0CB881-D301-4F3B-B2BB-69CF0B245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971800"/>
            <a:ext cx="320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AR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5367" name="Text Box 17">
            <a:extLst>
              <a:ext uri="{FF2B5EF4-FFF2-40B4-BE49-F238E27FC236}">
                <a16:creationId xmlns:a16="http://schemas.microsoft.com/office/drawing/2014/main" id="{FA4596A5-D1FE-476E-ACB8-B55BFF442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895600"/>
            <a:ext cx="320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AR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368" name="Text Box 18">
            <a:extLst>
              <a:ext uri="{FF2B5EF4-FFF2-40B4-BE49-F238E27FC236}">
                <a16:creationId xmlns:a16="http://schemas.microsoft.com/office/drawing/2014/main" id="{CC37658D-56AF-4673-BB50-9DF2BF0D6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562600"/>
            <a:ext cx="69342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AR" sz="2800"/>
              <a:t>(b-d)= r= tasa intrínseca de crecimiento poblacional</a:t>
            </a:r>
          </a:p>
        </p:txBody>
      </p:sp>
      <p:sp>
        <p:nvSpPr>
          <p:cNvPr id="15369" name="Text Box 19">
            <a:extLst>
              <a:ext uri="{FF2B5EF4-FFF2-40B4-BE49-F238E27FC236}">
                <a16:creationId xmlns:a16="http://schemas.microsoft.com/office/drawing/2014/main" id="{234F9C58-38C5-49DD-A04E-A688086F5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0"/>
            <a:ext cx="882015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Tasa de crecimiento poblacional depende de natalidad y mortalidad</a:t>
            </a:r>
            <a:endParaRPr lang="es-ES" altLang="es-AR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>
            <a:extLst>
              <a:ext uri="{FF2B5EF4-FFF2-40B4-BE49-F238E27FC236}">
                <a16:creationId xmlns:a16="http://schemas.microsoft.com/office/drawing/2014/main" id="{2171F890-8FF2-448A-8FAE-3CA70D509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7620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5A59BBEC-DE42-4EB7-8042-72F23EFDD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5814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33DC258D-75AF-4EDF-A6C1-241146C3B1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1905000"/>
            <a:ext cx="1905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66672300-C8D7-4857-AD26-005E5B423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962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815AA29C-544E-4F09-A3DC-40585E9558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2667000"/>
            <a:ext cx="1905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BD7A24AE-53E9-48E2-9DC9-ED8638373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676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b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AB4D16F7-7245-4638-ABFB-19F2F0E70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36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</a:t>
            </a:r>
          </a:p>
        </p:txBody>
      </p:sp>
      <p:sp>
        <p:nvSpPr>
          <p:cNvPr id="16393" name="Line 9">
            <a:extLst>
              <a:ext uri="{FF2B5EF4-FFF2-40B4-BE49-F238E27FC236}">
                <a16:creationId xmlns:a16="http://schemas.microsoft.com/office/drawing/2014/main" id="{6317570E-D790-487B-8E2A-EDEAD85451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133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6D5F68D0-7A2B-4B7E-A111-E62C97598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524000"/>
            <a:ext cx="190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Diferencia constante</a:t>
            </a: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93E2AEAB-1195-49D1-8609-DA5978AD3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8768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r= tasa intrínseca de crecimiento poblacional constante= b-d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EB335E61-9EEC-44B6-801A-B5B273CA3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838200"/>
            <a:ext cx="75438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 u="sng"/>
              <a:t>Unidades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Tasa de mortalidad= número de muertos/tamaño poblacional*tiempo= 1/tiempo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AR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Tasa de natalidad= número de nacidos/tamaño poblacional*tiempo=1/tiempo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AR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Tasa intrínseca de crecimiento poblacional= Tasa de natalidad- Tasa de mortalidad= 1/tiempo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1035D3FA-F55B-4EC4-856D-090809372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46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AR" altLang="es-AR" sz="2400" b="1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6DDFA2FC-443A-4D50-A997-1A818A0E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7200"/>
            <a:ext cx="1676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800" b="1"/>
              <a:t>r= (b-d)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53D2382E-0AD8-466C-ACD4-15717BEDE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81000"/>
            <a:ext cx="518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Tasa intrínseca de crecimiento poblacional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E73DD83E-5F11-4744-A6A5-73A927520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288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b&gt;d  población crece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9622B2CA-80AA-421B-8378-7E2BE9167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148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b&lt; d población decrece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E99EDDD8-938F-48DD-A375-715EECC3B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67400"/>
            <a:ext cx="396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b= d  población se mantiene</a:t>
            </a:r>
          </a:p>
        </p:txBody>
      </p:sp>
      <p:grpSp>
        <p:nvGrpSpPr>
          <p:cNvPr id="18440" name="Group 8">
            <a:extLst>
              <a:ext uri="{FF2B5EF4-FFF2-40B4-BE49-F238E27FC236}">
                <a16:creationId xmlns:a16="http://schemas.microsoft.com/office/drawing/2014/main" id="{C6783BA1-6CB7-4A64-B777-AC7679B2F3A7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600200"/>
            <a:ext cx="2057400" cy="1828800"/>
            <a:chOff x="576" y="3216"/>
            <a:chExt cx="1296" cy="1152"/>
          </a:xfrm>
        </p:grpSpPr>
        <p:sp>
          <p:nvSpPr>
            <p:cNvPr id="18456" name="Line 9">
              <a:extLst>
                <a:ext uri="{FF2B5EF4-FFF2-40B4-BE49-F238E27FC236}">
                  <a16:creationId xmlns:a16="http://schemas.microsoft.com/office/drawing/2014/main" id="{D90B6DAF-C989-4019-BF94-D8EE3D6A6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3216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8457" name="Line 10">
              <a:extLst>
                <a:ext uri="{FF2B5EF4-FFF2-40B4-BE49-F238E27FC236}">
                  <a16:creationId xmlns:a16="http://schemas.microsoft.com/office/drawing/2014/main" id="{466B3F04-6914-48F9-956C-034684C18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4032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8458" name="Text Box 11">
              <a:extLst>
                <a:ext uri="{FF2B5EF4-FFF2-40B4-BE49-F238E27FC236}">
                  <a16:creationId xmlns:a16="http://schemas.microsoft.com/office/drawing/2014/main" id="{0D2E42BC-C9F5-4060-A63F-8B58B8700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408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8459" name="Freeform 12">
              <a:extLst>
                <a:ext uri="{FF2B5EF4-FFF2-40B4-BE49-F238E27FC236}">
                  <a16:creationId xmlns:a16="http://schemas.microsoft.com/office/drawing/2014/main" id="{AEC25B61-49DB-43F9-B706-1A0A2C8F4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3264"/>
              <a:ext cx="1200" cy="720"/>
            </a:xfrm>
            <a:custGeom>
              <a:avLst/>
              <a:gdLst>
                <a:gd name="T0" fmla="*/ 0 w 1200"/>
                <a:gd name="T1" fmla="*/ 720 h 720"/>
                <a:gd name="T2" fmla="*/ 864 w 1200"/>
                <a:gd name="T3" fmla="*/ 528 h 720"/>
                <a:gd name="T4" fmla="*/ 1200 w 1200"/>
                <a:gd name="T5" fmla="*/ 0 h 7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0" h="720">
                  <a:moveTo>
                    <a:pt x="0" y="720"/>
                  </a:moveTo>
                  <a:cubicBezTo>
                    <a:pt x="332" y="684"/>
                    <a:pt x="664" y="648"/>
                    <a:pt x="864" y="528"/>
                  </a:cubicBezTo>
                  <a:cubicBezTo>
                    <a:pt x="1064" y="408"/>
                    <a:pt x="1144" y="96"/>
                    <a:pt x="120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8441" name="Group 13">
            <a:extLst>
              <a:ext uri="{FF2B5EF4-FFF2-40B4-BE49-F238E27FC236}">
                <a16:creationId xmlns:a16="http://schemas.microsoft.com/office/drawing/2014/main" id="{29E5425C-C146-4C94-9E85-1D0595990740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124200"/>
            <a:ext cx="2667000" cy="1949450"/>
            <a:chOff x="2544" y="2991"/>
            <a:chExt cx="1680" cy="1228"/>
          </a:xfrm>
        </p:grpSpPr>
        <p:sp>
          <p:nvSpPr>
            <p:cNvPr id="18452" name="Line 14">
              <a:extLst>
                <a:ext uri="{FF2B5EF4-FFF2-40B4-BE49-F238E27FC236}">
                  <a16:creationId xmlns:a16="http://schemas.microsoft.com/office/drawing/2014/main" id="{0C1D2DDC-1D03-42BC-9605-18DF543AE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4032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8453" name="Line 15">
              <a:extLst>
                <a:ext uri="{FF2B5EF4-FFF2-40B4-BE49-F238E27FC236}">
                  <a16:creationId xmlns:a16="http://schemas.microsoft.com/office/drawing/2014/main" id="{245EFD57-61BB-4AD4-B916-997108085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3264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8454" name="Text Box 16">
              <a:extLst>
                <a:ext uri="{FF2B5EF4-FFF2-40B4-BE49-F238E27FC236}">
                  <a16:creationId xmlns:a16="http://schemas.microsoft.com/office/drawing/2014/main" id="{238863C7-050C-4C52-A6BC-A91A5D08B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21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8455" name="Freeform 17">
              <a:extLst>
                <a:ext uri="{FF2B5EF4-FFF2-40B4-BE49-F238E27FC236}">
                  <a16:creationId xmlns:a16="http://schemas.microsoft.com/office/drawing/2014/main" id="{A988F69D-6637-4A73-A835-C46804500072}"/>
                </a:ext>
              </a:extLst>
            </p:cNvPr>
            <p:cNvSpPr>
              <a:spLocks/>
            </p:cNvSpPr>
            <p:nvPr/>
          </p:nvSpPr>
          <p:spPr bwMode="auto">
            <a:xfrm rot="3570528">
              <a:off x="3079" y="3282"/>
              <a:ext cx="1228" cy="645"/>
            </a:xfrm>
            <a:custGeom>
              <a:avLst/>
              <a:gdLst>
                <a:gd name="T0" fmla="*/ 0 w 1200"/>
                <a:gd name="T1" fmla="*/ 416 h 720"/>
                <a:gd name="T2" fmla="*/ 970 w 1200"/>
                <a:gd name="T3" fmla="*/ 305 h 720"/>
                <a:gd name="T4" fmla="*/ 1347 w 1200"/>
                <a:gd name="T5" fmla="*/ 0 h 7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0" h="720">
                  <a:moveTo>
                    <a:pt x="0" y="720"/>
                  </a:moveTo>
                  <a:cubicBezTo>
                    <a:pt x="332" y="684"/>
                    <a:pt x="664" y="648"/>
                    <a:pt x="864" y="528"/>
                  </a:cubicBezTo>
                  <a:cubicBezTo>
                    <a:pt x="1064" y="408"/>
                    <a:pt x="1144" y="96"/>
                    <a:pt x="120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8442" name="Text Box 18">
            <a:extLst>
              <a:ext uri="{FF2B5EF4-FFF2-40B4-BE49-F238E27FC236}">
                <a16:creationId xmlns:a16="http://schemas.microsoft.com/office/drawing/2014/main" id="{4CFEE863-E6FA-4576-801C-5DB2E6FD9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676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8443" name="Text Box 19">
            <a:extLst>
              <a:ext uri="{FF2B5EF4-FFF2-40B4-BE49-F238E27FC236}">
                <a16:creationId xmlns:a16="http://schemas.microsoft.com/office/drawing/2014/main" id="{9ABF482C-A3BC-4898-9389-560C04E75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953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8444" name="Line 20">
            <a:extLst>
              <a:ext uri="{FF2B5EF4-FFF2-40B4-BE49-F238E27FC236}">
                <a16:creationId xmlns:a16="http://schemas.microsoft.com/office/drawing/2014/main" id="{20248CB9-B8BA-470D-9D90-4E3C2D88E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6400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8445" name="Line 21">
            <a:extLst>
              <a:ext uri="{FF2B5EF4-FFF2-40B4-BE49-F238E27FC236}">
                <a16:creationId xmlns:a16="http://schemas.microsoft.com/office/drawing/2014/main" id="{6D1D1A3C-FCD0-4EF1-969A-A49AA4FC4A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51816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8446" name="Text Box 22">
            <a:extLst>
              <a:ext uri="{FF2B5EF4-FFF2-40B4-BE49-F238E27FC236}">
                <a16:creationId xmlns:a16="http://schemas.microsoft.com/office/drawing/2014/main" id="{442BC9F7-F7EB-47A3-8496-B45347A22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105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8447" name="Line 23">
            <a:extLst>
              <a:ext uri="{FF2B5EF4-FFF2-40B4-BE49-F238E27FC236}">
                <a16:creationId xmlns:a16="http://schemas.microsoft.com/office/drawing/2014/main" id="{1F5DAA04-7339-4586-AFBD-494947C56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7150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8448" name="Text Box 24">
            <a:extLst>
              <a:ext uri="{FF2B5EF4-FFF2-40B4-BE49-F238E27FC236}">
                <a16:creationId xmlns:a16="http://schemas.microsoft.com/office/drawing/2014/main" id="{DE6B0AF1-7641-4A67-AA66-9EC545C55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8449" name="Text Box 25">
            <a:extLst>
              <a:ext uri="{FF2B5EF4-FFF2-40B4-BE49-F238E27FC236}">
                <a16:creationId xmlns:a16="http://schemas.microsoft.com/office/drawing/2014/main" id="{BDFAA191-DB40-43F7-B5BD-3F0AC2A2A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362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&gt;0</a:t>
            </a:r>
          </a:p>
        </p:txBody>
      </p:sp>
      <p:sp>
        <p:nvSpPr>
          <p:cNvPr id="18450" name="Text Box 26">
            <a:extLst>
              <a:ext uri="{FF2B5EF4-FFF2-40B4-BE49-F238E27FC236}">
                <a16:creationId xmlns:a16="http://schemas.microsoft.com/office/drawing/2014/main" id="{36DCD621-0BC0-42DF-921B-F9DA795A3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91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= 0</a:t>
            </a:r>
          </a:p>
        </p:txBody>
      </p:sp>
      <p:sp>
        <p:nvSpPr>
          <p:cNvPr id="18451" name="Text Box 27">
            <a:extLst>
              <a:ext uri="{FF2B5EF4-FFF2-40B4-BE49-F238E27FC236}">
                <a16:creationId xmlns:a16="http://schemas.microsoft.com/office/drawing/2014/main" id="{FF3C1548-A7CC-4F91-8AC4-244290A39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r&lt; 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15FE74E2-D40F-4F56-8252-6FC20FD4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7543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¿Cómo cambia el crecimiento poblacional con r?</a:t>
            </a:r>
          </a:p>
        </p:txBody>
      </p:sp>
      <p:sp>
        <p:nvSpPr>
          <p:cNvPr id="19459" name="Line 3">
            <a:extLst>
              <a:ext uri="{FF2B5EF4-FFF2-40B4-BE49-F238E27FC236}">
                <a16:creationId xmlns:a16="http://schemas.microsoft.com/office/drawing/2014/main" id="{3C6C61CF-779E-4F06-A493-24E398859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4478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581F4B23-01D1-4792-BC87-7B47EC82B5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5052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C70C09D2-0384-47A7-AA8E-5BFFFB307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81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9462" name="Freeform 6">
            <a:extLst>
              <a:ext uri="{FF2B5EF4-FFF2-40B4-BE49-F238E27FC236}">
                <a16:creationId xmlns:a16="http://schemas.microsoft.com/office/drawing/2014/main" id="{0988F1FE-4673-4EE6-B78F-394535431EB7}"/>
              </a:ext>
            </a:extLst>
          </p:cNvPr>
          <p:cNvSpPr>
            <a:spLocks/>
          </p:cNvSpPr>
          <p:nvPr/>
        </p:nvSpPr>
        <p:spPr bwMode="auto">
          <a:xfrm>
            <a:off x="2438400" y="1447800"/>
            <a:ext cx="2133600" cy="1981200"/>
          </a:xfrm>
          <a:custGeom>
            <a:avLst/>
            <a:gdLst>
              <a:gd name="T0" fmla="*/ 0 w 1200"/>
              <a:gd name="T1" fmla="*/ 2147483646 h 720"/>
              <a:gd name="T2" fmla="*/ 2147483646 w 1200"/>
              <a:gd name="T3" fmla="*/ 2147483646 h 720"/>
              <a:gd name="T4" fmla="*/ 2147483646 w 1200"/>
              <a:gd name="T5" fmla="*/ 0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720">
                <a:moveTo>
                  <a:pt x="0" y="720"/>
                </a:moveTo>
                <a:cubicBezTo>
                  <a:pt x="332" y="684"/>
                  <a:pt x="664" y="648"/>
                  <a:pt x="864" y="528"/>
                </a:cubicBezTo>
                <a:cubicBezTo>
                  <a:pt x="1064" y="408"/>
                  <a:pt x="1144" y="96"/>
                  <a:pt x="120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63" name="Freeform 7">
            <a:extLst>
              <a:ext uri="{FF2B5EF4-FFF2-40B4-BE49-F238E27FC236}">
                <a16:creationId xmlns:a16="http://schemas.microsoft.com/office/drawing/2014/main" id="{A11F44E0-B608-4DA6-8540-E63C493B39D2}"/>
              </a:ext>
            </a:extLst>
          </p:cNvPr>
          <p:cNvSpPr>
            <a:spLocks/>
          </p:cNvSpPr>
          <p:nvPr/>
        </p:nvSpPr>
        <p:spPr bwMode="auto">
          <a:xfrm>
            <a:off x="2438400" y="1371600"/>
            <a:ext cx="990600" cy="2057400"/>
          </a:xfrm>
          <a:custGeom>
            <a:avLst/>
            <a:gdLst>
              <a:gd name="T0" fmla="*/ 0 w 1200"/>
              <a:gd name="T1" fmla="*/ 2147483646 h 720"/>
              <a:gd name="T2" fmla="*/ 2147483646 w 1200"/>
              <a:gd name="T3" fmla="*/ 2147483646 h 720"/>
              <a:gd name="T4" fmla="*/ 2147483646 w 1200"/>
              <a:gd name="T5" fmla="*/ 0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720">
                <a:moveTo>
                  <a:pt x="0" y="720"/>
                </a:moveTo>
                <a:cubicBezTo>
                  <a:pt x="332" y="684"/>
                  <a:pt x="664" y="648"/>
                  <a:pt x="864" y="528"/>
                </a:cubicBezTo>
                <a:cubicBezTo>
                  <a:pt x="1064" y="408"/>
                  <a:pt x="1144" y="96"/>
                  <a:pt x="120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64" name="Freeform 8">
            <a:extLst>
              <a:ext uri="{FF2B5EF4-FFF2-40B4-BE49-F238E27FC236}">
                <a16:creationId xmlns:a16="http://schemas.microsoft.com/office/drawing/2014/main" id="{174E1A67-39B5-4207-BA5E-BC117115BB4B}"/>
              </a:ext>
            </a:extLst>
          </p:cNvPr>
          <p:cNvSpPr>
            <a:spLocks/>
          </p:cNvSpPr>
          <p:nvPr/>
        </p:nvSpPr>
        <p:spPr bwMode="auto">
          <a:xfrm>
            <a:off x="2438400" y="1828800"/>
            <a:ext cx="3352800" cy="1600200"/>
          </a:xfrm>
          <a:custGeom>
            <a:avLst/>
            <a:gdLst>
              <a:gd name="T0" fmla="*/ 0 w 1200"/>
              <a:gd name="T1" fmla="*/ 2147483646 h 720"/>
              <a:gd name="T2" fmla="*/ 2147483646 w 1200"/>
              <a:gd name="T3" fmla="*/ 2147483646 h 720"/>
              <a:gd name="T4" fmla="*/ 2147483646 w 1200"/>
              <a:gd name="T5" fmla="*/ 0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720">
                <a:moveTo>
                  <a:pt x="0" y="720"/>
                </a:moveTo>
                <a:cubicBezTo>
                  <a:pt x="332" y="684"/>
                  <a:pt x="664" y="648"/>
                  <a:pt x="864" y="528"/>
                </a:cubicBezTo>
                <a:cubicBezTo>
                  <a:pt x="1064" y="408"/>
                  <a:pt x="1144" y="96"/>
                  <a:pt x="120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322D2001-5A02-459C-8763-82D6381CD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209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r chico</a:t>
            </a:r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E7EB7129-17C6-4B69-A5EE-4BC60B645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r intermedio</a:t>
            </a:r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B4EAE305-F465-4FF8-9044-79D38F750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295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r alto</a:t>
            </a: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515FF5B8-EE71-48E2-8048-F6D84DDD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N</a:t>
            </a:r>
          </a:p>
        </p:txBody>
      </p:sp>
      <p:grpSp>
        <p:nvGrpSpPr>
          <p:cNvPr id="19469" name="Group 13">
            <a:extLst>
              <a:ext uri="{FF2B5EF4-FFF2-40B4-BE49-F238E27FC236}">
                <a16:creationId xmlns:a16="http://schemas.microsoft.com/office/drawing/2014/main" id="{D8B7D368-25A1-4C26-800E-F843E9D5A918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962400"/>
            <a:ext cx="2514600" cy="2590800"/>
            <a:chOff x="624" y="2016"/>
            <a:chExt cx="1584" cy="1632"/>
          </a:xfrm>
        </p:grpSpPr>
        <p:sp>
          <p:nvSpPr>
            <p:cNvPr id="19486" name="Line 14">
              <a:extLst>
                <a:ext uri="{FF2B5EF4-FFF2-40B4-BE49-F238E27FC236}">
                  <a16:creationId xmlns:a16="http://schemas.microsoft.com/office/drawing/2014/main" id="{EE4ED3F9-1EB4-4129-A7D7-1A35F1D0C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016"/>
              <a:ext cx="0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9487" name="Line 15">
              <a:extLst>
                <a:ext uri="{FF2B5EF4-FFF2-40B4-BE49-F238E27FC236}">
                  <a16:creationId xmlns:a16="http://schemas.microsoft.com/office/drawing/2014/main" id="{210C4D21-9732-453F-9E3A-7DFD10EB6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216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9488" name="Line 16">
              <a:extLst>
                <a:ext uri="{FF2B5EF4-FFF2-40B4-BE49-F238E27FC236}">
                  <a16:creationId xmlns:a16="http://schemas.microsoft.com/office/drawing/2014/main" id="{D17F6C5A-1701-4D57-A71E-01141ACCD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784"/>
              <a:ext cx="14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9489" name="Line 17">
              <a:extLst>
                <a:ext uri="{FF2B5EF4-FFF2-40B4-BE49-F238E27FC236}">
                  <a16:creationId xmlns:a16="http://schemas.microsoft.com/office/drawing/2014/main" id="{28F86457-4169-4B42-836C-B839D6862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352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9490" name="Text Box 18">
              <a:extLst>
                <a:ext uri="{FF2B5EF4-FFF2-40B4-BE49-F238E27FC236}">
                  <a16:creationId xmlns:a16="http://schemas.microsoft.com/office/drawing/2014/main" id="{98EEE1D5-5C0D-4C4B-AB00-02D00239D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36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N</a:t>
              </a:r>
            </a:p>
          </p:txBody>
        </p:sp>
      </p:grpSp>
      <p:sp>
        <p:nvSpPr>
          <p:cNvPr id="19470" name="Line 19">
            <a:extLst>
              <a:ext uri="{FF2B5EF4-FFF2-40B4-BE49-F238E27FC236}">
                <a16:creationId xmlns:a16="http://schemas.microsoft.com/office/drawing/2014/main" id="{3D80F0E5-7D1A-4D7C-9EE9-E8F17442F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39624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71" name="Line 20">
            <a:extLst>
              <a:ext uri="{FF2B5EF4-FFF2-40B4-BE49-F238E27FC236}">
                <a16:creationId xmlns:a16="http://schemas.microsoft.com/office/drawing/2014/main" id="{431B14FD-C9CD-4EDF-8418-91AF15548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58674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72" name="Line 21">
            <a:extLst>
              <a:ext uri="{FF2B5EF4-FFF2-40B4-BE49-F238E27FC236}">
                <a16:creationId xmlns:a16="http://schemas.microsoft.com/office/drawing/2014/main" id="{5EF8C6D2-E2D4-400C-9398-AB98761B2F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5181600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73" name="Line 22">
            <a:extLst>
              <a:ext uri="{FF2B5EF4-FFF2-40B4-BE49-F238E27FC236}">
                <a16:creationId xmlns:a16="http://schemas.microsoft.com/office/drawing/2014/main" id="{A9B0F9ED-AD17-4B2C-90F2-F68E31895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41148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74" name="Text Box 23">
            <a:extLst>
              <a:ext uri="{FF2B5EF4-FFF2-40B4-BE49-F238E27FC236}">
                <a16:creationId xmlns:a16="http://schemas.microsoft.com/office/drawing/2014/main" id="{30CB5848-1A6E-4453-A967-1C440C798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19475" name="Line 24">
            <a:extLst>
              <a:ext uri="{FF2B5EF4-FFF2-40B4-BE49-F238E27FC236}">
                <a16:creationId xmlns:a16="http://schemas.microsoft.com/office/drawing/2014/main" id="{F43D35EE-B001-4168-BBE2-89161099F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8862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76" name="Line 25">
            <a:extLst>
              <a:ext uri="{FF2B5EF4-FFF2-40B4-BE49-F238E27FC236}">
                <a16:creationId xmlns:a16="http://schemas.microsoft.com/office/drawing/2014/main" id="{EE35E221-5997-4701-8818-06E7E4321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7912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77" name="Line 26">
            <a:extLst>
              <a:ext uri="{FF2B5EF4-FFF2-40B4-BE49-F238E27FC236}">
                <a16:creationId xmlns:a16="http://schemas.microsoft.com/office/drawing/2014/main" id="{08ADDC96-9CC8-4EBF-B167-00A638360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105400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78" name="Line 27">
            <a:extLst>
              <a:ext uri="{FF2B5EF4-FFF2-40B4-BE49-F238E27FC236}">
                <a16:creationId xmlns:a16="http://schemas.microsoft.com/office/drawing/2014/main" id="{482B0CCB-4C29-4F08-9DFB-ED5700A1F0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46482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9479" name="Text Box 28">
            <a:extLst>
              <a:ext uri="{FF2B5EF4-FFF2-40B4-BE49-F238E27FC236}">
                <a16:creationId xmlns:a16="http://schemas.microsoft.com/office/drawing/2014/main" id="{1878381F-2081-4E4E-AD85-399C50C2B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019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19480" name="Text Box 29">
            <a:extLst>
              <a:ext uri="{FF2B5EF4-FFF2-40B4-BE49-F238E27FC236}">
                <a16:creationId xmlns:a16="http://schemas.microsoft.com/office/drawing/2014/main" id="{1B760915-16D6-4A7B-B8F0-6B68A525E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657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9481" name="Text Box 30">
            <a:extLst>
              <a:ext uri="{FF2B5EF4-FFF2-40B4-BE49-F238E27FC236}">
                <a16:creationId xmlns:a16="http://schemas.microsoft.com/office/drawing/2014/main" id="{6A057A42-0C6E-4B5B-8856-21D5BE64D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9482" name="Text Box 31">
            <a:extLst>
              <a:ext uri="{FF2B5EF4-FFF2-40B4-BE49-F238E27FC236}">
                <a16:creationId xmlns:a16="http://schemas.microsoft.com/office/drawing/2014/main" id="{B472CD23-DA6D-4592-8AD6-BA042C71E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114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9483" name="Text Box 32">
            <a:extLst>
              <a:ext uri="{FF2B5EF4-FFF2-40B4-BE49-F238E27FC236}">
                <a16:creationId xmlns:a16="http://schemas.microsoft.com/office/drawing/2014/main" id="{A8AAEF52-8AC5-403E-ACA9-801ADC98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962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9484" name="Text Box 33">
            <a:extLst>
              <a:ext uri="{FF2B5EF4-FFF2-40B4-BE49-F238E27FC236}">
                <a16:creationId xmlns:a16="http://schemas.microsoft.com/office/drawing/2014/main" id="{9D8936C6-AB53-4F12-90C2-A826FAC98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724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9485" name="Text Box 34">
            <a:extLst>
              <a:ext uri="{FF2B5EF4-FFF2-40B4-BE49-F238E27FC236}">
                <a16:creationId xmlns:a16="http://schemas.microsoft.com/office/drawing/2014/main" id="{AE06182F-CD3E-4E1D-8610-0C975BAC9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648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C15B2FB8-93BD-42AC-9A16-6F41D8209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8600"/>
            <a:ext cx="7620000" cy="8223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¿Cómo cambian el número de muertes y de nacimientos con la abundancia poblacional?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09D4960A-5622-43D1-9D18-7A4B53DF2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25146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Probabilidad de muerte constante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5A960D29-0D8E-4708-A544-B221F15DF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71600"/>
            <a:ext cx="2209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Fecundidad constante</a:t>
            </a:r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9005628A-8618-42F6-B871-92A11BD63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590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6ED7AB16-19A3-4320-9F92-0AF5F9BD6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4114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&gt; N        &gt; Número de muertos</a:t>
            </a:r>
          </a:p>
        </p:txBody>
      </p:sp>
      <p:sp>
        <p:nvSpPr>
          <p:cNvPr id="20487" name="AutoShape 7">
            <a:extLst>
              <a:ext uri="{FF2B5EF4-FFF2-40B4-BE49-F238E27FC236}">
                <a16:creationId xmlns:a16="http://schemas.microsoft.com/office/drawing/2014/main" id="{95CD01DA-67D7-4917-A179-C6E41E47E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733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20488" name="Line 8">
            <a:extLst>
              <a:ext uri="{FF2B5EF4-FFF2-40B4-BE49-F238E27FC236}">
                <a16:creationId xmlns:a16="http://schemas.microsoft.com/office/drawing/2014/main" id="{DBEDE3C9-9079-4A72-A703-47BCD3B371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209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F900FF27-83A5-49E9-8C61-147C97FF6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581400"/>
            <a:ext cx="2971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&gt; N        &gt; Número de nacimientos</a:t>
            </a:r>
          </a:p>
        </p:txBody>
      </p:sp>
      <p:sp>
        <p:nvSpPr>
          <p:cNvPr id="20490" name="AutoShape 10">
            <a:extLst>
              <a:ext uri="{FF2B5EF4-FFF2-40B4-BE49-F238E27FC236}">
                <a16:creationId xmlns:a16="http://schemas.microsoft.com/office/drawing/2014/main" id="{26DBBB23-E221-494A-9BCC-A95DA84FE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7338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grpSp>
        <p:nvGrpSpPr>
          <p:cNvPr id="20491" name="Group 11">
            <a:extLst>
              <a:ext uri="{FF2B5EF4-FFF2-40B4-BE49-F238E27FC236}">
                <a16:creationId xmlns:a16="http://schemas.microsoft.com/office/drawing/2014/main" id="{872AE237-49A7-48E9-A62E-0411C567D94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724400"/>
            <a:ext cx="3200400" cy="2133600"/>
            <a:chOff x="240" y="2976"/>
            <a:chExt cx="2016" cy="1344"/>
          </a:xfrm>
        </p:grpSpPr>
        <p:sp>
          <p:nvSpPr>
            <p:cNvPr id="20500" name="Line 12">
              <a:extLst>
                <a:ext uri="{FF2B5EF4-FFF2-40B4-BE49-F238E27FC236}">
                  <a16:creationId xmlns:a16="http://schemas.microsoft.com/office/drawing/2014/main" id="{C874DFB8-7886-46B9-A7CC-A045ED742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976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0501" name="Line 13">
              <a:extLst>
                <a:ext uri="{FF2B5EF4-FFF2-40B4-BE49-F238E27FC236}">
                  <a16:creationId xmlns:a16="http://schemas.microsoft.com/office/drawing/2014/main" id="{037B2B2B-32DC-4050-9BE7-E012E3B27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4080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0502" name="Text Box 14">
              <a:extLst>
                <a:ext uri="{FF2B5EF4-FFF2-40B4-BE49-F238E27FC236}">
                  <a16:creationId xmlns:a16="http://schemas.microsoft.com/office/drawing/2014/main" id="{DAAE82A6-BA5C-4D6F-9F7D-0E0E657CC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403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0503" name="Text Box 15">
              <a:extLst>
                <a:ext uri="{FF2B5EF4-FFF2-40B4-BE49-F238E27FC236}">
                  <a16:creationId xmlns:a16="http://schemas.microsoft.com/office/drawing/2014/main" id="{B44B09EF-DAA4-460D-9112-C1C48F834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12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0504" name="Line 16">
              <a:extLst>
                <a:ext uri="{FF2B5EF4-FFF2-40B4-BE49-F238E27FC236}">
                  <a16:creationId xmlns:a16="http://schemas.microsoft.com/office/drawing/2014/main" id="{0B5EAB8B-6551-4A2D-BC06-942C4EBBAE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3264"/>
              <a:ext cx="816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20492" name="Group 17">
            <a:extLst>
              <a:ext uri="{FF2B5EF4-FFF2-40B4-BE49-F238E27FC236}">
                <a16:creationId xmlns:a16="http://schemas.microsoft.com/office/drawing/2014/main" id="{63198F8A-0E9A-43FB-BECB-09CB8A6BBA3B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4648200"/>
            <a:ext cx="3200400" cy="2133600"/>
            <a:chOff x="3072" y="2832"/>
            <a:chExt cx="2016" cy="1344"/>
          </a:xfrm>
        </p:grpSpPr>
        <p:sp>
          <p:nvSpPr>
            <p:cNvPr id="20495" name="Line 18">
              <a:extLst>
                <a:ext uri="{FF2B5EF4-FFF2-40B4-BE49-F238E27FC236}">
                  <a16:creationId xmlns:a16="http://schemas.microsoft.com/office/drawing/2014/main" id="{F694C3C6-1210-4496-BE8A-F872F7430B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832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0496" name="Line 19">
              <a:extLst>
                <a:ext uri="{FF2B5EF4-FFF2-40B4-BE49-F238E27FC236}">
                  <a16:creationId xmlns:a16="http://schemas.microsoft.com/office/drawing/2014/main" id="{1B26EE80-CE73-4A94-85E3-1D263EF07A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936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0497" name="Text Box 20">
              <a:extLst>
                <a:ext uri="{FF2B5EF4-FFF2-40B4-BE49-F238E27FC236}">
                  <a16:creationId xmlns:a16="http://schemas.microsoft.com/office/drawing/2014/main" id="{6742ABAB-0031-4849-A1B6-08FBF9AF9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388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0498" name="Text Box 21">
              <a:extLst>
                <a:ext uri="{FF2B5EF4-FFF2-40B4-BE49-F238E27FC236}">
                  <a16:creationId xmlns:a16="http://schemas.microsoft.com/office/drawing/2014/main" id="{81E6D8AF-7084-4F52-9343-B74496F9C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97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>
                  <a:latin typeface="Times New Roman" panose="02020603050405020304" pitchFamily="18" charset="0"/>
                </a:rPr>
                <a:t>Nac</a:t>
              </a:r>
            </a:p>
          </p:txBody>
        </p:sp>
        <p:sp>
          <p:nvSpPr>
            <p:cNvPr id="20499" name="Line 22">
              <a:extLst>
                <a:ext uri="{FF2B5EF4-FFF2-40B4-BE49-F238E27FC236}">
                  <a16:creationId xmlns:a16="http://schemas.microsoft.com/office/drawing/2014/main" id="{9887620E-0275-42A2-A984-8ED3E75AA6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3120"/>
              <a:ext cx="816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0493" name="Text Box 23">
            <a:extLst>
              <a:ext uri="{FF2B5EF4-FFF2-40B4-BE49-F238E27FC236}">
                <a16:creationId xmlns:a16="http://schemas.microsoft.com/office/drawing/2014/main" id="{CCDC00E5-DE40-4F86-8A94-CEFFB501A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648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 x N</a:t>
            </a:r>
          </a:p>
        </p:txBody>
      </p:sp>
      <p:sp>
        <p:nvSpPr>
          <p:cNvPr id="20494" name="Text Box 24">
            <a:extLst>
              <a:ext uri="{FF2B5EF4-FFF2-40B4-BE49-F238E27FC236}">
                <a16:creationId xmlns:a16="http://schemas.microsoft.com/office/drawing/2014/main" id="{B0E36070-29E2-4144-855A-4B22748FC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724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b x 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uadroTexto 1">
            <a:extLst>
              <a:ext uri="{FF2B5EF4-FFF2-40B4-BE49-F238E27FC236}">
                <a16:creationId xmlns:a16="http://schemas.microsoft.com/office/drawing/2014/main" id="{39C6AB7B-7A0C-4985-B3CD-BBC0EF50A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487363"/>
            <a:ext cx="842645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2400"/>
              <a:t>Bibliografía</a:t>
            </a:r>
          </a:p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>
                <a:solidFill>
                  <a:schemeClr val="tx2"/>
                </a:solidFill>
              </a:rPr>
              <a:t>Begon, M, Harper JL &amp; Townsend CR.  1988. Ecología: Individuos, poblaciones y comunidades. Editorial Omega.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>
                <a:solidFill>
                  <a:schemeClr val="tx2"/>
                </a:solidFill>
              </a:rPr>
              <a:t>Begon, M, Harper JL &amp; Townsend CR. 2006. Ecology. From individuals to Ecosystems. Fourth Edition. Blackwell Publishing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>
                <a:solidFill>
                  <a:schemeClr val="tx2"/>
                </a:solidFill>
              </a:rPr>
              <a:t>Gotelli, NJ. 1995. A primer of Ecology. Sinauer Associates Incorporated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solidFill>
                  <a:schemeClr val="tx2"/>
                </a:solidFill>
              </a:rPr>
              <a:t>Krebs, ChJ. 2000. Ecología: estudio de la distribución y la abundancia. 2ª edición Editorial Harla,  753 páginas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solidFill>
                  <a:schemeClr val="tx2"/>
                </a:solidFill>
              </a:rPr>
              <a:t>Molles MC (Jr) &amp; Sher AA. 2019. Ecology. Concepts and applications. 8th edition. Mc Graw Hill Education.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AR" sz="2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>
            <a:extLst>
              <a:ext uri="{FF2B5EF4-FFF2-40B4-BE49-F238E27FC236}">
                <a16:creationId xmlns:a16="http://schemas.microsoft.com/office/drawing/2014/main" id="{E9542B01-D232-4417-8649-016068674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990600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1507" name="Line 3">
            <a:extLst>
              <a:ext uri="{FF2B5EF4-FFF2-40B4-BE49-F238E27FC236}">
                <a16:creationId xmlns:a16="http://schemas.microsoft.com/office/drawing/2014/main" id="{B01A9074-59AA-4549-B1D1-6FE230D2B9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5720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A4550A68-F472-4605-BF37-97F147C4B6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1752600"/>
            <a:ext cx="289560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1509" name="Line 5">
            <a:extLst>
              <a:ext uri="{FF2B5EF4-FFF2-40B4-BE49-F238E27FC236}">
                <a16:creationId xmlns:a16="http://schemas.microsoft.com/office/drawing/2014/main" id="{E4939D9D-1358-4D56-9B1F-9E4B0BF548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514600"/>
            <a:ext cx="29718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F2045EC0-E283-4EBB-9676-801F337CD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876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99C298C8-9B79-4861-8621-2C173838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752600"/>
            <a:ext cx="2133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Nacimientos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024C988D-4D8F-47F5-86E5-D43AE0B51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590800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Muertes</a:t>
            </a:r>
          </a:p>
        </p:txBody>
      </p:sp>
      <p:sp>
        <p:nvSpPr>
          <p:cNvPr id="21513" name="Line 9">
            <a:extLst>
              <a:ext uri="{FF2B5EF4-FFF2-40B4-BE49-F238E27FC236}">
                <a16:creationId xmlns:a16="http://schemas.microsoft.com/office/drawing/2014/main" id="{38695C43-E9AD-44F9-8672-A58A35B0A5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971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1514" name="Line 10">
            <a:extLst>
              <a:ext uri="{FF2B5EF4-FFF2-40B4-BE49-F238E27FC236}">
                <a16:creationId xmlns:a16="http://schemas.microsoft.com/office/drawing/2014/main" id="{D1486827-D0E0-4BDF-9B73-83D8B8349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286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1515" name="Line 11">
            <a:extLst>
              <a:ext uri="{FF2B5EF4-FFF2-40B4-BE49-F238E27FC236}">
                <a16:creationId xmlns:a16="http://schemas.microsoft.com/office/drawing/2014/main" id="{3E120146-D85B-4A7E-B6BA-082B6E517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981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4F7D9FAA-EBA1-4B3A-86B9-53C090619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752600"/>
            <a:ext cx="32004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Reclutamiento neto</a:t>
            </a:r>
          </a:p>
        </p:txBody>
      </p:sp>
      <p:sp>
        <p:nvSpPr>
          <p:cNvPr id="21517" name="Line 13">
            <a:extLst>
              <a:ext uri="{FF2B5EF4-FFF2-40B4-BE49-F238E27FC236}">
                <a16:creationId xmlns:a16="http://schemas.microsoft.com/office/drawing/2014/main" id="{6926FAB2-57E5-4F48-B374-BBE5D88CDC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5052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1518" name="Text Box 14">
            <a:extLst>
              <a:ext uri="{FF2B5EF4-FFF2-40B4-BE49-F238E27FC236}">
                <a16:creationId xmlns:a16="http://schemas.microsoft.com/office/drawing/2014/main" id="{1CE2596F-394D-47DF-A383-3F1A19BC9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67400"/>
            <a:ext cx="7924800" cy="87947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Cantidad neta de individuos que se agregan a la población por unidad de tiempo</a:t>
            </a:r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DBAD0FEC-7266-43C9-962C-5B1BE3753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048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Reclutamiento Neto</a:t>
            </a:r>
          </a:p>
        </p:txBody>
      </p:sp>
      <p:sp>
        <p:nvSpPr>
          <p:cNvPr id="21520" name="Text Box 16">
            <a:extLst>
              <a:ext uri="{FF2B5EF4-FFF2-40B4-BE49-F238E27FC236}">
                <a16:creationId xmlns:a16="http://schemas.microsoft.com/office/drawing/2014/main" id="{AFA0DE4F-6517-46C4-9FC5-2B46907DD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573463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Unidades: Número de individuos/Tiempo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46BDE43E-579F-4A71-8B1F-7F2B16DD9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305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Reclutamiento neto: (Número de nacimientos – Número de muertes)/ tiempo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4A59FEDA-D4AD-49C0-937C-DB291BBA1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276475"/>
            <a:ext cx="6172200" cy="1004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dN/ dt= r x N   para el modelo continuo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dN/Ndt=r</a:t>
            </a:r>
            <a:endParaRPr lang="es-ES" altLang="es-AR" sz="2400" b="1">
              <a:sym typeface="Symbol" panose="05050102010706020507" pitchFamily="18" charset="2"/>
            </a:endParaRP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ED4FFBFB-4FD6-4F0D-ACCA-CABAA76B4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95800"/>
            <a:ext cx="2590800" cy="15525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es constante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AR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 aumenta</a:t>
            </a:r>
          </a:p>
        </p:txBody>
      </p:sp>
      <p:grpSp>
        <p:nvGrpSpPr>
          <p:cNvPr id="22533" name="Group 5">
            <a:extLst>
              <a:ext uri="{FF2B5EF4-FFF2-40B4-BE49-F238E27FC236}">
                <a16:creationId xmlns:a16="http://schemas.microsoft.com/office/drawing/2014/main" id="{61E09211-4A81-4383-B130-AAEE3A8EBDE8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733800"/>
            <a:ext cx="4953000" cy="3124200"/>
            <a:chOff x="2016" y="2400"/>
            <a:chExt cx="2736" cy="1968"/>
          </a:xfrm>
        </p:grpSpPr>
        <p:sp>
          <p:nvSpPr>
            <p:cNvPr id="22536" name="Text Box 6">
              <a:extLst>
                <a:ext uri="{FF2B5EF4-FFF2-40B4-BE49-F238E27FC236}">
                  <a16:creationId xmlns:a16="http://schemas.microsoft.com/office/drawing/2014/main" id="{5C12BACC-7A74-4624-B49C-D30EE2E54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40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dN/dt aumenta con N</a:t>
              </a:r>
            </a:p>
          </p:txBody>
        </p:sp>
        <p:sp>
          <p:nvSpPr>
            <p:cNvPr id="22537" name="Line 7">
              <a:extLst>
                <a:ext uri="{FF2B5EF4-FFF2-40B4-BE49-F238E27FC236}">
                  <a16:creationId xmlns:a16="http://schemas.microsoft.com/office/drawing/2014/main" id="{94BFEE2A-6E69-47DD-9ECF-93CD91CB4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928"/>
              <a:ext cx="0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38" name="Line 8">
              <a:extLst>
                <a:ext uri="{FF2B5EF4-FFF2-40B4-BE49-F238E27FC236}">
                  <a16:creationId xmlns:a16="http://schemas.microsoft.com/office/drawing/2014/main" id="{6416AB2E-38F2-4660-ABC4-BAEDF61436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984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39" name="Line 9">
              <a:extLst>
                <a:ext uri="{FF2B5EF4-FFF2-40B4-BE49-F238E27FC236}">
                  <a16:creationId xmlns:a16="http://schemas.microsoft.com/office/drawing/2014/main" id="{18B1029A-FDE3-468F-A600-C3A1D8799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3168"/>
              <a:ext cx="912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40" name="Text Box 10">
              <a:extLst>
                <a:ext uri="{FF2B5EF4-FFF2-40B4-BE49-F238E27FC236}">
                  <a16:creationId xmlns:a16="http://schemas.microsoft.com/office/drawing/2014/main" id="{AC562A7B-B390-467C-9D4D-562AE12AE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024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dN/dt</a:t>
              </a:r>
            </a:p>
          </p:txBody>
        </p:sp>
        <p:sp>
          <p:nvSpPr>
            <p:cNvPr id="22541" name="Text Box 11">
              <a:extLst>
                <a:ext uri="{FF2B5EF4-FFF2-40B4-BE49-F238E27FC236}">
                  <a16:creationId xmlns:a16="http://schemas.microsoft.com/office/drawing/2014/main" id="{98846A74-842A-4B51-ADD2-54796B53D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408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N</a:t>
              </a:r>
            </a:p>
          </p:txBody>
        </p:sp>
      </p:grpSp>
      <p:sp>
        <p:nvSpPr>
          <p:cNvPr id="22534" name="Rectangle 12">
            <a:extLst>
              <a:ext uri="{FF2B5EF4-FFF2-40B4-BE49-F238E27FC236}">
                <a16:creationId xmlns:a16="http://schemas.microsoft.com/office/drawing/2014/main" id="{F9913FE9-20AC-48A1-A301-AC821AFEC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657600"/>
            <a:ext cx="4953000" cy="3200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22535" name="Text Box 13">
            <a:extLst>
              <a:ext uri="{FF2B5EF4-FFF2-40B4-BE49-F238E27FC236}">
                <a16:creationId xmlns:a16="http://schemas.microsoft.com/office/drawing/2014/main" id="{8631C799-D735-4CCE-AF88-B63C13D11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628775"/>
            <a:ext cx="480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dN/dt = (bN – dN) =  (b- d) x 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22CB1DFD-BD25-4854-8CBF-58133FE68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8839200" cy="1370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/>
              <a:t>Cuando las tasas de  natalidad y mortalidad son independientes de la densidad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/>
              <a:t>No hay factores externos que las modifiquen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4840F69E-B0BC-4016-987E-7FDA5B3CD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8839200" cy="191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/>
              <a:t>La tasa intrínseca de crecimiento poblacional es constante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/>
              <a:t>La tasa de reclutamiento neto aumenta con la densidad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>
                <a:solidFill>
                  <a:srgbClr val="FF3300"/>
                </a:solidFill>
              </a:rPr>
              <a:t>El crecimiento poblacional es exponencial</a:t>
            </a:r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E9D6A9B9-06E2-45B2-AB06-22EDE0979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50292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3557" name="Line 5">
            <a:extLst>
              <a:ext uri="{FF2B5EF4-FFF2-40B4-BE49-F238E27FC236}">
                <a16:creationId xmlns:a16="http://schemas.microsoft.com/office/drawing/2014/main" id="{5C81CBA4-74D6-4D8B-9DE7-CC1BC7260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63246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8957EE6E-C69F-471B-8FEB-FF71A4F4B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400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3559" name="Freeform 7">
            <a:extLst>
              <a:ext uri="{FF2B5EF4-FFF2-40B4-BE49-F238E27FC236}">
                <a16:creationId xmlns:a16="http://schemas.microsoft.com/office/drawing/2014/main" id="{A776C3FC-CEDD-40EC-BAD7-75700DFE9A31}"/>
              </a:ext>
            </a:extLst>
          </p:cNvPr>
          <p:cNvSpPr>
            <a:spLocks/>
          </p:cNvSpPr>
          <p:nvPr/>
        </p:nvSpPr>
        <p:spPr bwMode="auto">
          <a:xfrm>
            <a:off x="6553200" y="5105400"/>
            <a:ext cx="1905000" cy="1143000"/>
          </a:xfrm>
          <a:custGeom>
            <a:avLst/>
            <a:gdLst>
              <a:gd name="T0" fmla="*/ 0 w 1200"/>
              <a:gd name="T1" fmla="*/ 2147483646 h 720"/>
              <a:gd name="T2" fmla="*/ 2147483646 w 1200"/>
              <a:gd name="T3" fmla="*/ 2147483646 h 720"/>
              <a:gd name="T4" fmla="*/ 2147483646 w 1200"/>
              <a:gd name="T5" fmla="*/ 0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0" h="720">
                <a:moveTo>
                  <a:pt x="0" y="720"/>
                </a:moveTo>
                <a:cubicBezTo>
                  <a:pt x="332" y="684"/>
                  <a:pt x="664" y="648"/>
                  <a:pt x="864" y="528"/>
                </a:cubicBezTo>
                <a:cubicBezTo>
                  <a:pt x="1064" y="408"/>
                  <a:pt x="1144" y="96"/>
                  <a:pt x="120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23712936-525A-4548-B90A-F5B540285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876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id="{D548058B-8F5F-4C8A-A821-2AEDCD9F21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163" y="45720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3562" name="Line 10">
            <a:extLst>
              <a:ext uri="{FF2B5EF4-FFF2-40B4-BE49-F238E27FC236}">
                <a16:creationId xmlns:a16="http://schemas.microsoft.com/office/drawing/2014/main" id="{470BD15D-519B-4462-BE82-6111AFAC6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163" y="6248400"/>
            <a:ext cx="243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3563" name="Line 11">
            <a:extLst>
              <a:ext uri="{FF2B5EF4-FFF2-40B4-BE49-F238E27FC236}">
                <a16:creationId xmlns:a16="http://schemas.microsoft.com/office/drawing/2014/main" id="{13C6896E-50A3-46AF-B3B7-B9774295FD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9163" y="4953000"/>
            <a:ext cx="1651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id="{C3097558-C6AD-47ED-A6EB-444E8A5F6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648200"/>
            <a:ext cx="113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dN/dt</a:t>
            </a:r>
          </a:p>
        </p:txBody>
      </p:sp>
      <p:sp>
        <p:nvSpPr>
          <p:cNvPr id="23565" name="Text Box 13">
            <a:extLst>
              <a:ext uri="{FF2B5EF4-FFF2-40B4-BE49-F238E27FC236}">
                <a16:creationId xmlns:a16="http://schemas.microsoft.com/office/drawing/2014/main" id="{3462DC72-3826-498B-9222-22710A8E4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64008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23566" name="Line 14">
            <a:extLst>
              <a:ext uri="{FF2B5EF4-FFF2-40B4-BE49-F238E27FC236}">
                <a16:creationId xmlns:a16="http://schemas.microsoft.com/office/drawing/2014/main" id="{416A7584-F8E9-432A-B3B9-C1913FE623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46482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3567" name="Line 15">
            <a:extLst>
              <a:ext uri="{FF2B5EF4-FFF2-40B4-BE49-F238E27FC236}">
                <a16:creationId xmlns:a16="http://schemas.microsoft.com/office/drawing/2014/main" id="{784A6DEB-6C4C-4255-98B2-9ADAE74580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324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3568" name="Line 16">
            <a:extLst>
              <a:ext uri="{FF2B5EF4-FFF2-40B4-BE49-F238E27FC236}">
                <a16:creationId xmlns:a16="http://schemas.microsoft.com/office/drawing/2014/main" id="{3BEC6A0C-BE7E-4A5D-A15A-356F64E543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53340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3569" name="Text Box 17">
            <a:extLst>
              <a:ext uri="{FF2B5EF4-FFF2-40B4-BE49-F238E27FC236}">
                <a16:creationId xmlns:a16="http://schemas.microsoft.com/office/drawing/2014/main" id="{319310FC-D413-4D69-83C1-2FA55E420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77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23570" name="Text Box 18">
            <a:extLst>
              <a:ext uri="{FF2B5EF4-FFF2-40B4-BE49-F238E27FC236}">
                <a16:creationId xmlns:a16="http://schemas.microsoft.com/office/drawing/2014/main" id="{F80D90F2-F1BA-4BF6-9F85-F034FF304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</a:t>
            </a:r>
          </a:p>
        </p:txBody>
      </p:sp>
      <p:sp>
        <p:nvSpPr>
          <p:cNvPr id="23571" name="Text Box 19">
            <a:extLst>
              <a:ext uri="{FF2B5EF4-FFF2-40B4-BE49-F238E27FC236}">
                <a16:creationId xmlns:a16="http://schemas.microsoft.com/office/drawing/2014/main" id="{72493D01-36D1-417C-8179-850C60972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33375"/>
            <a:ext cx="3457575" cy="457200"/>
          </a:xfrm>
          <a:prstGeom prst="rect">
            <a:avLst/>
          </a:prstGeom>
          <a:solidFill>
            <a:srgbClr val="EDF4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Modelo Exponencial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32DB0E27-4398-4626-8ADB-E70D61BEC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557338"/>
            <a:ext cx="5832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 b="1"/>
              <a:t>¿Cómo podemos calcular la tasa de crecimiento de una población?</a:t>
            </a:r>
            <a:endParaRPr lang="es-ES" altLang="es-AR" sz="24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F2764E51-0DB6-41F3-A304-CA9550233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628775"/>
            <a:ext cx="21336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Tabla de vida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8CF0A006-AA36-4949-9E23-AE68656D7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357563"/>
            <a:ext cx="5638800" cy="2465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/>
              <a:t> Estructura de edades estable 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/>
              <a:t> Tasas de natalidad y mortalidad constantes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/>
              <a:t>La población tiene una sola cohorte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 b="1"/>
              <a:t>Crecimiento exponencial</a:t>
            </a:r>
            <a:endParaRPr lang="es-ES" altLang="es-AR" sz="2400" b="1"/>
          </a:p>
        </p:txBody>
      </p:sp>
      <p:sp>
        <p:nvSpPr>
          <p:cNvPr id="25604" name="Line 4">
            <a:extLst>
              <a:ext uri="{FF2B5EF4-FFF2-40B4-BE49-F238E27FC236}">
                <a16:creationId xmlns:a16="http://schemas.microsoft.com/office/drawing/2014/main" id="{10CEC6AB-0E2A-4499-B433-F14755E5B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191611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06F36418-22DA-4B02-900E-7FA7D6D26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62877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R0</a:t>
            </a:r>
          </a:p>
        </p:txBody>
      </p:sp>
      <p:sp>
        <p:nvSpPr>
          <p:cNvPr id="25606" name="Line 6">
            <a:extLst>
              <a:ext uri="{FF2B5EF4-FFF2-40B4-BE49-F238E27FC236}">
                <a16:creationId xmlns:a16="http://schemas.microsoft.com/office/drawing/2014/main" id="{DAB76092-702E-430D-828F-3AAC3AFCE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18446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73E78023-2A59-42D3-AE80-E36BECA05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484313"/>
            <a:ext cx="38862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(ln R0)/T =   ln R    =  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AR" sz="2400">
              <a:latin typeface="Times New Roman" panose="02020603050405020304" pitchFamily="18" charset="0"/>
            </a:endParaRP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6C826794-907A-48C1-A7FD-07B663F2C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565400"/>
            <a:ext cx="1944688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 b="1"/>
              <a:t>Asumimos</a:t>
            </a:r>
            <a:endParaRPr lang="es-ES" altLang="es-AR" sz="24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BAD8BE8E-8144-47F7-815E-AD664C4F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24000"/>
            <a:ext cx="6858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     t1      t2     t3     t4      t5     t6       t7       t8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  10      20    40    80    160   320   640   1280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0CFF91E1-79A5-4599-A092-C9A06ACDC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7620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A partir de datos poblacionales a través del tiempo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596F3053-44B6-48AE-9057-CBBB8A154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971800"/>
            <a:ext cx="678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¿Qué puedo obtener de estos datos?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26200249-EC6A-443D-BAC6-DED0C6C0D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14800"/>
            <a:ext cx="1752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= Nt/Nt-1                    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C5BFD435-B254-49EA-B65F-ED124AF3A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0386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r= ln R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7C231582-D751-498E-8316-853B01F55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0386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R0= R</a:t>
            </a:r>
            <a:r>
              <a:rPr lang="es-ES" altLang="es-AR" sz="2400" b="1" baseline="30000"/>
              <a:t>T</a:t>
            </a:r>
            <a:endParaRPr lang="es-ES" altLang="es-AR" sz="2400" b="1"/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854D0B62-058D-4293-A3E1-93BB71B03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2209800" cy="15621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Nt2/Nt1= 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Nt3/Nt2= 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Ntn/Ntn-1= 2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7A1ED743-54B5-436B-AC46-7EF4914D5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953000"/>
            <a:ext cx="1219200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0,693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3A9A81B6-750C-46C2-8A0C-75DF37644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876800"/>
            <a:ext cx="1676400" cy="10144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Si T = 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R0 = 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4" grpId="0" animBg="1" autoUpdateAnimBg="0"/>
      <p:bldP spid="20485" grpId="0" animBg="1" autoUpdateAnimBg="0"/>
      <p:bldP spid="20486" grpId="0" animBg="1" autoUpdateAnimBg="0"/>
      <p:bldP spid="20487" grpId="0" animBg="1" autoUpdateAnimBg="0"/>
      <p:bldP spid="20488" grpId="0" animBg="1" autoUpdateAnimBg="0"/>
      <p:bldP spid="20489" grpId="0" animBg="1" autoUpdateAnimBg="0"/>
      <p:bldP spid="2049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7CAA1F7B-2187-4EE0-A5BA-BC6653A9E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Modelo determinístico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2DAE2C54-8049-4C1F-BC9C-891BC16C4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600200"/>
            <a:ext cx="838200" cy="5191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800" b="1"/>
              <a:t>Nt0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149F60AE-6A38-4556-A39D-BEBCA63ED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685800" cy="5191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800" b="1"/>
              <a:t>r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9F77AAFC-6DD3-42EE-9FA1-0EB197EE2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19400"/>
            <a:ext cx="838200" cy="5191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800" b="1"/>
              <a:t>N t</a:t>
            </a:r>
          </a:p>
        </p:txBody>
      </p:sp>
      <p:sp>
        <p:nvSpPr>
          <p:cNvPr id="27654" name="Line 6">
            <a:extLst>
              <a:ext uri="{FF2B5EF4-FFF2-40B4-BE49-F238E27FC236}">
                <a16:creationId xmlns:a16="http://schemas.microsoft.com/office/drawing/2014/main" id="{3E2D795E-8720-4206-9603-F85888DCD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3622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55" name="Line 7">
            <a:extLst>
              <a:ext uri="{FF2B5EF4-FFF2-40B4-BE49-F238E27FC236}">
                <a16:creationId xmlns:a16="http://schemas.microsoft.com/office/drawing/2014/main" id="{D35E538B-3A54-4CF9-BA87-C04EC1B14E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2133600"/>
            <a:ext cx="1066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9BB31D99-9911-4BFA-9378-84E39488A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10000"/>
            <a:ext cx="3429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Modelo estocástico </a:t>
            </a:r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E4D28FC7-213D-4036-B187-E1E2F2807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838200" cy="5191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800" b="1"/>
              <a:t>Nt0</a:t>
            </a:r>
          </a:p>
        </p:txBody>
      </p:sp>
      <p:sp>
        <p:nvSpPr>
          <p:cNvPr id="27658" name="Text Box 10">
            <a:extLst>
              <a:ext uri="{FF2B5EF4-FFF2-40B4-BE49-F238E27FC236}">
                <a16:creationId xmlns:a16="http://schemas.microsoft.com/office/drawing/2014/main" id="{E3AC5424-DA3E-4022-8BC1-DFF7C1B7C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648200"/>
            <a:ext cx="685800" cy="5191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800" b="1"/>
              <a:t>r</a:t>
            </a:r>
          </a:p>
        </p:txBody>
      </p:sp>
      <p:sp>
        <p:nvSpPr>
          <p:cNvPr id="27659" name="Text Box 11">
            <a:extLst>
              <a:ext uri="{FF2B5EF4-FFF2-40B4-BE49-F238E27FC236}">
                <a16:creationId xmlns:a16="http://schemas.microsoft.com/office/drawing/2014/main" id="{45AD1D79-E38A-439A-9605-28C839A6C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943600"/>
            <a:ext cx="838200" cy="5191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800" b="1"/>
              <a:t>N t</a:t>
            </a:r>
          </a:p>
        </p:txBody>
      </p:sp>
      <p:sp>
        <p:nvSpPr>
          <p:cNvPr id="27660" name="Line 12">
            <a:extLst>
              <a:ext uri="{FF2B5EF4-FFF2-40B4-BE49-F238E27FC236}">
                <a16:creationId xmlns:a16="http://schemas.microsoft.com/office/drawing/2014/main" id="{1A0252B9-BEEA-47AB-BDE7-EB42B01C5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486400"/>
            <a:ext cx="1143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61" name="Line 13">
            <a:extLst>
              <a:ext uri="{FF2B5EF4-FFF2-40B4-BE49-F238E27FC236}">
                <a16:creationId xmlns:a16="http://schemas.microsoft.com/office/drawing/2014/main" id="{3062B13E-D4FB-433B-B5D3-C94345A5D7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5257800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62" name="Text Box 14">
            <a:extLst>
              <a:ext uri="{FF2B5EF4-FFF2-40B4-BE49-F238E27FC236}">
                <a16:creationId xmlns:a16="http://schemas.microsoft.com/office/drawing/2014/main" id="{46E82332-B07A-419C-AD61-3A78598DF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495800"/>
            <a:ext cx="3505200" cy="8223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Factor estocástico o al azar</a:t>
            </a:r>
          </a:p>
        </p:txBody>
      </p:sp>
      <p:sp>
        <p:nvSpPr>
          <p:cNvPr id="27663" name="Line 15">
            <a:extLst>
              <a:ext uri="{FF2B5EF4-FFF2-40B4-BE49-F238E27FC236}">
                <a16:creationId xmlns:a16="http://schemas.microsoft.com/office/drawing/2014/main" id="{852C4E9D-523D-4D03-99A8-82860933E6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4876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7664" name="Text Box 16">
            <a:extLst>
              <a:ext uri="{FF2B5EF4-FFF2-40B4-BE49-F238E27FC236}">
                <a16:creationId xmlns:a16="http://schemas.microsoft.com/office/drawing/2014/main" id="{44DFA327-EA6A-441A-9F64-17050092B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638800"/>
            <a:ext cx="838200" cy="1004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+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-</a:t>
            </a:r>
          </a:p>
        </p:txBody>
      </p:sp>
      <p:sp>
        <p:nvSpPr>
          <p:cNvPr id="27665" name="Text Box 17">
            <a:extLst>
              <a:ext uri="{FF2B5EF4-FFF2-40B4-BE49-F238E27FC236}">
                <a16:creationId xmlns:a16="http://schemas.microsoft.com/office/drawing/2014/main" id="{3D270F3B-1EF8-4B84-8C9F-22FC1CC4F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943600"/>
            <a:ext cx="10509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Error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>
            <a:extLst>
              <a:ext uri="{FF2B5EF4-FFF2-40B4-BE49-F238E27FC236}">
                <a16:creationId xmlns:a16="http://schemas.microsoft.com/office/drawing/2014/main" id="{2DA05486-336F-4429-93EF-51B52370D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762000"/>
            <a:ext cx="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5" name="Line 3">
            <a:extLst>
              <a:ext uri="{FF2B5EF4-FFF2-40B4-BE49-F238E27FC236}">
                <a16:creationId xmlns:a16="http://schemas.microsoft.com/office/drawing/2014/main" id="{40CEA63F-BD57-4438-8925-37645ABFCF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1148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6" name="Freeform 4">
            <a:extLst>
              <a:ext uri="{FF2B5EF4-FFF2-40B4-BE49-F238E27FC236}">
                <a16:creationId xmlns:a16="http://schemas.microsoft.com/office/drawing/2014/main" id="{665A0816-8881-4D69-BE6B-9CC2CFB19E71}"/>
              </a:ext>
            </a:extLst>
          </p:cNvPr>
          <p:cNvSpPr>
            <a:spLocks/>
          </p:cNvSpPr>
          <p:nvPr/>
        </p:nvSpPr>
        <p:spPr bwMode="auto">
          <a:xfrm>
            <a:off x="1981200" y="838200"/>
            <a:ext cx="3352800" cy="3276600"/>
          </a:xfrm>
          <a:custGeom>
            <a:avLst/>
            <a:gdLst>
              <a:gd name="T0" fmla="*/ 0 w 2112"/>
              <a:gd name="T1" fmla="*/ 2147483646 h 2208"/>
              <a:gd name="T2" fmla="*/ 2147483646 w 2112"/>
              <a:gd name="T3" fmla="*/ 2147483646 h 2208"/>
              <a:gd name="T4" fmla="*/ 2147483646 w 2112"/>
              <a:gd name="T5" fmla="*/ 2147483646 h 2208"/>
              <a:gd name="T6" fmla="*/ 2147483646 w 2112"/>
              <a:gd name="T7" fmla="*/ 2147483646 h 2208"/>
              <a:gd name="T8" fmla="*/ 2147483646 w 2112"/>
              <a:gd name="T9" fmla="*/ 2147483646 h 2208"/>
              <a:gd name="T10" fmla="*/ 2147483646 w 2112"/>
              <a:gd name="T11" fmla="*/ 2147483646 h 2208"/>
              <a:gd name="T12" fmla="*/ 2147483646 w 2112"/>
              <a:gd name="T13" fmla="*/ 2147483646 h 2208"/>
              <a:gd name="T14" fmla="*/ 2147483646 w 2112"/>
              <a:gd name="T15" fmla="*/ 2147483646 h 2208"/>
              <a:gd name="T16" fmla="*/ 2147483646 w 2112"/>
              <a:gd name="T17" fmla="*/ 2147483646 h 2208"/>
              <a:gd name="T18" fmla="*/ 2147483646 w 2112"/>
              <a:gd name="T19" fmla="*/ 2147483646 h 2208"/>
              <a:gd name="T20" fmla="*/ 2147483646 w 2112"/>
              <a:gd name="T21" fmla="*/ 2147483646 h 2208"/>
              <a:gd name="T22" fmla="*/ 2147483646 w 2112"/>
              <a:gd name="T23" fmla="*/ 2147483646 h 2208"/>
              <a:gd name="T24" fmla="*/ 2147483646 w 2112"/>
              <a:gd name="T25" fmla="*/ 0 h 22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12" h="2208">
                <a:moveTo>
                  <a:pt x="0" y="2208"/>
                </a:moveTo>
                <a:cubicBezTo>
                  <a:pt x="108" y="2116"/>
                  <a:pt x="216" y="2024"/>
                  <a:pt x="288" y="1968"/>
                </a:cubicBezTo>
                <a:cubicBezTo>
                  <a:pt x="360" y="1912"/>
                  <a:pt x="360" y="1920"/>
                  <a:pt x="432" y="1872"/>
                </a:cubicBezTo>
                <a:cubicBezTo>
                  <a:pt x="504" y="1824"/>
                  <a:pt x="648" y="1688"/>
                  <a:pt x="720" y="1680"/>
                </a:cubicBezTo>
                <a:cubicBezTo>
                  <a:pt x="792" y="1672"/>
                  <a:pt x="816" y="1864"/>
                  <a:pt x="864" y="1824"/>
                </a:cubicBezTo>
                <a:cubicBezTo>
                  <a:pt x="912" y="1784"/>
                  <a:pt x="888" y="1504"/>
                  <a:pt x="1008" y="1440"/>
                </a:cubicBezTo>
                <a:cubicBezTo>
                  <a:pt x="1128" y="1376"/>
                  <a:pt x="1496" y="1576"/>
                  <a:pt x="1584" y="1440"/>
                </a:cubicBezTo>
                <a:cubicBezTo>
                  <a:pt x="1672" y="1304"/>
                  <a:pt x="1512" y="744"/>
                  <a:pt x="1536" y="624"/>
                </a:cubicBezTo>
                <a:cubicBezTo>
                  <a:pt x="1560" y="504"/>
                  <a:pt x="1680" y="752"/>
                  <a:pt x="1728" y="720"/>
                </a:cubicBezTo>
                <a:cubicBezTo>
                  <a:pt x="1776" y="688"/>
                  <a:pt x="1792" y="520"/>
                  <a:pt x="1824" y="432"/>
                </a:cubicBezTo>
                <a:cubicBezTo>
                  <a:pt x="1856" y="344"/>
                  <a:pt x="1904" y="248"/>
                  <a:pt x="1920" y="192"/>
                </a:cubicBezTo>
                <a:cubicBezTo>
                  <a:pt x="1936" y="136"/>
                  <a:pt x="1888" y="128"/>
                  <a:pt x="1920" y="96"/>
                </a:cubicBezTo>
                <a:cubicBezTo>
                  <a:pt x="1952" y="64"/>
                  <a:pt x="2080" y="16"/>
                  <a:pt x="2112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7" name="Freeform 5">
            <a:extLst>
              <a:ext uri="{FF2B5EF4-FFF2-40B4-BE49-F238E27FC236}">
                <a16:creationId xmlns:a16="http://schemas.microsoft.com/office/drawing/2014/main" id="{A229571F-8DDA-4F73-80C0-8E7E2ABA82AD}"/>
              </a:ext>
            </a:extLst>
          </p:cNvPr>
          <p:cNvSpPr>
            <a:spLocks/>
          </p:cNvSpPr>
          <p:nvPr/>
        </p:nvSpPr>
        <p:spPr bwMode="auto">
          <a:xfrm>
            <a:off x="1905000" y="381000"/>
            <a:ext cx="3352800" cy="3733800"/>
          </a:xfrm>
          <a:custGeom>
            <a:avLst/>
            <a:gdLst>
              <a:gd name="T0" fmla="*/ 0 w 2112"/>
              <a:gd name="T1" fmla="*/ 2147483646 h 2352"/>
              <a:gd name="T2" fmla="*/ 2147483646 w 2112"/>
              <a:gd name="T3" fmla="*/ 2147483646 h 2352"/>
              <a:gd name="T4" fmla="*/ 2147483646 w 2112"/>
              <a:gd name="T5" fmla="*/ 2147483646 h 2352"/>
              <a:gd name="T6" fmla="*/ 2147483646 w 2112"/>
              <a:gd name="T7" fmla="*/ 0 h 23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2" h="2352">
                <a:moveTo>
                  <a:pt x="0" y="2352"/>
                </a:moveTo>
                <a:cubicBezTo>
                  <a:pt x="104" y="2324"/>
                  <a:pt x="208" y="2296"/>
                  <a:pt x="480" y="2160"/>
                </a:cubicBezTo>
                <a:cubicBezTo>
                  <a:pt x="752" y="2024"/>
                  <a:pt x="1360" y="1896"/>
                  <a:pt x="1632" y="1536"/>
                </a:cubicBezTo>
                <a:cubicBezTo>
                  <a:pt x="1904" y="1176"/>
                  <a:pt x="2032" y="256"/>
                  <a:pt x="2112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6DECBEB0-F19F-4A8F-87C6-DCDFBD0C7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5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6D432336-EC3A-4857-9206-05A22352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343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40A2037F-A7D0-4AF0-8062-B6FC7822C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05400"/>
            <a:ext cx="6781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Hay fluctuaciones al azar alrededor del valor esperado</a:t>
            </a: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0B91C3C3-092D-4D87-B67A-726F437E5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447800"/>
            <a:ext cx="32766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Modelo estocástico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F0DFA412-CF1A-45E7-A379-9358C549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99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 b="1"/>
              <a:t>¿Puede una población crecer exponencialmente en la naturaleza?</a:t>
            </a:r>
            <a:endParaRPr lang="es-ES" altLang="es-AR" sz="2400" b="1"/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8DAB2457-422E-437C-BFE1-5794604AA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76200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 b="1"/>
              <a:t>Crece exponencialmente si no hay limitante de recursos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altLang="es-AR" sz="2400" b="1"/>
              <a:t>Especies recién llegadas a hábitat vacío</a:t>
            </a:r>
            <a:endParaRPr lang="es-ES" altLang="es-AR" sz="2400" b="1"/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C54F1F56-1D49-476A-9593-8D701582D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63061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id="{FF83BD13-2ECC-492E-B7DC-893714193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860800"/>
            <a:ext cx="3200400" cy="250348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Faisanes introducidos en isla con abundantes recursos y sin depredadores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 inicial=8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24DA7D8B-0F14-4B96-97B9-EF27D4E41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5146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Curva esperada</a:t>
            </a:r>
          </a:p>
        </p:txBody>
      </p:sp>
      <p:sp>
        <p:nvSpPr>
          <p:cNvPr id="29703" name="Line 7">
            <a:extLst>
              <a:ext uri="{FF2B5EF4-FFF2-40B4-BE49-F238E27FC236}">
                <a16:creationId xmlns:a16="http://schemas.microsoft.com/office/drawing/2014/main" id="{BBCAF7ED-064F-4420-A232-CAEEB8717B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28956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6E513F43-F55F-4B9A-B797-1E8223B69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3528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Curva observada</a:t>
            </a:r>
          </a:p>
        </p:txBody>
      </p:sp>
      <p:sp>
        <p:nvSpPr>
          <p:cNvPr id="29705" name="Line 9">
            <a:extLst>
              <a:ext uri="{FF2B5EF4-FFF2-40B4-BE49-F238E27FC236}">
                <a16:creationId xmlns:a16="http://schemas.microsoft.com/office/drawing/2014/main" id="{62D19BEA-9C4F-483B-A2B3-41C66CA932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3429000"/>
            <a:ext cx="11430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28C113DF-52AD-40AC-8E1D-55484560F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2438400"/>
            <a:ext cx="2057400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000">
                <a:latin typeface="Times New Roman" panose="02020603050405020304" pitchFamily="18" charset="0"/>
              </a:rPr>
              <a:t>Fig:Gotelli NJ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DDD058B0-D234-4AA1-91F9-AE3DFDAE0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14750"/>
            <a:ext cx="45053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3" name="Object 3">
            <a:extLst>
              <a:ext uri="{FF2B5EF4-FFF2-40B4-BE49-F238E27FC236}">
                <a16:creationId xmlns:a16="http://schemas.microsoft.com/office/drawing/2014/main" id="{0084CCF8-8C3F-4AD4-9702-6121C0443A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28600"/>
          <a:ext cx="6877050" cy="354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Gráfico" r:id="rId5" imgW="4667446" imgH="2410184" progId="Excel.Chart.8">
                  <p:embed/>
                </p:oleObj>
              </mc:Choice>
              <mc:Fallback>
                <p:oleObj name="Gráfico" r:id="rId5" imgW="4667446" imgH="2410184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"/>
                        <a:ext cx="6877050" cy="354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4">
            <a:extLst>
              <a:ext uri="{FF2B5EF4-FFF2-40B4-BE49-F238E27FC236}">
                <a16:creationId xmlns:a16="http://schemas.microsoft.com/office/drawing/2014/main" id="{3AD108C6-0F43-4D46-BA6E-A8AD590CF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114800"/>
            <a:ext cx="2057400" cy="19177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Capacidad de cambiar la cantidad de recursos disponibles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96C67B-FBA6-4F2B-A278-6205A1F97F52}"/>
              </a:ext>
            </a:extLst>
          </p:cNvPr>
          <p:cNvSpPr txBox="1"/>
          <p:nvPr/>
        </p:nvSpPr>
        <p:spPr>
          <a:xfrm>
            <a:off x="395536" y="692696"/>
            <a:ext cx="81369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/>
              <a:t>Pasamos de cohortes a poblaciones</a:t>
            </a:r>
          </a:p>
          <a:p>
            <a:endParaRPr lang="es-AR" sz="2400" dirty="0"/>
          </a:p>
          <a:p>
            <a:r>
              <a:rPr lang="es-AR" sz="2400" dirty="0"/>
              <a:t>Cohortes se reemplazan a lo largo de las generaciones de acuerdo al R0. Entre generación y generación transcurre un tiempo generacional.</a:t>
            </a:r>
          </a:p>
          <a:p>
            <a:endParaRPr lang="es-AR" sz="2400" dirty="0"/>
          </a:p>
          <a:p>
            <a:r>
              <a:rPr lang="es-AR" sz="2400" dirty="0"/>
              <a:t>Una población puede estar formada por una sola cohorte, no se superponen las generaciones o por varias cohortes: generaciones superpuestas</a:t>
            </a:r>
          </a:p>
          <a:p>
            <a:endParaRPr lang="es-AR" sz="2400" dirty="0"/>
          </a:p>
          <a:p>
            <a:r>
              <a:rPr lang="es-AR" sz="2400" dirty="0"/>
              <a:t>La población puede cambiar su abundancia a lo largo del tiempo. </a:t>
            </a:r>
          </a:p>
          <a:p>
            <a:endParaRPr lang="es-AR" sz="2400" dirty="0"/>
          </a:p>
          <a:p>
            <a:r>
              <a:rPr lang="es-AR" sz="2400" dirty="0"/>
              <a:t>Descripción de los cambios de abundancia: Modelos de crecimiento</a:t>
            </a:r>
          </a:p>
          <a:p>
            <a:endParaRPr lang="es-AR" sz="2400" dirty="0"/>
          </a:p>
          <a:p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675529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B64C5881-6CE1-4890-B715-EBD363838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24163"/>
            <a:ext cx="5467350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1EACC602-ABF8-44F6-80B7-512E43E32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830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Crecimiento poblacional de osos pardos en el Parque Nacional Yellowstone de acuerdo a un modelo exponencial estocástico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94AB4FA4-678C-4395-9D20-04C6444A5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52600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El r estimado fue de –0,003034 osos/oso*año, pero con alta varianza</a:t>
            </a: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30A5A1EF-F792-4AE1-B4C4-E6AEFF8C5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352800"/>
            <a:ext cx="2057400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000">
                <a:latin typeface="Times New Roman" panose="02020603050405020304" pitchFamily="18" charset="0"/>
              </a:rPr>
              <a:t>Fig:Gotelli NJ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>
            <a:extLst>
              <a:ext uri="{FF2B5EF4-FFF2-40B4-BE49-F238E27FC236}">
                <a16:creationId xmlns:a16="http://schemas.microsoft.com/office/drawing/2014/main" id="{670E0790-EBD5-488B-9C6F-AE34E95E0F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939800"/>
          <a:ext cx="3540125" cy="591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Image" r:id="rId3" imgW="2514286" imgH="4203175" progId="Photoshop.Image.8">
                  <p:embed/>
                </p:oleObj>
              </mc:Choice>
              <mc:Fallback>
                <p:oleObj name="Image" r:id="rId3" imgW="2514286" imgH="4203175" progId="Photoshop.Imag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939800"/>
                        <a:ext cx="3540125" cy="591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>
            <a:extLst>
              <a:ext uri="{FF2B5EF4-FFF2-40B4-BE49-F238E27FC236}">
                <a16:creationId xmlns:a16="http://schemas.microsoft.com/office/drawing/2014/main" id="{7A455C0A-275E-45B4-95A1-6C4AC40D0F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2133600"/>
          <a:ext cx="3619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Image" r:id="rId5" imgW="3619048" imgH="1041270" progId="Photoshop.Image.8">
                  <p:embed/>
                </p:oleObj>
              </mc:Choice>
              <mc:Fallback>
                <p:oleObj name="Image" r:id="rId5" imgW="3619048" imgH="1041270" progId="Photoshop.Imag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133600"/>
                        <a:ext cx="3619500" cy="1041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>
            <a:extLst>
              <a:ext uri="{FF2B5EF4-FFF2-40B4-BE49-F238E27FC236}">
                <a16:creationId xmlns:a16="http://schemas.microsoft.com/office/drawing/2014/main" id="{2021023C-1299-4B62-B549-C1C67C9B5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573463"/>
            <a:ext cx="396081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>
                <a:latin typeface="Times New Roman" panose="02020603050405020304" pitchFamily="18" charset="0"/>
              </a:rPr>
              <a:t>2 postulados: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>
                <a:latin typeface="Times New Roman" panose="02020603050405020304" pitchFamily="18" charset="0"/>
              </a:rPr>
              <a:t>El alimento es necesario para el crecimiento del hombre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>
                <a:latin typeface="Times New Roman" panose="02020603050405020304" pitchFamily="18" charset="0"/>
              </a:rPr>
              <a:t>La pasión entre sexos es necesaria y va a permanecer a lo largo del tiempo</a:t>
            </a:r>
            <a:endParaRPr lang="es-ES" altLang="es-AR" sz="2400">
              <a:latin typeface="Times New Roman" panose="02020603050405020304" pitchFamily="18" charset="0"/>
            </a:endParaRP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E9551171-C17E-49FC-BA77-D76D7904E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496300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Efecto de la densidad sobre el crecimiento poblacional: Modelo logístico o denso dependiente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C5E7FC4F-2D5B-40D8-98F7-DC8F99649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41438"/>
            <a:ext cx="439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Antecedentes. Malthus 1798</a:t>
            </a:r>
            <a:endParaRPr lang="es-ES" altLang="es-AR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>
            <a:extLst>
              <a:ext uri="{FF2B5EF4-FFF2-40B4-BE49-F238E27FC236}">
                <a16:creationId xmlns:a16="http://schemas.microsoft.com/office/drawing/2014/main" id="{1C41B337-70F9-4D5D-8DB4-D1345051F4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549275"/>
          <a:ext cx="2928937" cy="616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Image" r:id="rId3" imgW="2184127" imgH="4596825" progId="Photoshop.Image.8">
                  <p:embed/>
                </p:oleObj>
              </mc:Choice>
              <mc:Fallback>
                <p:oleObj name="Image" r:id="rId3" imgW="2184127" imgH="4596825" progId="Photoshop.Imag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49275"/>
                        <a:ext cx="2928937" cy="6165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Text Box 3">
            <a:extLst>
              <a:ext uri="{FF2B5EF4-FFF2-40B4-BE49-F238E27FC236}">
                <a16:creationId xmlns:a16="http://schemas.microsoft.com/office/drawing/2014/main" id="{47D37966-360F-4AEB-B5D6-A1923E36B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0"/>
            <a:ext cx="3887788" cy="666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sz="2400">
                <a:latin typeface="Times New Roman" panose="02020603050405020304" pitchFamily="18" charset="0"/>
              </a:rPr>
              <a:t>Capacidad de la población de crecer es mucho mayor que la capacidad de la tierra de producir alimentos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>
                <a:latin typeface="Times New Roman" panose="02020603050405020304" pitchFamily="18" charset="0"/>
              </a:rPr>
              <a:t>Población crece en forma geométrica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>
                <a:latin typeface="Times New Roman" panose="02020603050405020304" pitchFamily="18" charset="0"/>
              </a:rPr>
              <a:t>Alimentos crecen en forma aritmética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>
                <a:latin typeface="Times New Roman" panose="02020603050405020304" pitchFamily="18" charset="0"/>
              </a:rPr>
              <a:t>Esto tiene como consecuencia que gran parte de la humanidad va a sufrir por la falta de alimentos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>
                <a:latin typeface="Times New Roman" panose="02020603050405020304" pitchFamily="18" charset="0"/>
              </a:rPr>
              <a:t>Competencia intraespecífica: los individuos de una misma especie se ejercen un efecto adverso</a:t>
            </a:r>
            <a:endParaRPr lang="es-ES" altLang="es-A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>
            <a:extLst>
              <a:ext uri="{FF2B5EF4-FFF2-40B4-BE49-F238E27FC236}">
                <a16:creationId xmlns:a16="http://schemas.microsoft.com/office/drawing/2014/main" id="{537D26B4-DB10-4935-B4D5-893D270E3E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188913"/>
          <a:ext cx="5256213" cy="291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Image" r:id="rId3" imgW="3733333" imgH="2069841" progId="Photoshop.Image.8">
                  <p:embed/>
                </p:oleObj>
              </mc:Choice>
              <mc:Fallback>
                <p:oleObj name="Image" r:id="rId3" imgW="3733333" imgH="2069841" progId="Photoshop.Imag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88913"/>
                        <a:ext cx="5256213" cy="2913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>
            <a:extLst>
              <a:ext uri="{FF2B5EF4-FFF2-40B4-BE49-F238E27FC236}">
                <a16:creationId xmlns:a16="http://schemas.microsoft.com/office/drawing/2014/main" id="{A46D0545-FD24-43C9-A50A-6DBBB1C4FD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3416300"/>
          <a:ext cx="5329238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Image" r:id="rId5" imgW="3657143" imgH="2361905" progId="Photoshop.Image.8">
                  <p:embed/>
                </p:oleObj>
              </mc:Choice>
              <mc:Fallback>
                <p:oleObj name="Image" r:id="rId5" imgW="3657143" imgH="2361905" progId="Photoshop.Imag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416300"/>
                        <a:ext cx="5329238" cy="3441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4">
            <a:extLst>
              <a:ext uri="{FF2B5EF4-FFF2-40B4-BE49-F238E27FC236}">
                <a16:creationId xmlns:a16="http://schemas.microsoft.com/office/drawing/2014/main" id="{6B89BEB7-E477-4BD1-AAFD-E2DB664EF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65175"/>
            <a:ext cx="273685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>
                <a:latin typeface="Times New Roman" panose="02020603050405020304" pitchFamily="18" charset="0"/>
              </a:rPr>
              <a:t>Verhulst 1838.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>
                <a:latin typeface="Times New Roman" panose="02020603050405020304" pitchFamily="18" charset="0"/>
              </a:rPr>
              <a:t>Primera formulación matemática del modelo logístico: el crecimiento llega a un límite</a:t>
            </a:r>
            <a:endParaRPr lang="es-ES" altLang="es-AR" sz="2400">
              <a:latin typeface="Times New Roman" panose="02020603050405020304" pitchFamily="18" charset="0"/>
            </a:endParaRP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CB51C2C1-A8BF-45A4-917A-96ABE64AD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789363"/>
            <a:ext cx="2808288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>
                <a:latin typeface="Times New Roman" panose="02020603050405020304" pitchFamily="18" charset="0"/>
              </a:rPr>
              <a:t>Pearl y Reed 1920.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>
                <a:latin typeface="Times New Roman" panose="02020603050405020304" pitchFamily="18" charset="0"/>
              </a:rPr>
              <a:t>Derivación del modelo y aplicación al crecimiento de la población de EEUU entre 1790 y 1910</a:t>
            </a:r>
            <a:endParaRPr lang="es-ES" altLang="es-A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2EAD7DD2-499F-41CD-BBB1-A8C43C533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836613"/>
            <a:ext cx="568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¿Qué condición ponían al modelo?</a:t>
            </a:r>
            <a:endParaRPr lang="es-ES" altLang="es-AR" sz="2400"/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EE4C851E-DA50-40D6-80FA-6BC8BC625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773238"/>
            <a:ext cx="70580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El crecimiento debía desacelerarse a medida que aumentaba la densidad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_tradnl" altLang="es-AR" sz="2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Se llegaba a un valor asintótico a partir del cuál el crecimiento se detenía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_tradnl" altLang="es-AR" sz="2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La curva que describe este comportamiento es la logística</a:t>
            </a:r>
            <a:endParaRPr lang="es-ES" altLang="es-AR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D280DFC3-2F9C-42FA-8359-B67830B72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268413"/>
            <a:ext cx="8064500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Asume que a medida que aumenta la densidad la cantidad de recursos per cápita disminuye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La cantidad de recursos afecta la natalidad y/o mortalidad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Relación negativa entre densidad y tasa de crecimiento poblacional 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Relación negativa entre densidad  y tasa de natalidad y/o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relación positiva entre densidad y tasa de mortalidad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Existe densidad de equilibrio donde la cantidad de recursos sólo permite que se mantenga el mismo número de individuos</a:t>
            </a:r>
            <a:endParaRPr lang="es-ES" altLang="es-AR" sz="2400"/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B992A09D-2B5D-4C22-A572-4028C2F28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88913"/>
            <a:ext cx="597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Modelo logístico o densodependiente</a:t>
            </a:r>
            <a:endParaRPr lang="es-ES" altLang="es-AR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CCDC3B56-A53D-4EC2-8607-25EB276BD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= b-d 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BB2BB0D7-85E4-4E2B-A37A-1A2CC73D3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484313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b (N)    d (N)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74EC183E-656F-45EC-BB2E-8919BE6A5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496300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Efecto de la densidad sobre el crecimiento poblacional: Modelo logístico o denso dependiente</a:t>
            </a:r>
          </a:p>
        </p:txBody>
      </p:sp>
      <p:sp>
        <p:nvSpPr>
          <p:cNvPr id="37893" name="Line 5">
            <a:extLst>
              <a:ext uri="{FF2B5EF4-FFF2-40B4-BE49-F238E27FC236}">
                <a16:creationId xmlns:a16="http://schemas.microsoft.com/office/drawing/2014/main" id="{77937C4B-134D-428A-9B68-D19498AC8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2852738"/>
            <a:ext cx="0" cy="194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894" name="Line 6">
            <a:extLst>
              <a:ext uri="{FF2B5EF4-FFF2-40B4-BE49-F238E27FC236}">
                <a16:creationId xmlns:a16="http://schemas.microsoft.com/office/drawing/2014/main" id="{78479267-D93D-4783-A3BE-7FB4F52A8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4797425"/>
            <a:ext cx="21605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895" name="Line 7">
            <a:extLst>
              <a:ext uri="{FF2B5EF4-FFF2-40B4-BE49-F238E27FC236}">
                <a16:creationId xmlns:a16="http://schemas.microsoft.com/office/drawing/2014/main" id="{4E99B6E4-3931-4607-9525-0C74CFDDC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3644900"/>
            <a:ext cx="1657350" cy="11525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896" name="Line 8">
            <a:extLst>
              <a:ext uri="{FF2B5EF4-FFF2-40B4-BE49-F238E27FC236}">
                <a16:creationId xmlns:a16="http://schemas.microsoft.com/office/drawing/2014/main" id="{637E5EC8-3CF6-4B1A-8F19-472909E5AC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3573463"/>
            <a:ext cx="1584325" cy="7191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897" name="Text Box 9">
            <a:extLst>
              <a:ext uri="{FF2B5EF4-FFF2-40B4-BE49-F238E27FC236}">
                <a16:creationId xmlns:a16="http://schemas.microsoft.com/office/drawing/2014/main" id="{AF760AE9-9814-4A8A-A740-425C2616C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40767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7898" name="Text Box 10">
            <a:extLst>
              <a:ext uri="{FF2B5EF4-FFF2-40B4-BE49-F238E27FC236}">
                <a16:creationId xmlns:a16="http://schemas.microsoft.com/office/drawing/2014/main" id="{2DBF46E8-8422-48E2-9FB2-F5EACFD88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9972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6600"/>
                </a:solidFill>
              </a:rPr>
              <a:t>d  </a:t>
            </a:r>
          </a:p>
        </p:txBody>
      </p:sp>
      <p:sp>
        <p:nvSpPr>
          <p:cNvPr id="37899" name="Text Box 11">
            <a:extLst>
              <a:ext uri="{FF2B5EF4-FFF2-40B4-BE49-F238E27FC236}">
                <a16:creationId xmlns:a16="http://schemas.microsoft.com/office/drawing/2014/main" id="{5B91C879-4568-4F0B-8356-DF4C20235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013325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37900" name="Line 12">
            <a:extLst>
              <a:ext uri="{FF2B5EF4-FFF2-40B4-BE49-F238E27FC236}">
                <a16:creationId xmlns:a16="http://schemas.microsoft.com/office/drawing/2014/main" id="{AE7700AB-AA73-4B15-B0DA-0CEB1DAA6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4076700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01" name="Line 13">
            <a:extLst>
              <a:ext uri="{FF2B5EF4-FFF2-40B4-BE49-F238E27FC236}">
                <a16:creationId xmlns:a16="http://schemas.microsoft.com/office/drawing/2014/main" id="{0D1A5968-263D-45C9-B9AD-3469C3412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40767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02" name="Text Box 14">
            <a:extLst>
              <a:ext uri="{FF2B5EF4-FFF2-40B4-BE49-F238E27FC236}">
                <a16:creationId xmlns:a16="http://schemas.microsoft.com/office/drawing/2014/main" id="{40CEBC9E-06CA-478C-AD53-4105C141B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941888"/>
            <a:ext cx="792163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 *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r= 0</a:t>
            </a:r>
          </a:p>
        </p:txBody>
      </p:sp>
      <p:sp>
        <p:nvSpPr>
          <p:cNvPr id="37903" name="Text Box 15">
            <a:extLst>
              <a:ext uri="{FF2B5EF4-FFF2-40B4-BE49-F238E27FC236}">
                <a16:creationId xmlns:a16="http://schemas.microsoft.com/office/drawing/2014/main" id="{C41EC7AC-1533-442C-B2F6-D1F25E80D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01332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</a:t>
            </a:r>
          </a:p>
        </p:txBody>
      </p:sp>
      <p:sp>
        <p:nvSpPr>
          <p:cNvPr id="37904" name="Line 16">
            <a:extLst>
              <a:ext uri="{FF2B5EF4-FFF2-40B4-BE49-F238E27FC236}">
                <a16:creationId xmlns:a16="http://schemas.microsoft.com/office/drawing/2014/main" id="{3C915611-34FD-4E30-BF05-950A8958A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37163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05" name="Line 17">
            <a:extLst>
              <a:ext uri="{FF2B5EF4-FFF2-40B4-BE49-F238E27FC236}">
                <a16:creationId xmlns:a16="http://schemas.microsoft.com/office/drawing/2014/main" id="{2533ACDD-FE2C-428F-9A7B-8E7B83259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06" name="Text Box 18">
            <a:extLst>
              <a:ext uri="{FF2B5EF4-FFF2-40B4-BE49-F238E27FC236}">
                <a16:creationId xmlns:a16="http://schemas.microsoft.com/office/drawing/2014/main" id="{4A6EB6B7-79C8-4B26-B971-193B64ED0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1484313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(N)</a:t>
            </a:r>
          </a:p>
        </p:txBody>
      </p:sp>
      <p:sp>
        <p:nvSpPr>
          <p:cNvPr id="37907" name="Line 19">
            <a:extLst>
              <a:ext uri="{FF2B5EF4-FFF2-40B4-BE49-F238E27FC236}">
                <a16:creationId xmlns:a16="http://schemas.microsoft.com/office/drawing/2014/main" id="{DCD9A032-FA05-4D6A-89EE-D4C873305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70021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08" name="Text Box 20">
            <a:extLst>
              <a:ext uri="{FF2B5EF4-FFF2-40B4-BE49-F238E27FC236}">
                <a16:creationId xmlns:a16="http://schemas.microsoft.com/office/drawing/2014/main" id="{87E98935-54EF-4E81-B2E3-4553FAA16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852738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 *</a:t>
            </a:r>
          </a:p>
        </p:txBody>
      </p:sp>
      <p:sp>
        <p:nvSpPr>
          <p:cNvPr id="37909" name="Line 21">
            <a:extLst>
              <a:ext uri="{FF2B5EF4-FFF2-40B4-BE49-F238E27FC236}">
                <a16:creationId xmlns:a16="http://schemas.microsoft.com/office/drawing/2014/main" id="{2203B991-918C-4779-B164-46AA28115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425" y="2492375"/>
            <a:ext cx="0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10" name="Line 22">
            <a:extLst>
              <a:ext uri="{FF2B5EF4-FFF2-40B4-BE49-F238E27FC236}">
                <a16:creationId xmlns:a16="http://schemas.microsoft.com/office/drawing/2014/main" id="{0B05FEE2-7F77-4FE3-A04F-E38C761E37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425" y="4797425"/>
            <a:ext cx="2519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11" name="Freeform 23">
            <a:extLst>
              <a:ext uri="{FF2B5EF4-FFF2-40B4-BE49-F238E27FC236}">
                <a16:creationId xmlns:a16="http://schemas.microsoft.com/office/drawing/2014/main" id="{B8AA1077-34C3-4D56-8B16-5BE60A74DC1A}"/>
              </a:ext>
            </a:extLst>
          </p:cNvPr>
          <p:cNvSpPr>
            <a:spLocks/>
          </p:cNvSpPr>
          <p:nvPr/>
        </p:nvSpPr>
        <p:spPr bwMode="auto">
          <a:xfrm>
            <a:off x="5940425" y="2840038"/>
            <a:ext cx="2879725" cy="1970087"/>
          </a:xfrm>
          <a:custGeom>
            <a:avLst/>
            <a:gdLst>
              <a:gd name="T0" fmla="*/ 0 w 1814"/>
              <a:gd name="T1" fmla="*/ 2147483646 h 1241"/>
              <a:gd name="T2" fmla="*/ 2147483646 w 1814"/>
              <a:gd name="T3" fmla="*/ 2147483646 h 1241"/>
              <a:gd name="T4" fmla="*/ 2147483646 w 1814"/>
              <a:gd name="T5" fmla="*/ 2147483646 h 1241"/>
              <a:gd name="T6" fmla="*/ 2147483646 w 1814"/>
              <a:gd name="T7" fmla="*/ 2147483646 h 1241"/>
              <a:gd name="T8" fmla="*/ 2147483646 w 1814"/>
              <a:gd name="T9" fmla="*/ 2147483646 h 1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4" h="1241">
                <a:moveTo>
                  <a:pt x="0" y="1233"/>
                </a:moveTo>
                <a:cubicBezTo>
                  <a:pt x="139" y="1237"/>
                  <a:pt x="279" y="1241"/>
                  <a:pt x="408" y="1097"/>
                </a:cubicBezTo>
                <a:cubicBezTo>
                  <a:pt x="537" y="953"/>
                  <a:pt x="673" y="545"/>
                  <a:pt x="771" y="371"/>
                </a:cubicBezTo>
                <a:cubicBezTo>
                  <a:pt x="869" y="197"/>
                  <a:pt x="824" y="106"/>
                  <a:pt x="998" y="53"/>
                </a:cubicBezTo>
                <a:cubicBezTo>
                  <a:pt x="1172" y="0"/>
                  <a:pt x="1678" y="53"/>
                  <a:pt x="1814" y="53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12" name="Text Box 24">
            <a:extLst>
              <a:ext uri="{FF2B5EF4-FFF2-40B4-BE49-F238E27FC236}">
                <a16:creationId xmlns:a16="http://schemas.microsoft.com/office/drawing/2014/main" id="{EE6A77A5-0762-4066-9472-79BE4D22C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349500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37913" name="Line 25">
            <a:extLst>
              <a:ext uri="{FF2B5EF4-FFF2-40B4-BE49-F238E27FC236}">
                <a16:creationId xmlns:a16="http://schemas.microsoft.com/office/drawing/2014/main" id="{73CC215D-6CC1-416A-BAEC-AA47672FC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2781300"/>
            <a:ext cx="0" cy="194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14" name="Line 26">
            <a:extLst>
              <a:ext uri="{FF2B5EF4-FFF2-40B4-BE49-F238E27FC236}">
                <a16:creationId xmlns:a16="http://schemas.microsoft.com/office/drawing/2014/main" id="{201F0ED6-C459-4521-8266-10227DF47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724400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15" name="Line 27">
            <a:extLst>
              <a:ext uri="{FF2B5EF4-FFF2-40B4-BE49-F238E27FC236}">
                <a16:creationId xmlns:a16="http://schemas.microsoft.com/office/drawing/2014/main" id="{35C7AAFF-5BD3-4A34-ABC9-C6575507B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357563"/>
            <a:ext cx="1150938" cy="18716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7916" name="Text Box 28">
            <a:extLst>
              <a:ext uri="{FF2B5EF4-FFF2-40B4-BE49-F238E27FC236}">
                <a16:creationId xmlns:a16="http://schemas.microsoft.com/office/drawing/2014/main" id="{544009B4-9A8C-4962-AFDF-88F21C409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781300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</a:t>
            </a:r>
          </a:p>
        </p:txBody>
      </p:sp>
      <p:sp>
        <p:nvSpPr>
          <p:cNvPr id="37917" name="Text Box 29">
            <a:extLst>
              <a:ext uri="{FF2B5EF4-FFF2-40B4-BE49-F238E27FC236}">
                <a16:creationId xmlns:a16="http://schemas.microsoft.com/office/drawing/2014/main" id="{8BA848FE-FE72-4EC4-9BCD-CA48EB097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94188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37918" name="Text Box 30">
            <a:extLst>
              <a:ext uri="{FF2B5EF4-FFF2-40B4-BE49-F238E27FC236}">
                <a16:creationId xmlns:a16="http://schemas.microsoft.com/office/drawing/2014/main" id="{C371D9F7-1B52-4543-ADE0-B81321B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797425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 *</a:t>
            </a:r>
          </a:p>
        </p:txBody>
      </p:sp>
      <p:sp>
        <p:nvSpPr>
          <p:cNvPr id="37919" name="Text Box 31">
            <a:extLst>
              <a:ext uri="{FF2B5EF4-FFF2-40B4-BE49-F238E27FC236}">
                <a16:creationId xmlns:a16="http://schemas.microsoft.com/office/drawing/2014/main" id="{C5F99312-1753-4C35-A416-1E15B90A7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9950"/>
            <a:ext cx="8785225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800" b="1"/>
              <a:t>r=  Valores positivos para N &lt; N* , valores negativos para N &gt; N*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>
            <a:extLst>
              <a:ext uri="{FF2B5EF4-FFF2-40B4-BE49-F238E27FC236}">
                <a16:creationId xmlns:a16="http://schemas.microsoft.com/office/drawing/2014/main" id="{C79DACA9-372F-4BD5-928B-43BFBDB50C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549275"/>
            <a:ext cx="0" cy="2232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15" name="Line 3">
            <a:extLst>
              <a:ext uri="{FF2B5EF4-FFF2-40B4-BE49-F238E27FC236}">
                <a16:creationId xmlns:a16="http://schemas.microsoft.com/office/drawing/2014/main" id="{FF131874-F757-4C9C-B0FB-19EB28926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2852738"/>
            <a:ext cx="21605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16" name="Line 4">
            <a:extLst>
              <a:ext uri="{FF2B5EF4-FFF2-40B4-BE49-F238E27FC236}">
                <a16:creationId xmlns:a16="http://schemas.microsoft.com/office/drawing/2014/main" id="{2C37E38A-716E-4AEA-8E29-0E8029FC6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1484313"/>
            <a:ext cx="20177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17" name="Line 5">
            <a:extLst>
              <a:ext uri="{FF2B5EF4-FFF2-40B4-BE49-F238E27FC236}">
                <a16:creationId xmlns:a16="http://schemas.microsoft.com/office/drawing/2014/main" id="{C353C690-25D9-4462-B95B-D6F591340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908050"/>
            <a:ext cx="1584325" cy="19446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4C989068-6D51-4A1C-85FB-E6C83EA17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62877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6600"/>
                </a:solidFill>
              </a:rPr>
              <a:t>d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F09EA7E6-0A8F-422D-8C44-DFEF02368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060575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6600"/>
                </a:solidFill>
              </a:rPr>
              <a:t>b</a:t>
            </a: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C3AEE8F5-36E6-458B-B0BA-62084F4BD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06863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38921" name="Text Box 9">
            <a:extLst>
              <a:ext uri="{FF2B5EF4-FFF2-40B4-BE49-F238E27FC236}">
                <a16:creationId xmlns:a16="http://schemas.microsoft.com/office/drawing/2014/main" id="{3526CF91-9476-4067-8A49-E9AE4EB34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34143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</a:t>
            </a:r>
          </a:p>
        </p:txBody>
      </p:sp>
      <p:sp>
        <p:nvSpPr>
          <p:cNvPr id="38922" name="Line 10">
            <a:extLst>
              <a:ext uri="{FF2B5EF4-FFF2-40B4-BE49-F238E27FC236}">
                <a16:creationId xmlns:a16="http://schemas.microsoft.com/office/drawing/2014/main" id="{8D125391-74FC-4843-B29E-12A0E9965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3789363"/>
            <a:ext cx="0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23" name="Line 11">
            <a:extLst>
              <a:ext uri="{FF2B5EF4-FFF2-40B4-BE49-F238E27FC236}">
                <a16:creationId xmlns:a16="http://schemas.microsoft.com/office/drawing/2014/main" id="{CDAA66CA-A413-4AA5-A8A4-2CBFD3481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5805488"/>
            <a:ext cx="21605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24" name="Line 12">
            <a:extLst>
              <a:ext uri="{FF2B5EF4-FFF2-40B4-BE49-F238E27FC236}">
                <a16:creationId xmlns:a16="http://schemas.microsoft.com/office/drawing/2014/main" id="{40D626EC-A300-4C58-9BE7-BEFB52094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4868863"/>
            <a:ext cx="208756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25" name="Line 13">
            <a:extLst>
              <a:ext uri="{FF2B5EF4-FFF2-40B4-BE49-F238E27FC236}">
                <a16:creationId xmlns:a16="http://schemas.microsoft.com/office/drawing/2014/main" id="{1AADE1BD-AD60-4593-9DBA-3954CDA9D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1913" y="4076700"/>
            <a:ext cx="1727200" cy="17287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26" name="Text Box 14">
            <a:extLst>
              <a:ext uri="{FF2B5EF4-FFF2-40B4-BE49-F238E27FC236}">
                <a16:creationId xmlns:a16="http://schemas.microsoft.com/office/drawing/2014/main" id="{E08AC741-DFC8-4C9F-BFFF-4AEAEBDA6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652963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6600"/>
                </a:solidFill>
              </a:rPr>
              <a:t>b</a:t>
            </a:r>
          </a:p>
        </p:txBody>
      </p:sp>
      <p:sp>
        <p:nvSpPr>
          <p:cNvPr id="38927" name="Text Box 15">
            <a:extLst>
              <a:ext uri="{FF2B5EF4-FFF2-40B4-BE49-F238E27FC236}">
                <a16:creationId xmlns:a16="http://schemas.microsoft.com/office/drawing/2014/main" id="{AC8F1402-D9D8-42B3-A36F-484F1F3DB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789363"/>
            <a:ext cx="935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6600"/>
                </a:solidFill>
              </a:rPr>
              <a:t>d</a:t>
            </a:r>
          </a:p>
        </p:txBody>
      </p:sp>
      <p:sp>
        <p:nvSpPr>
          <p:cNvPr id="38928" name="Line 16">
            <a:extLst>
              <a:ext uri="{FF2B5EF4-FFF2-40B4-BE49-F238E27FC236}">
                <a16:creationId xmlns:a16="http://schemas.microsoft.com/office/drawing/2014/main" id="{2FB764BD-2576-4468-AC1B-DE6FD6F180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48688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29" name="Line 17">
            <a:extLst>
              <a:ext uri="{FF2B5EF4-FFF2-40B4-BE49-F238E27FC236}">
                <a16:creationId xmlns:a16="http://schemas.microsoft.com/office/drawing/2014/main" id="{311A8286-03F8-4294-94F9-262F3120B7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47974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30" name="Line 18">
            <a:extLst>
              <a:ext uri="{FF2B5EF4-FFF2-40B4-BE49-F238E27FC236}">
                <a16:creationId xmlns:a16="http://schemas.microsoft.com/office/drawing/2014/main" id="{BB81C5EF-8A63-435A-B8F6-5EA66C968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48688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31" name="Line 19">
            <a:extLst>
              <a:ext uri="{FF2B5EF4-FFF2-40B4-BE49-F238E27FC236}">
                <a16:creationId xmlns:a16="http://schemas.microsoft.com/office/drawing/2014/main" id="{83BDAE51-D1D3-46D9-A387-A506CBD1AE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45085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32" name="Line 20">
            <a:extLst>
              <a:ext uri="{FF2B5EF4-FFF2-40B4-BE49-F238E27FC236}">
                <a16:creationId xmlns:a16="http://schemas.microsoft.com/office/drawing/2014/main" id="{131F8ED8-EFDA-42E1-94A8-BEE2EF9E5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41497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33" name="Text Box 21">
            <a:extLst>
              <a:ext uri="{FF2B5EF4-FFF2-40B4-BE49-F238E27FC236}">
                <a16:creationId xmlns:a16="http://schemas.microsoft.com/office/drawing/2014/main" id="{11BFCF6E-AB81-4937-A93B-667CAE9C5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221163"/>
            <a:ext cx="1223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1800"/>
              <a:t>r&lt;0</a:t>
            </a:r>
          </a:p>
        </p:txBody>
      </p:sp>
      <p:sp>
        <p:nvSpPr>
          <p:cNvPr id="38934" name="Text Box 22">
            <a:extLst>
              <a:ext uri="{FF2B5EF4-FFF2-40B4-BE49-F238E27FC236}">
                <a16:creationId xmlns:a16="http://schemas.microsoft.com/office/drawing/2014/main" id="{AE8F3C87-BF49-4462-96C9-BA8032B68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29260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1800"/>
              <a:t>r&gt;0</a:t>
            </a:r>
          </a:p>
        </p:txBody>
      </p:sp>
      <p:sp>
        <p:nvSpPr>
          <p:cNvPr id="38935" name="Text Box 23">
            <a:extLst>
              <a:ext uri="{FF2B5EF4-FFF2-40B4-BE49-F238E27FC236}">
                <a16:creationId xmlns:a16="http://schemas.microsoft.com/office/drawing/2014/main" id="{0D6014E3-1B11-4DC5-872B-7ADEEEB6D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09282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grpSp>
        <p:nvGrpSpPr>
          <p:cNvPr id="38936" name="Group 37">
            <a:extLst>
              <a:ext uri="{FF2B5EF4-FFF2-40B4-BE49-F238E27FC236}">
                <a16:creationId xmlns:a16="http://schemas.microsoft.com/office/drawing/2014/main" id="{2F06A041-A63A-48B9-BE7E-BBF2B10F87B1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908050"/>
            <a:ext cx="3313113" cy="3527425"/>
            <a:chOff x="3061" y="618"/>
            <a:chExt cx="2087" cy="2222"/>
          </a:xfrm>
        </p:grpSpPr>
        <p:sp>
          <p:nvSpPr>
            <p:cNvPr id="38944" name="Line 25">
              <a:extLst>
                <a:ext uri="{FF2B5EF4-FFF2-40B4-BE49-F238E27FC236}">
                  <a16:creationId xmlns:a16="http://schemas.microsoft.com/office/drawing/2014/main" id="{6D11F5E2-3642-4314-B533-6720D29C1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1" y="618"/>
              <a:ext cx="0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8945" name="Line 26">
              <a:extLst>
                <a:ext uri="{FF2B5EF4-FFF2-40B4-BE49-F238E27FC236}">
                  <a16:creationId xmlns:a16="http://schemas.microsoft.com/office/drawing/2014/main" id="{5EBFD38A-69E0-4CB9-8EE2-1C95EB8449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1" y="2205"/>
              <a:ext cx="1633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8946" name="Line 27">
              <a:extLst>
                <a:ext uri="{FF2B5EF4-FFF2-40B4-BE49-F238E27FC236}">
                  <a16:creationId xmlns:a16="http://schemas.microsoft.com/office/drawing/2014/main" id="{11EFFDB2-BD7F-43FB-8073-D5139D6B25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1026"/>
              <a:ext cx="1769" cy="18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38947" name="Text Box 28">
              <a:extLst>
                <a:ext uri="{FF2B5EF4-FFF2-40B4-BE49-F238E27FC236}">
                  <a16:creationId xmlns:a16="http://schemas.microsoft.com/office/drawing/2014/main" id="{D3791C28-D2F5-4423-8F80-5E3242E61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2250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N</a:t>
              </a:r>
            </a:p>
          </p:txBody>
        </p:sp>
        <p:sp>
          <p:nvSpPr>
            <p:cNvPr id="38948" name="Text Box 29">
              <a:extLst>
                <a:ext uri="{FF2B5EF4-FFF2-40B4-BE49-F238E27FC236}">
                  <a16:creationId xmlns:a16="http://schemas.microsoft.com/office/drawing/2014/main" id="{1D794203-6550-4A89-8BD8-04A541899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387"/>
              <a:ext cx="5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N*=K</a:t>
              </a:r>
            </a:p>
          </p:txBody>
        </p:sp>
      </p:grpSp>
      <p:sp>
        <p:nvSpPr>
          <p:cNvPr id="38937" name="Text Box 30">
            <a:extLst>
              <a:ext uri="{FF2B5EF4-FFF2-40B4-BE49-F238E27FC236}">
                <a16:creationId xmlns:a16="http://schemas.microsoft.com/office/drawing/2014/main" id="{009EB11B-CD17-4680-9408-AC0BF348A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33375"/>
            <a:ext cx="1657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b (N)       d</a:t>
            </a:r>
          </a:p>
        </p:txBody>
      </p:sp>
      <p:sp>
        <p:nvSpPr>
          <p:cNvPr id="38938" name="Line 31">
            <a:extLst>
              <a:ext uri="{FF2B5EF4-FFF2-40B4-BE49-F238E27FC236}">
                <a16:creationId xmlns:a16="http://schemas.microsoft.com/office/drawing/2014/main" id="{C77458AD-7533-4153-8E3F-99771185A3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476250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39" name="Text Box 32">
            <a:extLst>
              <a:ext uri="{FF2B5EF4-FFF2-40B4-BE49-F238E27FC236}">
                <a16:creationId xmlns:a16="http://schemas.microsoft.com/office/drawing/2014/main" id="{C10BB08C-D982-47BB-96FD-4DF719BC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60350"/>
            <a:ext cx="15113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(N)</a:t>
            </a:r>
          </a:p>
        </p:txBody>
      </p:sp>
      <p:sp>
        <p:nvSpPr>
          <p:cNvPr id="38940" name="Text Box 33">
            <a:extLst>
              <a:ext uri="{FF2B5EF4-FFF2-40B4-BE49-F238E27FC236}">
                <a16:creationId xmlns:a16="http://schemas.microsoft.com/office/drawing/2014/main" id="{5F28A799-3E93-4675-A4FF-63F033CC5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868863"/>
            <a:ext cx="14398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b    d (N)</a:t>
            </a:r>
          </a:p>
        </p:txBody>
      </p:sp>
      <p:sp>
        <p:nvSpPr>
          <p:cNvPr id="38941" name="Line 34">
            <a:extLst>
              <a:ext uri="{FF2B5EF4-FFF2-40B4-BE49-F238E27FC236}">
                <a16:creationId xmlns:a16="http://schemas.microsoft.com/office/drawing/2014/main" id="{15F3E7C9-0575-4F0E-A537-455398348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53006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42" name="Text Box 35">
            <a:extLst>
              <a:ext uri="{FF2B5EF4-FFF2-40B4-BE49-F238E27FC236}">
                <a16:creationId xmlns:a16="http://schemas.microsoft.com/office/drawing/2014/main" id="{4E3B3CDF-91F5-4E31-869E-77E693CD7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0" y="2809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38943" name="Text Box 36">
            <a:extLst>
              <a:ext uri="{FF2B5EF4-FFF2-40B4-BE49-F238E27FC236}">
                <a16:creationId xmlns:a16="http://schemas.microsoft.com/office/drawing/2014/main" id="{047C47EE-C7C2-4A54-B49A-4CBC6FD87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5013325"/>
            <a:ext cx="15113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(N)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">
            <a:extLst>
              <a:ext uri="{FF2B5EF4-FFF2-40B4-BE49-F238E27FC236}">
                <a16:creationId xmlns:a16="http://schemas.microsoft.com/office/drawing/2014/main" id="{A78BF563-0B66-4C9E-A513-2F61CCF60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836613"/>
            <a:ext cx="0" cy="32400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39" name="Line 3">
            <a:extLst>
              <a:ext uri="{FF2B5EF4-FFF2-40B4-BE49-F238E27FC236}">
                <a16:creationId xmlns:a16="http://schemas.microsoft.com/office/drawing/2014/main" id="{9915CD56-ABE9-4322-B6F8-3DD21AFD30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4076700"/>
            <a:ext cx="3382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C74388F4-8032-4CBE-A1A1-56522DE6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C101806F-1FE3-4EBF-A266-BC077463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36562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</a:t>
            </a:r>
          </a:p>
        </p:txBody>
      </p:sp>
      <p:sp>
        <p:nvSpPr>
          <p:cNvPr id="39942" name="Line 6">
            <a:extLst>
              <a:ext uri="{FF2B5EF4-FFF2-40B4-BE49-F238E27FC236}">
                <a16:creationId xmlns:a16="http://schemas.microsoft.com/office/drawing/2014/main" id="{0C5BB691-543F-4E66-83E2-EB5C40AD4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2420938"/>
            <a:ext cx="2952750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408880B0-6DFB-4A55-B99B-F8DBF9F6F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276475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6600"/>
                </a:solidFill>
              </a:rPr>
              <a:t>N *</a:t>
            </a:r>
          </a:p>
        </p:txBody>
      </p:sp>
      <p:sp>
        <p:nvSpPr>
          <p:cNvPr id="39944" name="Freeform 8">
            <a:extLst>
              <a:ext uri="{FF2B5EF4-FFF2-40B4-BE49-F238E27FC236}">
                <a16:creationId xmlns:a16="http://schemas.microsoft.com/office/drawing/2014/main" id="{73F72C7C-5389-4A92-8C09-789C0C17FD33}"/>
              </a:ext>
            </a:extLst>
          </p:cNvPr>
          <p:cNvSpPr>
            <a:spLocks/>
          </p:cNvSpPr>
          <p:nvPr/>
        </p:nvSpPr>
        <p:spPr bwMode="auto">
          <a:xfrm>
            <a:off x="1547813" y="1041400"/>
            <a:ext cx="1439862" cy="1379538"/>
          </a:xfrm>
          <a:custGeom>
            <a:avLst/>
            <a:gdLst>
              <a:gd name="T0" fmla="*/ 0 w 907"/>
              <a:gd name="T1" fmla="*/ 2147483646 h 869"/>
              <a:gd name="T2" fmla="*/ 2147483646 w 907"/>
              <a:gd name="T3" fmla="*/ 2147483646 h 869"/>
              <a:gd name="T4" fmla="*/ 2147483646 w 907"/>
              <a:gd name="T5" fmla="*/ 2147483646 h 869"/>
              <a:gd name="T6" fmla="*/ 2147483646 w 907"/>
              <a:gd name="T7" fmla="*/ 2147483646 h 8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07" h="869">
                <a:moveTo>
                  <a:pt x="0" y="7"/>
                </a:moveTo>
                <a:cubicBezTo>
                  <a:pt x="15" y="3"/>
                  <a:pt x="31" y="0"/>
                  <a:pt x="91" y="98"/>
                </a:cubicBezTo>
                <a:cubicBezTo>
                  <a:pt x="151" y="196"/>
                  <a:pt x="227" y="468"/>
                  <a:pt x="363" y="597"/>
                </a:cubicBezTo>
                <a:cubicBezTo>
                  <a:pt x="499" y="726"/>
                  <a:pt x="816" y="824"/>
                  <a:pt x="907" y="869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CC04386B-DCDA-48EF-AE5A-E3EEA6F04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445125"/>
            <a:ext cx="1800225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Equilibrio Estable</a:t>
            </a:r>
          </a:p>
        </p:txBody>
      </p:sp>
      <p:sp>
        <p:nvSpPr>
          <p:cNvPr id="39946" name="Oval 10">
            <a:extLst>
              <a:ext uri="{FF2B5EF4-FFF2-40B4-BE49-F238E27FC236}">
                <a16:creationId xmlns:a16="http://schemas.microsoft.com/office/drawing/2014/main" id="{9B5599A1-6E86-490A-AFF8-F5AE473D4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516563"/>
            <a:ext cx="144463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39947" name="Oval 11">
            <a:extLst>
              <a:ext uri="{FF2B5EF4-FFF2-40B4-BE49-F238E27FC236}">
                <a16:creationId xmlns:a16="http://schemas.microsoft.com/office/drawing/2014/main" id="{DE8652E3-6576-4839-9A1C-6B9C21BFD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724400"/>
            <a:ext cx="144462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39948" name="Oval 12">
            <a:extLst>
              <a:ext uri="{FF2B5EF4-FFF2-40B4-BE49-F238E27FC236}">
                <a16:creationId xmlns:a16="http://schemas.microsoft.com/office/drawing/2014/main" id="{9EF07B8A-E437-43B3-A758-02DE438F4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724400"/>
            <a:ext cx="144463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39949" name="Line 13">
            <a:extLst>
              <a:ext uri="{FF2B5EF4-FFF2-40B4-BE49-F238E27FC236}">
                <a16:creationId xmlns:a16="http://schemas.microsoft.com/office/drawing/2014/main" id="{705ACD04-FC10-4463-8879-CB887DF31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5084763"/>
            <a:ext cx="714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50" name="Line 14">
            <a:extLst>
              <a:ext uri="{FF2B5EF4-FFF2-40B4-BE49-F238E27FC236}">
                <a16:creationId xmlns:a16="http://schemas.microsoft.com/office/drawing/2014/main" id="{068FC3F3-C0D1-4E92-8F8B-2CAAC99443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8625" y="4941888"/>
            <a:ext cx="1428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51" name="Freeform 15">
            <a:extLst>
              <a:ext uri="{FF2B5EF4-FFF2-40B4-BE49-F238E27FC236}">
                <a16:creationId xmlns:a16="http://schemas.microsoft.com/office/drawing/2014/main" id="{67B0BFD7-45C0-4F13-838E-521FB2E636EC}"/>
              </a:ext>
            </a:extLst>
          </p:cNvPr>
          <p:cNvSpPr>
            <a:spLocks/>
          </p:cNvSpPr>
          <p:nvPr/>
        </p:nvSpPr>
        <p:spPr bwMode="auto">
          <a:xfrm>
            <a:off x="6142038" y="4611688"/>
            <a:ext cx="2743200" cy="1168400"/>
          </a:xfrm>
          <a:custGeom>
            <a:avLst/>
            <a:gdLst>
              <a:gd name="T0" fmla="*/ 0 w 1728"/>
              <a:gd name="T1" fmla="*/ 2147483646 h 736"/>
              <a:gd name="T2" fmla="*/ 2147483646 w 1728"/>
              <a:gd name="T3" fmla="*/ 2147483646 h 736"/>
              <a:gd name="T4" fmla="*/ 2147483646 w 1728"/>
              <a:gd name="T5" fmla="*/ 2147483646 h 736"/>
              <a:gd name="T6" fmla="*/ 2147483646 w 1728"/>
              <a:gd name="T7" fmla="*/ 2147483646 h 736"/>
              <a:gd name="T8" fmla="*/ 2147483646 w 1728"/>
              <a:gd name="T9" fmla="*/ 2147483646 h 736"/>
              <a:gd name="T10" fmla="*/ 2147483646 w 1728"/>
              <a:gd name="T11" fmla="*/ 2147483646 h 736"/>
              <a:gd name="T12" fmla="*/ 2147483646 w 1728"/>
              <a:gd name="T13" fmla="*/ 0 h 736"/>
              <a:gd name="T14" fmla="*/ 2147483646 w 1728"/>
              <a:gd name="T15" fmla="*/ 2147483646 h 736"/>
              <a:gd name="T16" fmla="*/ 2147483646 w 1728"/>
              <a:gd name="T17" fmla="*/ 2147483646 h 736"/>
              <a:gd name="T18" fmla="*/ 2147483646 w 1728"/>
              <a:gd name="T19" fmla="*/ 2147483646 h 736"/>
              <a:gd name="T20" fmla="*/ 2147483646 w 1728"/>
              <a:gd name="T21" fmla="*/ 2147483646 h 736"/>
              <a:gd name="T22" fmla="*/ 2147483646 w 1728"/>
              <a:gd name="T23" fmla="*/ 2147483646 h 736"/>
              <a:gd name="T24" fmla="*/ 2147483646 w 1728"/>
              <a:gd name="T25" fmla="*/ 2147483646 h 736"/>
              <a:gd name="T26" fmla="*/ 2147483646 w 1728"/>
              <a:gd name="T27" fmla="*/ 2147483646 h 736"/>
              <a:gd name="T28" fmla="*/ 2147483646 w 1728"/>
              <a:gd name="T29" fmla="*/ 2147483646 h 736"/>
              <a:gd name="T30" fmla="*/ 2147483646 w 1728"/>
              <a:gd name="T31" fmla="*/ 2147483646 h 736"/>
              <a:gd name="T32" fmla="*/ 2147483646 w 1728"/>
              <a:gd name="T33" fmla="*/ 2147483646 h 736"/>
              <a:gd name="T34" fmla="*/ 2147483646 w 1728"/>
              <a:gd name="T35" fmla="*/ 2147483646 h 736"/>
              <a:gd name="T36" fmla="*/ 2147483646 w 1728"/>
              <a:gd name="T37" fmla="*/ 2147483646 h 736"/>
              <a:gd name="T38" fmla="*/ 2147483646 w 1728"/>
              <a:gd name="T39" fmla="*/ 2147483646 h 736"/>
              <a:gd name="T40" fmla="*/ 2147483646 w 1728"/>
              <a:gd name="T41" fmla="*/ 2147483646 h 7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728" h="736">
                <a:moveTo>
                  <a:pt x="0" y="701"/>
                </a:moveTo>
                <a:cubicBezTo>
                  <a:pt x="96" y="696"/>
                  <a:pt x="213" y="736"/>
                  <a:pt x="288" y="676"/>
                </a:cubicBezTo>
                <a:cubicBezTo>
                  <a:pt x="368" y="612"/>
                  <a:pt x="257" y="658"/>
                  <a:pt x="351" y="626"/>
                </a:cubicBezTo>
                <a:cubicBezTo>
                  <a:pt x="382" y="580"/>
                  <a:pt x="424" y="553"/>
                  <a:pt x="464" y="513"/>
                </a:cubicBezTo>
                <a:cubicBezTo>
                  <a:pt x="485" y="492"/>
                  <a:pt x="514" y="438"/>
                  <a:pt x="514" y="438"/>
                </a:cubicBezTo>
                <a:cubicBezTo>
                  <a:pt x="542" y="354"/>
                  <a:pt x="568" y="274"/>
                  <a:pt x="589" y="188"/>
                </a:cubicBezTo>
                <a:cubicBezTo>
                  <a:pt x="608" y="110"/>
                  <a:pt x="619" y="46"/>
                  <a:pt x="689" y="0"/>
                </a:cubicBezTo>
                <a:cubicBezTo>
                  <a:pt x="718" y="4"/>
                  <a:pt x="750" y="0"/>
                  <a:pt x="777" y="13"/>
                </a:cubicBezTo>
                <a:cubicBezTo>
                  <a:pt x="791" y="20"/>
                  <a:pt x="792" y="105"/>
                  <a:pt x="802" y="125"/>
                </a:cubicBezTo>
                <a:cubicBezTo>
                  <a:pt x="809" y="138"/>
                  <a:pt x="827" y="142"/>
                  <a:pt x="839" y="150"/>
                </a:cubicBezTo>
                <a:cubicBezTo>
                  <a:pt x="885" y="146"/>
                  <a:pt x="932" y="148"/>
                  <a:pt x="977" y="138"/>
                </a:cubicBezTo>
                <a:cubicBezTo>
                  <a:pt x="1026" y="128"/>
                  <a:pt x="1027" y="75"/>
                  <a:pt x="1040" y="38"/>
                </a:cubicBezTo>
                <a:cubicBezTo>
                  <a:pt x="1045" y="24"/>
                  <a:pt x="1065" y="21"/>
                  <a:pt x="1077" y="13"/>
                </a:cubicBezTo>
                <a:cubicBezTo>
                  <a:pt x="1084" y="14"/>
                  <a:pt x="1162" y="26"/>
                  <a:pt x="1177" y="38"/>
                </a:cubicBezTo>
                <a:cubicBezTo>
                  <a:pt x="1205" y="60"/>
                  <a:pt x="1219" y="126"/>
                  <a:pt x="1227" y="150"/>
                </a:cubicBezTo>
                <a:cubicBezTo>
                  <a:pt x="1245" y="204"/>
                  <a:pt x="1272" y="249"/>
                  <a:pt x="1290" y="301"/>
                </a:cubicBezTo>
                <a:cubicBezTo>
                  <a:pt x="1294" y="342"/>
                  <a:pt x="1308" y="520"/>
                  <a:pt x="1315" y="564"/>
                </a:cubicBezTo>
                <a:cubicBezTo>
                  <a:pt x="1319" y="594"/>
                  <a:pt x="1319" y="630"/>
                  <a:pt x="1340" y="651"/>
                </a:cubicBezTo>
                <a:cubicBezTo>
                  <a:pt x="1349" y="660"/>
                  <a:pt x="1366" y="657"/>
                  <a:pt x="1378" y="664"/>
                </a:cubicBezTo>
                <a:cubicBezTo>
                  <a:pt x="1399" y="676"/>
                  <a:pt x="1452" y="724"/>
                  <a:pt x="1490" y="726"/>
                </a:cubicBezTo>
                <a:cubicBezTo>
                  <a:pt x="1569" y="729"/>
                  <a:pt x="1649" y="726"/>
                  <a:pt x="1728" y="7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52" name="Oval 16">
            <a:extLst>
              <a:ext uri="{FF2B5EF4-FFF2-40B4-BE49-F238E27FC236}">
                <a16:creationId xmlns:a16="http://schemas.microsoft.com/office/drawing/2014/main" id="{A11D7041-DF8C-49B7-B003-43FFEEE83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4581525"/>
            <a:ext cx="144463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39953" name="Oval 17">
            <a:extLst>
              <a:ext uri="{FF2B5EF4-FFF2-40B4-BE49-F238E27FC236}">
                <a16:creationId xmlns:a16="http://schemas.microsoft.com/office/drawing/2014/main" id="{072AF088-54B2-4E4A-B671-7C5D955C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365625"/>
            <a:ext cx="144463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39954" name="Oval 18">
            <a:extLst>
              <a:ext uri="{FF2B5EF4-FFF2-40B4-BE49-F238E27FC236}">
                <a16:creationId xmlns:a16="http://schemas.microsoft.com/office/drawing/2014/main" id="{3AF7F6A1-488F-42B4-843D-290019A06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4365625"/>
            <a:ext cx="144463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39955" name="Line 19">
            <a:extLst>
              <a:ext uri="{FF2B5EF4-FFF2-40B4-BE49-F238E27FC236}">
                <a16:creationId xmlns:a16="http://schemas.microsoft.com/office/drawing/2014/main" id="{12BD9CF7-C6C6-492B-B12B-0CCE5B1270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6688" y="4724400"/>
            <a:ext cx="4318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56" name="Line 20">
            <a:extLst>
              <a:ext uri="{FF2B5EF4-FFF2-40B4-BE49-F238E27FC236}">
                <a16:creationId xmlns:a16="http://schemas.microsoft.com/office/drawing/2014/main" id="{14E9188E-F988-4044-8A3A-2AD7FC651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2450" y="4652963"/>
            <a:ext cx="4318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57" name="Line 21">
            <a:extLst>
              <a:ext uri="{FF2B5EF4-FFF2-40B4-BE49-F238E27FC236}">
                <a16:creationId xmlns:a16="http://schemas.microsoft.com/office/drawing/2014/main" id="{B7CBDF77-CD1B-40A3-9E8B-4931D0354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4365625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58" name="Line 22">
            <a:extLst>
              <a:ext uri="{FF2B5EF4-FFF2-40B4-BE49-F238E27FC236}">
                <a16:creationId xmlns:a16="http://schemas.microsoft.com/office/drawing/2014/main" id="{34071CC2-1112-46EE-8552-D7D6789481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0650" y="4437063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59" name="Freeform 23">
            <a:extLst>
              <a:ext uri="{FF2B5EF4-FFF2-40B4-BE49-F238E27FC236}">
                <a16:creationId xmlns:a16="http://schemas.microsoft.com/office/drawing/2014/main" id="{1ED6C379-7D4D-411A-B141-A96D7AB339B8}"/>
              </a:ext>
            </a:extLst>
          </p:cNvPr>
          <p:cNvSpPr>
            <a:spLocks/>
          </p:cNvSpPr>
          <p:nvPr/>
        </p:nvSpPr>
        <p:spPr bwMode="auto">
          <a:xfrm>
            <a:off x="4373563" y="4830763"/>
            <a:ext cx="1339850" cy="903287"/>
          </a:xfrm>
          <a:custGeom>
            <a:avLst/>
            <a:gdLst>
              <a:gd name="T0" fmla="*/ 0 w 844"/>
              <a:gd name="T1" fmla="*/ 2147483646 h 804"/>
              <a:gd name="T2" fmla="*/ 2147483646 w 844"/>
              <a:gd name="T3" fmla="*/ 2147483646 h 804"/>
              <a:gd name="T4" fmla="*/ 2147483646 w 844"/>
              <a:gd name="T5" fmla="*/ 2147483646 h 804"/>
              <a:gd name="T6" fmla="*/ 2147483646 w 844"/>
              <a:gd name="T7" fmla="*/ 2147483646 h 804"/>
              <a:gd name="T8" fmla="*/ 2147483646 w 844"/>
              <a:gd name="T9" fmla="*/ 2147483646 h 804"/>
              <a:gd name="T10" fmla="*/ 2147483646 w 844"/>
              <a:gd name="T11" fmla="*/ 2147483646 h 804"/>
              <a:gd name="T12" fmla="*/ 2147483646 w 844"/>
              <a:gd name="T13" fmla="*/ 2147483646 h 804"/>
              <a:gd name="T14" fmla="*/ 2147483646 w 844"/>
              <a:gd name="T15" fmla="*/ 0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44" h="804">
                <a:moveTo>
                  <a:pt x="0" y="37"/>
                </a:moveTo>
                <a:cubicBezTo>
                  <a:pt x="75" y="151"/>
                  <a:pt x="3" y="28"/>
                  <a:pt x="37" y="325"/>
                </a:cubicBezTo>
                <a:cubicBezTo>
                  <a:pt x="40" y="351"/>
                  <a:pt x="55" y="374"/>
                  <a:pt x="62" y="400"/>
                </a:cubicBezTo>
                <a:cubicBezTo>
                  <a:pt x="93" y="521"/>
                  <a:pt x="126" y="678"/>
                  <a:pt x="250" y="739"/>
                </a:cubicBezTo>
                <a:cubicBezTo>
                  <a:pt x="304" y="765"/>
                  <a:pt x="369" y="769"/>
                  <a:pt x="426" y="776"/>
                </a:cubicBezTo>
                <a:cubicBezTo>
                  <a:pt x="609" y="767"/>
                  <a:pt x="696" y="804"/>
                  <a:pt x="789" y="663"/>
                </a:cubicBezTo>
                <a:cubicBezTo>
                  <a:pt x="844" y="494"/>
                  <a:pt x="796" y="652"/>
                  <a:pt x="814" y="213"/>
                </a:cubicBezTo>
                <a:cubicBezTo>
                  <a:pt x="817" y="142"/>
                  <a:pt x="826" y="0"/>
                  <a:pt x="82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60" name="Text Box 24">
            <a:extLst>
              <a:ext uri="{FF2B5EF4-FFF2-40B4-BE49-F238E27FC236}">
                <a16:creationId xmlns:a16="http://schemas.microsoft.com/office/drawing/2014/main" id="{4DB96964-0068-48C0-8E22-2A7C4AECC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021388"/>
            <a:ext cx="3024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Equilibrio inestable</a:t>
            </a:r>
          </a:p>
        </p:txBody>
      </p:sp>
      <p:sp>
        <p:nvSpPr>
          <p:cNvPr id="39961" name="Freeform 25">
            <a:extLst>
              <a:ext uri="{FF2B5EF4-FFF2-40B4-BE49-F238E27FC236}">
                <a16:creationId xmlns:a16="http://schemas.microsoft.com/office/drawing/2014/main" id="{9F74A21D-BCE0-4456-83B4-98E9499CF4B6}"/>
              </a:ext>
            </a:extLst>
          </p:cNvPr>
          <p:cNvSpPr>
            <a:spLocks/>
          </p:cNvSpPr>
          <p:nvPr/>
        </p:nvSpPr>
        <p:spPr bwMode="auto">
          <a:xfrm rot="-5004716">
            <a:off x="1489076" y="2627312"/>
            <a:ext cx="1655762" cy="1223963"/>
          </a:xfrm>
          <a:custGeom>
            <a:avLst/>
            <a:gdLst>
              <a:gd name="T0" fmla="*/ 0 w 907"/>
              <a:gd name="T1" fmla="*/ 2147483646 h 869"/>
              <a:gd name="T2" fmla="*/ 2147483646 w 907"/>
              <a:gd name="T3" fmla="*/ 2147483646 h 869"/>
              <a:gd name="T4" fmla="*/ 2147483646 w 907"/>
              <a:gd name="T5" fmla="*/ 2147483646 h 869"/>
              <a:gd name="T6" fmla="*/ 2147483646 w 907"/>
              <a:gd name="T7" fmla="*/ 2147483646 h 8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07" h="869">
                <a:moveTo>
                  <a:pt x="0" y="7"/>
                </a:moveTo>
                <a:cubicBezTo>
                  <a:pt x="15" y="3"/>
                  <a:pt x="31" y="0"/>
                  <a:pt x="91" y="98"/>
                </a:cubicBezTo>
                <a:cubicBezTo>
                  <a:pt x="151" y="196"/>
                  <a:pt x="227" y="468"/>
                  <a:pt x="363" y="597"/>
                </a:cubicBezTo>
                <a:cubicBezTo>
                  <a:pt x="499" y="726"/>
                  <a:pt x="816" y="824"/>
                  <a:pt x="907" y="869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9962" name="Text Box 26">
            <a:extLst>
              <a:ext uri="{FF2B5EF4-FFF2-40B4-BE49-F238E27FC236}">
                <a16:creationId xmlns:a16="http://schemas.microsoft.com/office/drawing/2014/main" id="{3C2F48FE-E438-4D72-ACD2-BD39C66B3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76250"/>
            <a:ext cx="316865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Desde valores mayores y menores se tiende a N* = K  </a:t>
            </a:r>
          </a:p>
        </p:txBody>
      </p:sp>
      <p:sp>
        <p:nvSpPr>
          <p:cNvPr id="39963" name="Text Box 27">
            <a:extLst>
              <a:ext uri="{FF2B5EF4-FFF2-40B4-BE49-F238E27FC236}">
                <a16:creationId xmlns:a16="http://schemas.microsoft.com/office/drawing/2014/main" id="{028B1368-5100-4494-9B40-AA20C6FC5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989138"/>
            <a:ext cx="38163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K= Capacidad de carga del ambiente= Densidad que puede soportar el ambiente en equilibrio</a:t>
            </a:r>
          </a:p>
        </p:txBody>
      </p:sp>
      <p:sp>
        <p:nvSpPr>
          <p:cNvPr id="39964" name="Text Box 28">
            <a:extLst>
              <a:ext uri="{FF2B5EF4-FFF2-40B4-BE49-F238E27FC236}">
                <a16:creationId xmlns:a16="http://schemas.microsoft.com/office/drawing/2014/main" id="{A6F5AD35-970F-4257-921A-EF5AF9ED2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620713"/>
            <a:ext cx="1800225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Equilibrio Estable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>
            <a:extLst>
              <a:ext uri="{FF2B5EF4-FFF2-40B4-BE49-F238E27FC236}">
                <a16:creationId xmlns:a16="http://schemas.microsoft.com/office/drawing/2014/main" id="{0B950768-54D6-4F21-A9B3-97720EF2C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506095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ext Box 5">
            <a:extLst>
              <a:ext uri="{FF2B5EF4-FFF2-40B4-BE49-F238E27FC236}">
                <a16:creationId xmlns:a16="http://schemas.microsoft.com/office/drawing/2014/main" id="{3665A811-AA35-44EE-9089-09B15074C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916113"/>
            <a:ext cx="3708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Faisanes introducidos en isla Protección. ¿Cuál es la capacidad de carga del ambiente?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ECD68CFA-CCFD-478B-842C-DCCF1609D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975"/>
            <a:ext cx="3897313" cy="210978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Ecuaciones en diferencia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Nt1= Nt0*</a:t>
            </a:r>
            <a:r>
              <a:rPr lang="es-ES" altLang="es-AR" sz="2400" b="1">
                <a:solidFill>
                  <a:srgbClr val="FF3300"/>
                </a:solidFill>
              </a:rPr>
              <a:t>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Nt2=Nt1*R= Nt0*R</a:t>
            </a:r>
            <a:r>
              <a:rPr lang="es-ES" altLang="es-AR" sz="2400" b="1" baseline="30000"/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 u="sng">
                <a:solidFill>
                  <a:srgbClr val="FF3300"/>
                </a:solidFill>
              </a:rPr>
              <a:t>Nt=N0*R</a:t>
            </a:r>
            <a:r>
              <a:rPr lang="es-ES" altLang="es-AR" sz="2400" b="1" u="sng" baseline="30000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5123" name="Line 3">
            <a:extLst>
              <a:ext uri="{FF2B5EF4-FFF2-40B4-BE49-F238E27FC236}">
                <a16:creationId xmlns:a16="http://schemas.microsoft.com/office/drawing/2014/main" id="{448F015E-F796-4D67-BD6B-BEDDB62998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8575" y="36830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124" name="Line 4">
            <a:extLst>
              <a:ext uri="{FF2B5EF4-FFF2-40B4-BE49-F238E27FC236}">
                <a16:creationId xmlns:a16="http://schemas.microsoft.com/office/drawing/2014/main" id="{800AD13C-489A-4B5B-8036-F15F7469F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8575" y="56642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9FE435FC-EF90-4295-80CB-DABD4A7CF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3759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D177C081-2500-4DCD-9E5B-D35B7BCD6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569912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</a:t>
            </a:r>
          </a:p>
        </p:txBody>
      </p:sp>
      <p:sp>
        <p:nvSpPr>
          <p:cNvPr id="5127" name="Arc 7">
            <a:extLst>
              <a:ext uri="{FF2B5EF4-FFF2-40B4-BE49-F238E27FC236}">
                <a16:creationId xmlns:a16="http://schemas.microsoft.com/office/drawing/2014/main" id="{568868A9-B977-43A7-A653-7AB1A0256223}"/>
              </a:ext>
            </a:extLst>
          </p:cNvPr>
          <p:cNvSpPr>
            <a:spLocks/>
          </p:cNvSpPr>
          <p:nvPr/>
        </p:nvSpPr>
        <p:spPr bwMode="auto">
          <a:xfrm rot="10002703">
            <a:off x="1331913" y="5013325"/>
            <a:ext cx="358775" cy="3603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128" name="Arc 8">
            <a:extLst>
              <a:ext uri="{FF2B5EF4-FFF2-40B4-BE49-F238E27FC236}">
                <a16:creationId xmlns:a16="http://schemas.microsoft.com/office/drawing/2014/main" id="{DAEC84A7-5A11-45F5-A178-0B0504C6B93A}"/>
              </a:ext>
            </a:extLst>
          </p:cNvPr>
          <p:cNvSpPr>
            <a:spLocks/>
          </p:cNvSpPr>
          <p:nvPr/>
        </p:nvSpPr>
        <p:spPr bwMode="auto">
          <a:xfrm rot="10002703">
            <a:off x="2195513" y="3860800"/>
            <a:ext cx="358775" cy="3603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129" name="Arc 9">
            <a:extLst>
              <a:ext uri="{FF2B5EF4-FFF2-40B4-BE49-F238E27FC236}">
                <a16:creationId xmlns:a16="http://schemas.microsoft.com/office/drawing/2014/main" id="{B23AED07-F1F0-4D17-970A-B80D56E55AD7}"/>
              </a:ext>
            </a:extLst>
          </p:cNvPr>
          <p:cNvSpPr>
            <a:spLocks/>
          </p:cNvSpPr>
          <p:nvPr/>
        </p:nvSpPr>
        <p:spPr bwMode="auto">
          <a:xfrm rot="10002703">
            <a:off x="1763713" y="4652963"/>
            <a:ext cx="358775" cy="3603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025311DF-A634-46AB-A483-26D5C18F5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37288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Crecimiento geométrico</a:t>
            </a:r>
            <a:endParaRPr lang="es-ES" altLang="es-AR" sz="2400"/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540D29B9-C888-4894-B820-C9AE554281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2275" y="4652963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132" name="Line 12">
            <a:extLst>
              <a:ext uri="{FF2B5EF4-FFF2-40B4-BE49-F238E27FC236}">
                <a16:creationId xmlns:a16="http://schemas.microsoft.com/office/drawing/2014/main" id="{14401B98-0567-4D19-8F4C-116DA4F36E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4075" y="3860800"/>
            <a:ext cx="0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5E897AE6-5FF2-4B25-9C45-C95E0B25D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292600"/>
            <a:ext cx="2447925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Intervalos de tiempo discretos</a:t>
            </a:r>
            <a:endParaRPr lang="es-ES" altLang="es-AR" sz="2400"/>
          </a:p>
        </p:txBody>
      </p:sp>
      <p:sp>
        <p:nvSpPr>
          <p:cNvPr id="90126" name="Text Box 14">
            <a:extLst>
              <a:ext uri="{FF2B5EF4-FFF2-40B4-BE49-F238E27FC236}">
                <a16:creationId xmlns:a16="http://schemas.microsoft.com/office/drawing/2014/main" id="{FF0A89B8-D3AB-413D-8DFE-96671CB22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628775"/>
            <a:ext cx="4140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Las generaciones no se superponen.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El R0 es constante.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El R es constante</a:t>
            </a:r>
            <a:endParaRPr lang="es-ES" altLang="es-AR" sz="2400"/>
          </a:p>
        </p:txBody>
      </p:sp>
      <p:sp>
        <p:nvSpPr>
          <p:cNvPr id="5135" name="Text Box 16">
            <a:extLst>
              <a:ext uri="{FF2B5EF4-FFF2-40B4-BE49-F238E27FC236}">
                <a16:creationId xmlns:a16="http://schemas.microsoft.com/office/drawing/2014/main" id="{D3439014-19C1-4362-B429-8D87A8B14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799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Modelo de crecimiento exponencial discreto (geométrico)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>
            <a:extLst>
              <a:ext uri="{FF2B5EF4-FFF2-40B4-BE49-F238E27FC236}">
                <a16:creationId xmlns:a16="http://schemas.microsoft.com/office/drawing/2014/main" id="{D40C0E48-DA8F-4132-B925-E14CA225DC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692150"/>
            <a:ext cx="0" cy="2160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87" name="Line 3">
            <a:extLst>
              <a:ext uri="{FF2B5EF4-FFF2-40B4-BE49-F238E27FC236}">
                <a16:creationId xmlns:a16="http://schemas.microsoft.com/office/drawing/2014/main" id="{6967C877-DF17-4AE0-AA20-76C6C32C5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2852738"/>
            <a:ext cx="2305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88" name="Line 4">
            <a:extLst>
              <a:ext uri="{FF2B5EF4-FFF2-40B4-BE49-F238E27FC236}">
                <a16:creationId xmlns:a16="http://schemas.microsoft.com/office/drawing/2014/main" id="{6AF62F8E-8392-448A-B406-8FBBED3669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6375" y="1196975"/>
            <a:ext cx="1295400" cy="11525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89" name="Line 5">
            <a:extLst>
              <a:ext uri="{FF2B5EF4-FFF2-40B4-BE49-F238E27FC236}">
                <a16:creationId xmlns:a16="http://schemas.microsoft.com/office/drawing/2014/main" id="{75E83053-DC66-45DA-B466-138254EC0E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1125538"/>
            <a:ext cx="1655763" cy="172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109541DE-2453-446C-913D-A6AD88946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125538"/>
            <a:ext cx="935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6600"/>
                </a:solidFill>
              </a:rPr>
              <a:t>b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A7D1CA09-4E98-45F1-8429-30CF4301C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349500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6600"/>
                </a:solidFill>
              </a:rPr>
              <a:t>d</a:t>
            </a:r>
          </a:p>
        </p:txBody>
      </p:sp>
      <p:sp>
        <p:nvSpPr>
          <p:cNvPr id="41992" name="Line 8">
            <a:extLst>
              <a:ext uri="{FF2B5EF4-FFF2-40B4-BE49-F238E27FC236}">
                <a16:creationId xmlns:a16="http://schemas.microsoft.com/office/drawing/2014/main" id="{291AC3BB-F336-4008-82F3-8F9419CF9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1052513"/>
            <a:ext cx="0" cy="2160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93" name="Line 9">
            <a:extLst>
              <a:ext uri="{FF2B5EF4-FFF2-40B4-BE49-F238E27FC236}">
                <a16:creationId xmlns:a16="http://schemas.microsoft.com/office/drawing/2014/main" id="{9CCCDDB6-E467-4A04-B6BD-E0C6CBD30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3213100"/>
            <a:ext cx="2376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94" name="Text Box 10">
            <a:extLst>
              <a:ext uri="{FF2B5EF4-FFF2-40B4-BE49-F238E27FC236}">
                <a16:creationId xmlns:a16="http://schemas.microsoft.com/office/drawing/2014/main" id="{B91869D0-B390-41D4-BD47-12E18E287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141663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41995" name="Text Box 11">
            <a:extLst>
              <a:ext uri="{FF2B5EF4-FFF2-40B4-BE49-F238E27FC236}">
                <a16:creationId xmlns:a16="http://schemas.microsoft.com/office/drawing/2014/main" id="{B5EED0A2-97D8-4888-BB91-C72155F77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924175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N*</a:t>
            </a:r>
          </a:p>
        </p:txBody>
      </p:sp>
      <p:sp>
        <p:nvSpPr>
          <p:cNvPr id="41996" name="Line 12">
            <a:extLst>
              <a:ext uri="{FF2B5EF4-FFF2-40B4-BE49-F238E27FC236}">
                <a16:creationId xmlns:a16="http://schemas.microsoft.com/office/drawing/2014/main" id="{0A86064A-9814-4871-A781-9EA34E365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126841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97" name="Line 13">
            <a:extLst>
              <a:ext uri="{FF2B5EF4-FFF2-40B4-BE49-F238E27FC236}">
                <a16:creationId xmlns:a16="http://schemas.microsoft.com/office/drawing/2014/main" id="{C15F1943-F54E-46BD-9502-802B2BAA72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148431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98" name="Line 14">
            <a:extLst>
              <a:ext uri="{FF2B5EF4-FFF2-40B4-BE49-F238E27FC236}">
                <a16:creationId xmlns:a16="http://schemas.microsoft.com/office/drawing/2014/main" id="{E71C687C-1192-4140-B1A1-3C9DB43103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8625" y="1557338"/>
            <a:ext cx="1800225" cy="25193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1999" name="Text Box 15">
            <a:extLst>
              <a:ext uri="{FF2B5EF4-FFF2-40B4-BE49-F238E27FC236}">
                <a16:creationId xmlns:a16="http://schemas.microsoft.com/office/drawing/2014/main" id="{694A7E50-5B99-47E3-B3E2-BCBC7F186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284538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N*</a:t>
            </a:r>
          </a:p>
        </p:txBody>
      </p:sp>
      <p:sp>
        <p:nvSpPr>
          <p:cNvPr id="42000" name="Text Box 16">
            <a:extLst>
              <a:ext uri="{FF2B5EF4-FFF2-40B4-BE49-F238E27FC236}">
                <a16:creationId xmlns:a16="http://schemas.microsoft.com/office/drawing/2014/main" id="{61146785-C2A5-4927-B875-BFFD3EBED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3357563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42001" name="Text Box 17">
            <a:extLst>
              <a:ext uri="{FF2B5EF4-FFF2-40B4-BE49-F238E27FC236}">
                <a16:creationId xmlns:a16="http://schemas.microsoft.com/office/drawing/2014/main" id="{796C5DB8-45E9-4933-A29B-FFBF2A30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98107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</a:t>
            </a:r>
          </a:p>
        </p:txBody>
      </p:sp>
      <p:sp>
        <p:nvSpPr>
          <p:cNvPr id="42002" name="Text Box 18">
            <a:extLst>
              <a:ext uri="{FF2B5EF4-FFF2-40B4-BE49-F238E27FC236}">
                <a16:creationId xmlns:a16="http://schemas.microsoft.com/office/drawing/2014/main" id="{8170E934-0FA6-48A7-98D5-784951BC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83661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000" b="1"/>
              <a:t>r&lt;0</a:t>
            </a:r>
          </a:p>
        </p:txBody>
      </p:sp>
      <p:sp>
        <p:nvSpPr>
          <p:cNvPr id="42003" name="Text Box 19">
            <a:extLst>
              <a:ext uri="{FF2B5EF4-FFF2-40B4-BE49-F238E27FC236}">
                <a16:creationId xmlns:a16="http://schemas.microsoft.com/office/drawing/2014/main" id="{38ED4DA6-4378-4032-B68F-B1AD4D88E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700213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r&gt;0</a:t>
            </a:r>
          </a:p>
        </p:txBody>
      </p:sp>
      <p:sp>
        <p:nvSpPr>
          <p:cNvPr id="42004" name="Line 20">
            <a:extLst>
              <a:ext uri="{FF2B5EF4-FFF2-40B4-BE49-F238E27FC236}">
                <a16:creationId xmlns:a16="http://schemas.microsoft.com/office/drawing/2014/main" id="{A0CD49A4-F2D5-45C5-B492-4D6F23FD6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148431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2005" name="Line 21">
            <a:extLst>
              <a:ext uri="{FF2B5EF4-FFF2-40B4-BE49-F238E27FC236}">
                <a16:creationId xmlns:a16="http://schemas.microsoft.com/office/drawing/2014/main" id="{B83398AF-6237-4123-AE23-B0CA3BE50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126841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2006" name="Line 22">
            <a:extLst>
              <a:ext uri="{FF2B5EF4-FFF2-40B4-BE49-F238E27FC236}">
                <a16:creationId xmlns:a16="http://schemas.microsoft.com/office/drawing/2014/main" id="{3D406A3E-0994-429D-AB61-7B81DAC19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4076700"/>
            <a:ext cx="0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2007" name="Line 23">
            <a:extLst>
              <a:ext uri="{FF2B5EF4-FFF2-40B4-BE49-F238E27FC236}">
                <a16:creationId xmlns:a16="http://schemas.microsoft.com/office/drawing/2014/main" id="{273C8723-7DBB-412C-AB55-AC7722FF9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6524625"/>
            <a:ext cx="2881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2008" name="Line 24">
            <a:extLst>
              <a:ext uri="{FF2B5EF4-FFF2-40B4-BE49-F238E27FC236}">
                <a16:creationId xmlns:a16="http://schemas.microsoft.com/office/drawing/2014/main" id="{9230B9A6-822B-429A-B6F1-8358B9E25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5229225"/>
            <a:ext cx="2305050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2009" name="Freeform 25">
            <a:extLst>
              <a:ext uri="{FF2B5EF4-FFF2-40B4-BE49-F238E27FC236}">
                <a16:creationId xmlns:a16="http://schemas.microsoft.com/office/drawing/2014/main" id="{3D708FDE-74C5-4127-ABF1-14E4690C60FA}"/>
              </a:ext>
            </a:extLst>
          </p:cNvPr>
          <p:cNvSpPr>
            <a:spLocks/>
          </p:cNvSpPr>
          <p:nvPr/>
        </p:nvSpPr>
        <p:spPr bwMode="auto">
          <a:xfrm>
            <a:off x="3429000" y="3429000"/>
            <a:ext cx="1081088" cy="1631950"/>
          </a:xfrm>
          <a:custGeom>
            <a:avLst/>
            <a:gdLst>
              <a:gd name="T0" fmla="*/ 0 w 1497"/>
              <a:gd name="T1" fmla="*/ 2147483646 h 711"/>
              <a:gd name="T2" fmla="*/ 2147483646 w 1497"/>
              <a:gd name="T3" fmla="*/ 2147483646 h 711"/>
              <a:gd name="T4" fmla="*/ 2147483646 w 1497"/>
              <a:gd name="T5" fmla="*/ 2147483646 h 711"/>
              <a:gd name="T6" fmla="*/ 2147483646 w 1497"/>
              <a:gd name="T7" fmla="*/ 0 h 71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97" h="711">
                <a:moveTo>
                  <a:pt x="0" y="680"/>
                </a:moveTo>
                <a:cubicBezTo>
                  <a:pt x="98" y="695"/>
                  <a:pt x="196" y="711"/>
                  <a:pt x="408" y="635"/>
                </a:cubicBezTo>
                <a:cubicBezTo>
                  <a:pt x="620" y="559"/>
                  <a:pt x="1089" y="332"/>
                  <a:pt x="1270" y="226"/>
                </a:cubicBezTo>
                <a:cubicBezTo>
                  <a:pt x="1451" y="120"/>
                  <a:pt x="1459" y="38"/>
                  <a:pt x="1497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2010" name="Freeform 26">
            <a:extLst>
              <a:ext uri="{FF2B5EF4-FFF2-40B4-BE49-F238E27FC236}">
                <a16:creationId xmlns:a16="http://schemas.microsoft.com/office/drawing/2014/main" id="{58917B29-F855-4DC3-B286-6290853ACAAF}"/>
              </a:ext>
            </a:extLst>
          </p:cNvPr>
          <p:cNvSpPr>
            <a:spLocks/>
          </p:cNvSpPr>
          <p:nvPr/>
        </p:nvSpPr>
        <p:spPr bwMode="auto">
          <a:xfrm flipV="1">
            <a:off x="3429000" y="5334000"/>
            <a:ext cx="762000" cy="1143000"/>
          </a:xfrm>
          <a:custGeom>
            <a:avLst/>
            <a:gdLst>
              <a:gd name="T0" fmla="*/ 0 w 1497"/>
              <a:gd name="T1" fmla="*/ 2147483646 h 711"/>
              <a:gd name="T2" fmla="*/ 2147483646 w 1497"/>
              <a:gd name="T3" fmla="*/ 2147483646 h 711"/>
              <a:gd name="T4" fmla="*/ 2147483646 w 1497"/>
              <a:gd name="T5" fmla="*/ 2147483646 h 711"/>
              <a:gd name="T6" fmla="*/ 2147483646 w 1497"/>
              <a:gd name="T7" fmla="*/ 0 h 71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97" h="711">
                <a:moveTo>
                  <a:pt x="0" y="680"/>
                </a:moveTo>
                <a:cubicBezTo>
                  <a:pt x="98" y="695"/>
                  <a:pt x="196" y="711"/>
                  <a:pt x="408" y="635"/>
                </a:cubicBezTo>
                <a:cubicBezTo>
                  <a:pt x="620" y="559"/>
                  <a:pt x="1089" y="332"/>
                  <a:pt x="1270" y="226"/>
                </a:cubicBezTo>
                <a:cubicBezTo>
                  <a:pt x="1451" y="120"/>
                  <a:pt x="1459" y="38"/>
                  <a:pt x="1497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2011" name="Text Box 27">
            <a:extLst>
              <a:ext uri="{FF2B5EF4-FFF2-40B4-BE49-F238E27FC236}">
                <a16:creationId xmlns:a16="http://schemas.microsoft.com/office/drawing/2014/main" id="{1B2EFB7C-505C-4127-AA8B-019AA7D90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0133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N*</a:t>
            </a:r>
          </a:p>
        </p:txBody>
      </p:sp>
      <p:sp>
        <p:nvSpPr>
          <p:cNvPr id="42012" name="Text Box 28">
            <a:extLst>
              <a:ext uri="{FF2B5EF4-FFF2-40B4-BE49-F238E27FC236}">
                <a16:creationId xmlns:a16="http://schemas.microsoft.com/office/drawing/2014/main" id="{DAF68C77-D603-4C8B-81D6-A72F397DF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645318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</a:t>
            </a:r>
          </a:p>
        </p:txBody>
      </p:sp>
      <p:sp>
        <p:nvSpPr>
          <p:cNvPr id="42013" name="Text Box 29">
            <a:extLst>
              <a:ext uri="{FF2B5EF4-FFF2-40B4-BE49-F238E27FC236}">
                <a16:creationId xmlns:a16="http://schemas.microsoft.com/office/drawing/2014/main" id="{FF3DBE6B-823F-4335-8335-7DCE4A9F9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33375"/>
            <a:ext cx="48244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Denso- dependencia inversa</a:t>
            </a:r>
          </a:p>
        </p:txBody>
      </p:sp>
      <p:sp>
        <p:nvSpPr>
          <p:cNvPr id="42014" name="Text Box 30">
            <a:extLst>
              <a:ext uri="{FF2B5EF4-FFF2-40B4-BE49-F238E27FC236}">
                <a16:creationId xmlns:a16="http://schemas.microsoft.com/office/drawing/2014/main" id="{C8E7258E-4251-4E3A-937E-F0180E735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573463"/>
            <a:ext cx="1441450" cy="1004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b (N)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 (N)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8D005681-8D24-48B0-A57C-1676BDA60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8486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Efecto Allee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A bajas densidades el aumento del tamaño poblacional incrementa la tasa de crecimiento </a:t>
            </a:r>
          </a:p>
        </p:txBody>
      </p:sp>
      <p:sp>
        <p:nvSpPr>
          <p:cNvPr id="43011" name="Line 3">
            <a:extLst>
              <a:ext uri="{FF2B5EF4-FFF2-40B4-BE49-F238E27FC236}">
                <a16:creationId xmlns:a16="http://schemas.microsoft.com/office/drawing/2014/main" id="{3C4EB86A-3B07-40E2-BFA6-979E0FC0EA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3622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3012" name="Line 4">
            <a:extLst>
              <a:ext uri="{FF2B5EF4-FFF2-40B4-BE49-F238E27FC236}">
                <a16:creationId xmlns:a16="http://schemas.microsoft.com/office/drawing/2014/main" id="{41EA46A9-2424-44A4-BC5F-DC73401EF1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029200"/>
            <a:ext cx="342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3013" name="Line 5">
            <a:extLst>
              <a:ext uri="{FF2B5EF4-FFF2-40B4-BE49-F238E27FC236}">
                <a16:creationId xmlns:a16="http://schemas.microsoft.com/office/drawing/2014/main" id="{0412A494-9802-4247-AB3C-B517BFD78E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3657600"/>
            <a:ext cx="9144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3014" name="Line 6">
            <a:extLst>
              <a:ext uri="{FF2B5EF4-FFF2-40B4-BE49-F238E27FC236}">
                <a16:creationId xmlns:a16="http://schemas.microsoft.com/office/drawing/2014/main" id="{A6D86F42-AA62-4F0C-AFC9-E706AFD0E9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657600"/>
            <a:ext cx="19050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1EEA2679-0CDC-4EC8-8EB6-518CC4683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62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</a:t>
            </a:r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CD629E98-4233-4919-B5FC-2E17F4C4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181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43017" name="Line 9">
            <a:extLst>
              <a:ext uri="{FF2B5EF4-FFF2-40B4-BE49-F238E27FC236}">
                <a16:creationId xmlns:a16="http://schemas.microsoft.com/office/drawing/2014/main" id="{F5417B4A-F012-4264-8C93-894964230B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3657600"/>
            <a:ext cx="0" cy="137160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3018" name="Text Box 10">
            <a:extLst>
              <a:ext uri="{FF2B5EF4-FFF2-40B4-BE49-F238E27FC236}">
                <a16:creationId xmlns:a16="http://schemas.microsoft.com/office/drawing/2014/main" id="{2A697136-B5DD-4D1A-A49B-5A0EE1B4E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257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Nu</a:t>
            </a:r>
          </a:p>
        </p:txBody>
      </p:sp>
      <p:sp>
        <p:nvSpPr>
          <p:cNvPr id="43019" name="Text Box 11">
            <a:extLst>
              <a:ext uri="{FF2B5EF4-FFF2-40B4-BE49-F238E27FC236}">
                <a16:creationId xmlns:a16="http://schemas.microsoft.com/office/drawing/2014/main" id="{BCC96ACB-9655-47B4-ACE6-0606437F2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133600"/>
            <a:ext cx="3657600" cy="11969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Nu= valor umbral que necesita la población para empezar a crecer</a:t>
            </a:r>
          </a:p>
        </p:txBody>
      </p:sp>
      <p:sp>
        <p:nvSpPr>
          <p:cNvPr id="43020" name="Text Box 12">
            <a:extLst>
              <a:ext uri="{FF2B5EF4-FFF2-40B4-BE49-F238E27FC236}">
                <a16:creationId xmlns:a16="http://schemas.microsoft.com/office/drawing/2014/main" id="{20410746-39D9-4816-BEF9-E41FFA540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18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K</a:t>
            </a:r>
          </a:p>
        </p:txBody>
      </p:sp>
      <p:sp>
        <p:nvSpPr>
          <p:cNvPr id="43021" name="Text Box 13">
            <a:extLst>
              <a:ext uri="{FF2B5EF4-FFF2-40B4-BE49-F238E27FC236}">
                <a16:creationId xmlns:a16="http://schemas.microsoft.com/office/drawing/2014/main" id="{2414A3B2-30B8-44B1-8E65-3FFD03472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257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Nu”</a:t>
            </a:r>
          </a:p>
        </p:txBody>
      </p:sp>
      <p:sp>
        <p:nvSpPr>
          <p:cNvPr id="43022" name="Text Box 14">
            <a:extLst>
              <a:ext uri="{FF2B5EF4-FFF2-40B4-BE49-F238E27FC236}">
                <a16:creationId xmlns:a16="http://schemas.microsoft.com/office/drawing/2014/main" id="{5A6E3DB4-19A9-416C-AA3E-A7C77D588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505200"/>
            <a:ext cx="3733800" cy="11969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Nu”= valor umbral en que el r empieza a disminuir con 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0D0DC7-6655-49C1-8189-6A999F1640E5}"/>
              </a:ext>
            </a:extLst>
          </p:cNvPr>
          <p:cNvSpPr txBox="1"/>
          <p:nvPr/>
        </p:nvSpPr>
        <p:spPr>
          <a:xfrm>
            <a:off x="684213" y="333375"/>
            <a:ext cx="8135937" cy="5630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400" dirty="0"/>
              <a:t>¿Por qué se produce el efecto </a:t>
            </a:r>
            <a:r>
              <a:rPr lang="es-AR" sz="2400" dirty="0" err="1"/>
              <a:t>Allee</a:t>
            </a:r>
            <a:r>
              <a:rPr lang="es-AR" sz="2400" dirty="0"/>
              <a:t>, o </a:t>
            </a:r>
            <a:r>
              <a:rPr lang="es-AR" sz="2400" dirty="0" err="1"/>
              <a:t>densodependencia</a:t>
            </a:r>
            <a:r>
              <a:rPr lang="es-AR" sz="2400" dirty="0"/>
              <a:t> inversa a bajas densidades? </a:t>
            </a:r>
          </a:p>
          <a:p>
            <a:pPr>
              <a:defRPr/>
            </a:pPr>
            <a:endParaRPr lang="es-AR" sz="2400" dirty="0"/>
          </a:p>
          <a:p>
            <a:pPr marL="342900" indent="-342900">
              <a:buFontTx/>
              <a:buChar char="-"/>
              <a:defRPr/>
            </a:pPr>
            <a:r>
              <a:rPr lang="es-AR" sz="2400" dirty="0"/>
              <a:t>Los individuos se reproducen entre parientes, disminuye la heterocigosis, se expresan genes recesivos deletéreos</a:t>
            </a:r>
          </a:p>
          <a:p>
            <a:pPr marL="342900" indent="-342900">
              <a:buFontTx/>
              <a:buChar char="-"/>
              <a:defRPr/>
            </a:pPr>
            <a:r>
              <a:rPr lang="es-AR" sz="2400" dirty="0"/>
              <a:t>Estocasticidad demográfica: por azar se producen muertes o desbalance en proporción de sexos</a:t>
            </a:r>
          </a:p>
          <a:p>
            <a:pPr marL="342900" indent="-342900">
              <a:buFontTx/>
              <a:buChar char="-"/>
              <a:defRPr/>
            </a:pPr>
            <a:r>
              <a:rPr lang="es-AR" sz="2400" dirty="0"/>
              <a:t>Con baja densidad poblacional es poco probable encontrar pareja</a:t>
            </a:r>
          </a:p>
          <a:p>
            <a:pPr marL="342900" indent="-342900">
              <a:buFontTx/>
              <a:buChar char="-"/>
              <a:defRPr/>
            </a:pPr>
            <a:r>
              <a:rPr lang="es-AR" sz="2400" dirty="0"/>
              <a:t>En grupos chicos disminuyen los efectos de cooperación, como cuidado grupal de crías o búsqueda de alimentos</a:t>
            </a:r>
          </a:p>
          <a:p>
            <a:pPr marL="342900" indent="-342900">
              <a:buFontTx/>
              <a:buChar char="-"/>
              <a:defRPr/>
            </a:pPr>
            <a:r>
              <a:rPr lang="es-AR" sz="2400" dirty="0"/>
              <a:t>En grupos chicos disminuye la protección frente a predadores, como en </a:t>
            </a:r>
            <a:r>
              <a:rPr lang="es-AR" sz="2400" dirty="0" err="1"/>
              <a:t>suricatas</a:t>
            </a:r>
            <a:r>
              <a:rPr lang="es-AR" sz="2400" dirty="0"/>
              <a:t> o cardúmenes</a:t>
            </a:r>
          </a:p>
        </p:txBody>
      </p:sp>
      <p:sp>
        <p:nvSpPr>
          <p:cNvPr id="44035" name="CuadroTexto 2">
            <a:extLst>
              <a:ext uri="{FF2B5EF4-FFF2-40B4-BE49-F238E27FC236}">
                <a16:creationId xmlns:a16="http://schemas.microsoft.com/office/drawing/2014/main" id="{D40AD5AC-7BE5-423C-8C2A-878EE6B9A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6165850"/>
            <a:ext cx="7559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800"/>
              <a:t>Courcham F, Clutton-Brock T &amp; Grenfell B. Inverse density dependence and the Allee effect. Tree 14. 1999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">
            <a:extLst>
              <a:ext uri="{FF2B5EF4-FFF2-40B4-BE49-F238E27FC236}">
                <a16:creationId xmlns:a16="http://schemas.microsoft.com/office/drawing/2014/main" id="{9848FD5C-DC74-4D07-AABD-816D25A7D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1412875"/>
            <a:ext cx="0" cy="2305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5059" name="Line 3">
            <a:extLst>
              <a:ext uri="{FF2B5EF4-FFF2-40B4-BE49-F238E27FC236}">
                <a16:creationId xmlns:a16="http://schemas.microsoft.com/office/drawing/2014/main" id="{5B510A8B-AB5D-4875-9B89-2B70CC4C1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3716338"/>
            <a:ext cx="2519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5060" name="Freeform 4">
            <a:extLst>
              <a:ext uri="{FF2B5EF4-FFF2-40B4-BE49-F238E27FC236}">
                <a16:creationId xmlns:a16="http://schemas.microsoft.com/office/drawing/2014/main" id="{CD2E21F1-D5CC-466F-92B7-14E13A49E600}"/>
              </a:ext>
            </a:extLst>
          </p:cNvPr>
          <p:cNvSpPr>
            <a:spLocks/>
          </p:cNvSpPr>
          <p:nvPr/>
        </p:nvSpPr>
        <p:spPr bwMode="auto">
          <a:xfrm>
            <a:off x="2700338" y="1758950"/>
            <a:ext cx="2879725" cy="1970088"/>
          </a:xfrm>
          <a:custGeom>
            <a:avLst/>
            <a:gdLst>
              <a:gd name="T0" fmla="*/ 0 w 1814"/>
              <a:gd name="T1" fmla="*/ 2147483646 h 1241"/>
              <a:gd name="T2" fmla="*/ 2147483646 w 1814"/>
              <a:gd name="T3" fmla="*/ 2147483646 h 1241"/>
              <a:gd name="T4" fmla="*/ 2147483646 w 1814"/>
              <a:gd name="T5" fmla="*/ 2147483646 h 1241"/>
              <a:gd name="T6" fmla="*/ 2147483646 w 1814"/>
              <a:gd name="T7" fmla="*/ 2147483646 h 1241"/>
              <a:gd name="T8" fmla="*/ 2147483646 w 1814"/>
              <a:gd name="T9" fmla="*/ 2147483646 h 1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4" h="1241">
                <a:moveTo>
                  <a:pt x="0" y="1233"/>
                </a:moveTo>
                <a:cubicBezTo>
                  <a:pt x="139" y="1237"/>
                  <a:pt x="279" y="1241"/>
                  <a:pt x="408" y="1097"/>
                </a:cubicBezTo>
                <a:cubicBezTo>
                  <a:pt x="537" y="953"/>
                  <a:pt x="673" y="545"/>
                  <a:pt x="771" y="371"/>
                </a:cubicBezTo>
                <a:cubicBezTo>
                  <a:pt x="869" y="197"/>
                  <a:pt x="824" y="106"/>
                  <a:pt x="998" y="53"/>
                </a:cubicBezTo>
                <a:cubicBezTo>
                  <a:pt x="1172" y="0"/>
                  <a:pt x="1678" y="53"/>
                  <a:pt x="1814" y="53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ADA1AB23-A4B8-4586-A803-57A9B289A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125538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A67D04E7-74CB-4248-B138-51587C542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14972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</a:t>
            </a: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4DB3BE29-582F-496A-AFC5-D0CB7BB6C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70021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K</a:t>
            </a: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E6A51768-32A9-4941-B620-5F8EFE926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8600"/>
            <a:ext cx="35052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800" b="1"/>
              <a:t>Modelo logístico</a:t>
            </a: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55466BD2-2D5E-4178-A0EB-3533612C3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700213"/>
            <a:ext cx="2520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</a:t>
            </a: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20C7BC57-C3B3-470C-B021-4E0AF85ED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17732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5067" name="Text Box 11">
            <a:extLst>
              <a:ext uri="{FF2B5EF4-FFF2-40B4-BE49-F238E27FC236}">
                <a16:creationId xmlns:a16="http://schemas.microsoft.com/office/drawing/2014/main" id="{9DF1CF0B-B95C-4BDE-8462-111003038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1773238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5481B1D4-0F4F-4D84-B31B-17AE8E2E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492375"/>
            <a:ext cx="3492500" cy="2647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(N) = r0 x (K- N)/K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AR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(N) = r0 x (1- N/K)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AR" sz="2400" b="1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 (N)= r0 – r0 x N/K</a:t>
            </a:r>
          </a:p>
        </p:txBody>
      </p:sp>
      <p:sp>
        <p:nvSpPr>
          <p:cNvPr id="45069" name="Line 13">
            <a:extLst>
              <a:ext uri="{FF2B5EF4-FFF2-40B4-BE49-F238E27FC236}">
                <a16:creationId xmlns:a16="http://schemas.microsoft.com/office/drawing/2014/main" id="{C8737AB5-B386-4CDC-90A7-6F5F44D23F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4076700"/>
            <a:ext cx="0" cy="2303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E0EE5538-98DC-4253-8E7E-067E39474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6381750"/>
            <a:ext cx="3095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5071" name="Line 15">
            <a:extLst>
              <a:ext uri="{FF2B5EF4-FFF2-40B4-BE49-F238E27FC236}">
                <a16:creationId xmlns:a16="http://schemas.microsoft.com/office/drawing/2014/main" id="{3C12ADB1-CA5A-4669-8F78-97561E4021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4724400"/>
            <a:ext cx="1223962" cy="1655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5072" name="Text Box 16">
            <a:extLst>
              <a:ext uri="{FF2B5EF4-FFF2-40B4-BE49-F238E27FC236}">
                <a16:creationId xmlns:a16="http://schemas.microsoft.com/office/drawing/2014/main" id="{89D3B5F5-6990-4716-AA37-269E68B13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58152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6600"/>
                </a:solidFill>
              </a:rPr>
              <a:t>r0</a:t>
            </a: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6730D27C-C0BB-455A-963A-E88F0FDC7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410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3300"/>
                </a:solidFill>
              </a:rPr>
              <a:t>Pendiente= r0/K</a:t>
            </a:r>
          </a:p>
        </p:txBody>
      </p:sp>
      <p:sp>
        <p:nvSpPr>
          <p:cNvPr id="45074" name="Text Box 18">
            <a:extLst>
              <a:ext uri="{FF2B5EF4-FFF2-40B4-BE49-F238E27FC236}">
                <a16:creationId xmlns:a16="http://schemas.microsoft.com/office/drawing/2014/main" id="{3135F40A-E502-474D-AE59-0829427E7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6524625"/>
            <a:ext cx="935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45075" name="Text Box 19">
            <a:extLst>
              <a:ext uri="{FF2B5EF4-FFF2-40B4-BE49-F238E27FC236}">
                <a16:creationId xmlns:a16="http://schemas.microsoft.com/office/drawing/2014/main" id="{0598686A-D98C-4A65-8420-AEF187DDB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93382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</a:t>
            </a:r>
          </a:p>
        </p:txBody>
      </p:sp>
      <p:sp>
        <p:nvSpPr>
          <p:cNvPr id="45076" name="Text Box 20">
            <a:extLst>
              <a:ext uri="{FF2B5EF4-FFF2-40B4-BE49-F238E27FC236}">
                <a16:creationId xmlns:a16="http://schemas.microsoft.com/office/drawing/2014/main" id="{FE30A066-BB49-45D5-B9EF-538F68110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652462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6600"/>
                </a:solidFill>
              </a:rPr>
              <a:t>K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FB142507-9953-4082-BCF0-A86C977D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8913"/>
            <a:ext cx="78486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r0= tasa de incremento intrínseco cuando la población tiende a N=0. </a:t>
            </a:r>
            <a:r>
              <a:rPr lang="es-ES" altLang="es-AR" sz="2400" b="1">
                <a:solidFill>
                  <a:srgbClr val="FF3300"/>
                </a:solidFill>
              </a:rPr>
              <a:t>POTENCIAL BIÓTICO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La intensidad del efecto de la competencia sobre r es mayor cuanto mayor sea r0/ K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43FAD2B3-4D4A-4C05-AC62-6F7D81FCE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60575"/>
            <a:ext cx="2555875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</a:rPr>
              <a:t>r1</a:t>
            </a:r>
            <a:r>
              <a:rPr lang="es-ES" altLang="es-AR" sz="2400">
                <a:latin typeface="Times New Roman" panose="02020603050405020304" pitchFamily="18" charset="0"/>
              </a:rPr>
              <a:t>= 0,6*(1-N/100)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3300"/>
                </a:solidFill>
                <a:latin typeface="Times New Roman" panose="02020603050405020304" pitchFamily="18" charset="0"/>
              </a:rPr>
              <a:t>r2</a:t>
            </a:r>
            <a:r>
              <a:rPr lang="es-ES" altLang="es-AR" sz="2400">
                <a:latin typeface="Times New Roman" panose="02020603050405020304" pitchFamily="18" charset="0"/>
              </a:rPr>
              <a:t>=0,6*(1-N/50)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chemeClr val="folHlink"/>
                </a:solidFill>
                <a:latin typeface="Times New Roman" panose="02020603050405020304" pitchFamily="18" charset="0"/>
              </a:rPr>
              <a:t>r3</a:t>
            </a:r>
            <a:r>
              <a:rPr lang="es-ES" altLang="es-AR" sz="2400">
                <a:latin typeface="Times New Roman" panose="02020603050405020304" pitchFamily="18" charset="0"/>
              </a:rPr>
              <a:t>= 0,3*(1-N/100)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0099FF"/>
                </a:solidFill>
                <a:latin typeface="Times New Roman" panose="02020603050405020304" pitchFamily="18" charset="0"/>
              </a:rPr>
              <a:t>r4</a:t>
            </a:r>
            <a:r>
              <a:rPr lang="es-ES" altLang="es-AR" sz="2400">
                <a:latin typeface="Times New Roman" panose="02020603050405020304" pitchFamily="18" charset="0"/>
              </a:rPr>
              <a:t>=0,3*(1-N/50)</a:t>
            </a:r>
          </a:p>
        </p:txBody>
      </p:sp>
      <p:graphicFrame>
        <p:nvGraphicFramePr>
          <p:cNvPr id="46084" name="Object 4">
            <a:extLst>
              <a:ext uri="{FF2B5EF4-FFF2-40B4-BE49-F238E27FC236}">
                <a16:creationId xmlns:a16="http://schemas.microsoft.com/office/drawing/2014/main" id="{838C34C8-995B-4D4C-93CD-B151613C7F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2492375"/>
          <a:ext cx="60960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Gráfico" r:id="rId4" imgW="4667446" imgH="2410184" progId="Excel.Chart.8">
                  <p:embed/>
                </p:oleObj>
              </mc:Choice>
              <mc:Fallback>
                <p:oleObj name="Gráfico" r:id="rId4" imgW="4667446" imgH="2410184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492375"/>
                        <a:ext cx="60960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Text Box 5">
            <a:extLst>
              <a:ext uri="{FF2B5EF4-FFF2-40B4-BE49-F238E27FC236}">
                <a16:creationId xmlns:a16="http://schemas.microsoft.com/office/drawing/2014/main" id="{AEFE116C-1537-4E88-A855-66317DA6D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789363"/>
            <a:ext cx="609600" cy="2746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1200">
                <a:latin typeface="Times New Roman" panose="02020603050405020304" pitchFamily="18" charset="0"/>
              </a:rPr>
              <a:t>-0,006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05D1289B-3637-4F97-82F9-C154D6B4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149725"/>
            <a:ext cx="609600" cy="2746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1200">
                <a:latin typeface="Times New Roman" panose="02020603050405020304" pitchFamily="18" charset="0"/>
              </a:rPr>
              <a:t>-0,003</a:t>
            </a:r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D8419148-A550-4E55-8813-435D244B9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941888"/>
            <a:ext cx="609600" cy="2746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1200">
                <a:latin typeface="Times New Roman" panose="02020603050405020304" pitchFamily="18" charset="0"/>
              </a:rPr>
              <a:t>-0,012</a:t>
            </a:r>
          </a:p>
        </p:txBody>
      </p:sp>
      <p:sp>
        <p:nvSpPr>
          <p:cNvPr id="37896" name="Text Box 8">
            <a:extLst>
              <a:ext uri="{FF2B5EF4-FFF2-40B4-BE49-F238E27FC236}">
                <a16:creationId xmlns:a16="http://schemas.microsoft.com/office/drawing/2014/main" id="{F7033C6A-8F14-43C5-889B-F642D51A1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437063"/>
            <a:ext cx="609600" cy="2746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1200">
                <a:latin typeface="Times New Roman" panose="02020603050405020304" pitchFamily="18" charset="0"/>
              </a:rPr>
              <a:t>-0,006</a:t>
            </a:r>
          </a:p>
        </p:txBody>
      </p:sp>
      <p:sp>
        <p:nvSpPr>
          <p:cNvPr id="46089" name="Text Box 9">
            <a:extLst>
              <a:ext uri="{FF2B5EF4-FFF2-40B4-BE49-F238E27FC236}">
                <a16:creationId xmlns:a16="http://schemas.microsoft.com/office/drawing/2014/main" id="{5B0163A5-A026-46F8-B35A-BF98BF7E3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210050"/>
            <a:ext cx="2555875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Para N= 10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r1=0,54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r2=0,48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r3=0,27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latin typeface="Times New Roman" panose="02020603050405020304" pitchFamily="18" charset="0"/>
              </a:rPr>
              <a:t>r4=0,24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 autoUpdateAnimBg="0"/>
      <p:bldP spid="37894" grpId="0" animBg="1" autoUpdateAnimBg="0"/>
      <p:bldP spid="37895" grpId="0" animBg="1" autoUpdateAnimBg="0"/>
      <p:bldP spid="37896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E398C34C-9E6B-4151-986A-ED0D373C3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620713"/>
            <a:ext cx="3313113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Reclutamiento Neto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92487CD6-9DEC-4D10-A7FD-DF4D32E7B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2311400"/>
            <a:ext cx="23764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dN/dt = r x N</a:t>
            </a:r>
          </a:p>
        </p:txBody>
      </p:sp>
      <p:sp>
        <p:nvSpPr>
          <p:cNvPr id="47108" name="Line 4">
            <a:extLst>
              <a:ext uri="{FF2B5EF4-FFF2-40B4-BE49-F238E27FC236}">
                <a16:creationId xmlns:a16="http://schemas.microsoft.com/office/drawing/2014/main" id="{44D4802B-90F1-4972-871D-124D426D6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5300663"/>
            <a:ext cx="4824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7109" name="Line 5">
            <a:extLst>
              <a:ext uri="{FF2B5EF4-FFF2-40B4-BE49-F238E27FC236}">
                <a16:creationId xmlns:a16="http://schemas.microsoft.com/office/drawing/2014/main" id="{C1A81489-1878-481A-AE9C-FF09268FC3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9975" y="2349500"/>
            <a:ext cx="0" cy="2951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C261CD83-0E13-4589-9F0B-8CB9A0CA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373688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F5977B69-10D3-4DEC-9995-1728769C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5445125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K</a:t>
            </a: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7FE7EC73-4FB9-4E13-B524-96E06BCFF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557338"/>
            <a:ext cx="367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Pero r = r0 x (K-N)/K</a:t>
            </a: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1BBC1509-6A46-48B8-AF92-10EA9288B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2225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dN/dt = r0 x N x (K- N)/K</a:t>
            </a:r>
          </a:p>
        </p:txBody>
      </p:sp>
      <p:sp>
        <p:nvSpPr>
          <p:cNvPr id="47114" name="Freeform 10">
            <a:extLst>
              <a:ext uri="{FF2B5EF4-FFF2-40B4-BE49-F238E27FC236}">
                <a16:creationId xmlns:a16="http://schemas.microsoft.com/office/drawing/2014/main" id="{2CA9DEB4-8E64-423F-B0DA-05093D29CB74}"/>
              </a:ext>
            </a:extLst>
          </p:cNvPr>
          <p:cNvSpPr>
            <a:spLocks/>
          </p:cNvSpPr>
          <p:nvPr/>
        </p:nvSpPr>
        <p:spPr bwMode="auto">
          <a:xfrm>
            <a:off x="2339975" y="3644900"/>
            <a:ext cx="2087563" cy="1655763"/>
          </a:xfrm>
          <a:custGeom>
            <a:avLst/>
            <a:gdLst>
              <a:gd name="T0" fmla="*/ 0 w 1315"/>
              <a:gd name="T1" fmla="*/ 2147483646 h 1043"/>
              <a:gd name="T2" fmla="*/ 2147483646 w 1315"/>
              <a:gd name="T3" fmla="*/ 0 h 1043"/>
              <a:gd name="T4" fmla="*/ 2147483646 w 1315"/>
              <a:gd name="T5" fmla="*/ 2147483646 h 10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15" h="1043">
                <a:moveTo>
                  <a:pt x="0" y="1043"/>
                </a:moveTo>
                <a:cubicBezTo>
                  <a:pt x="230" y="521"/>
                  <a:pt x="461" y="0"/>
                  <a:pt x="680" y="0"/>
                </a:cubicBezTo>
                <a:cubicBezTo>
                  <a:pt x="899" y="0"/>
                  <a:pt x="1209" y="869"/>
                  <a:pt x="1315" y="1043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7115" name="Text Box 11">
            <a:extLst>
              <a:ext uri="{FF2B5EF4-FFF2-40B4-BE49-F238E27FC236}">
                <a16:creationId xmlns:a16="http://schemas.microsoft.com/office/drawing/2014/main" id="{9A1C33D8-5B35-4920-98C9-EA31AC7E9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445125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K/2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">
            <a:extLst>
              <a:ext uri="{FF2B5EF4-FFF2-40B4-BE49-F238E27FC236}">
                <a16:creationId xmlns:a16="http://schemas.microsoft.com/office/drawing/2014/main" id="{4AB0182C-D45A-47DB-9333-16AB65169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2060575"/>
            <a:ext cx="0" cy="34559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31" name="Line 3">
            <a:extLst>
              <a:ext uri="{FF2B5EF4-FFF2-40B4-BE49-F238E27FC236}">
                <a16:creationId xmlns:a16="http://schemas.microsoft.com/office/drawing/2014/main" id="{5EBAD3B7-5EC5-4AE2-B66C-FDCDAD9FF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5516563"/>
            <a:ext cx="33131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32" name="Freeform 4">
            <a:extLst>
              <a:ext uri="{FF2B5EF4-FFF2-40B4-BE49-F238E27FC236}">
                <a16:creationId xmlns:a16="http://schemas.microsoft.com/office/drawing/2014/main" id="{AFB27724-C050-4E11-AAD5-02EA82FF0ADB}"/>
              </a:ext>
            </a:extLst>
          </p:cNvPr>
          <p:cNvSpPr>
            <a:spLocks/>
          </p:cNvSpPr>
          <p:nvPr/>
        </p:nvSpPr>
        <p:spPr bwMode="auto">
          <a:xfrm>
            <a:off x="1187450" y="3068638"/>
            <a:ext cx="3097213" cy="2471737"/>
          </a:xfrm>
          <a:custGeom>
            <a:avLst/>
            <a:gdLst>
              <a:gd name="T0" fmla="*/ 0 w 1860"/>
              <a:gd name="T1" fmla="*/ 2147483646 h 1572"/>
              <a:gd name="T2" fmla="*/ 2147483646 w 1860"/>
              <a:gd name="T3" fmla="*/ 2147483646 h 1572"/>
              <a:gd name="T4" fmla="*/ 2147483646 w 1860"/>
              <a:gd name="T5" fmla="*/ 2147483646 h 1572"/>
              <a:gd name="T6" fmla="*/ 2147483646 w 1860"/>
              <a:gd name="T7" fmla="*/ 2147483646 h 1572"/>
              <a:gd name="T8" fmla="*/ 2147483646 w 1860"/>
              <a:gd name="T9" fmla="*/ 2147483646 h 15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60" h="1572">
                <a:moveTo>
                  <a:pt x="0" y="1557"/>
                </a:moveTo>
                <a:cubicBezTo>
                  <a:pt x="41" y="1564"/>
                  <a:pt x="83" y="1572"/>
                  <a:pt x="227" y="1421"/>
                </a:cubicBezTo>
                <a:cubicBezTo>
                  <a:pt x="371" y="1270"/>
                  <a:pt x="680" y="869"/>
                  <a:pt x="862" y="650"/>
                </a:cubicBezTo>
                <a:cubicBezTo>
                  <a:pt x="1044" y="431"/>
                  <a:pt x="1150" y="212"/>
                  <a:pt x="1316" y="106"/>
                </a:cubicBezTo>
                <a:cubicBezTo>
                  <a:pt x="1482" y="0"/>
                  <a:pt x="1769" y="30"/>
                  <a:pt x="1860" y="1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33" name="Freeform 5">
            <a:extLst>
              <a:ext uri="{FF2B5EF4-FFF2-40B4-BE49-F238E27FC236}">
                <a16:creationId xmlns:a16="http://schemas.microsoft.com/office/drawing/2014/main" id="{671AD6A9-9E76-4214-9500-EE4DD3DEDD97}"/>
              </a:ext>
            </a:extLst>
          </p:cNvPr>
          <p:cNvSpPr>
            <a:spLocks/>
          </p:cNvSpPr>
          <p:nvPr/>
        </p:nvSpPr>
        <p:spPr bwMode="auto">
          <a:xfrm>
            <a:off x="1258888" y="2997200"/>
            <a:ext cx="3025775" cy="2519363"/>
          </a:xfrm>
          <a:custGeom>
            <a:avLst/>
            <a:gdLst>
              <a:gd name="T0" fmla="*/ 0 w 1906"/>
              <a:gd name="T1" fmla="*/ 2147483646 h 1587"/>
              <a:gd name="T2" fmla="*/ 2147483646 w 1906"/>
              <a:gd name="T3" fmla="*/ 2147483646 h 1587"/>
              <a:gd name="T4" fmla="*/ 2147483646 w 1906"/>
              <a:gd name="T5" fmla="*/ 2147483646 h 1587"/>
              <a:gd name="T6" fmla="*/ 2147483646 w 1906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06" h="1587">
                <a:moveTo>
                  <a:pt x="0" y="1587"/>
                </a:moveTo>
                <a:cubicBezTo>
                  <a:pt x="208" y="1560"/>
                  <a:pt x="417" y="1534"/>
                  <a:pt x="636" y="1451"/>
                </a:cubicBezTo>
                <a:cubicBezTo>
                  <a:pt x="855" y="1368"/>
                  <a:pt x="1104" y="1330"/>
                  <a:pt x="1316" y="1088"/>
                </a:cubicBezTo>
                <a:cubicBezTo>
                  <a:pt x="1528" y="846"/>
                  <a:pt x="1808" y="181"/>
                  <a:pt x="1906" y="0"/>
                </a:cubicBezTo>
              </a:path>
            </a:pathLst>
          </a:custGeom>
          <a:noFill/>
          <a:ln w="38100" cmpd="sng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34" name="Text Box 6">
            <a:extLst>
              <a:ext uri="{FF2B5EF4-FFF2-40B4-BE49-F238E27FC236}">
                <a16:creationId xmlns:a16="http://schemas.microsoft.com/office/drawing/2014/main" id="{C9BC5A55-4B51-4E8C-BC0B-9CAFB946B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133600"/>
            <a:ext cx="23034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Número de nacimientos</a:t>
            </a:r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3C18B841-A11E-494D-BBA3-81DAB214C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149725"/>
            <a:ext cx="2016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Número de muertes</a:t>
            </a:r>
          </a:p>
        </p:txBody>
      </p:sp>
      <p:sp>
        <p:nvSpPr>
          <p:cNvPr id="48136" name="Text Box 8">
            <a:extLst>
              <a:ext uri="{FF2B5EF4-FFF2-40B4-BE49-F238E27FC236}">
                <a16:creationId xmlns:a16="http://schemas.microsoft.com/office/drawing/2014/main" id="{D7511252-0468-4536-B19C-46AED7F78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0350"/>
            <a:ext cx="755967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Número de nacimientos y muertos en función de N</a:t>
            </a:r>
          </a:p>
        </p:txBody>
      </p:sp>
      <p:sp>
        <p:nvSpPr>
          <p:cNvPr id="48137" name="Text Box 9">
            <a:extLst>
              <a:ext uri="{FF2B5EF4-FFF2-40B4-BE49-F238E27FC236}">
                <a16:creationId xmlns:a16="http://schemas.microsoft.com/office/drawing/2014/main" id="{2472023D-0618-44A1-B451-6ED7F736F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908050"/>
            <a:ext cx="5580062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Número de nacimientos= b (N) x N</a:t>
            </a:r>
          </a:p>
        </p:txBody>
      </p:sp>
      <p:sp>
        <p:nvSpPr>
          <p:cNvPr id="48138" name="Line 10">
            <a:extLst>
              <a:ext uri="{FF2B5EF4-FFF2-40B4-BE49-F238E27FC236}">
                <a16:creationId xmlns:a16="http://schemas.microsoft.com/office/drawing/2014/main" id="{235A1250-7375-4790-8B13-A5C82D0281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0788" y="1484313"/>
            <a:ext cx="792162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39" name="Text Box 11">
            <a:extLst>
              <a:ext uri="{FF2B5EF4-FFF2-40B4-BE49-F238E27FC236}">
                <a16:creationId xmlns:a16="http://schemas.microsoft.com/office/drawing/2014/main" id="{234D74D4-B68A-4D11-B3AF-9831BF6FC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924175"/>
            <a:ext cx="194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Disminuye</a:t>
            </a:r>
          </a:p>
        </p:txBody>
      </p:sp>
      <p:sp>
        <p:nvSpPr>
          <p:cNvPr id="48140" name="Text Box 12">
            <a:extLst>
              <a:ext uri="{FF2B5EF4-FFF2-40B4-BE49-F238E27FC236}">
                <a16:creationId xmlns:a16="http://schemas.microsoft.com/office/drawing/2014/main" id="{7F62C14B-6CFE-423D-ABE8-A95527992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852738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Aumenta</a:t>
            </a:r>
          </a:p>
        </p:txBody>
      </p:sp>
      <p:sp>
        <p:nvSpPr>
          <p:cNvPr id="48141" name="Line 13">
            <a:extLst>
              <a:ext uri="{FF2B5EF4-FFF2-40B4-BE49-F238E27FC236}">
                <a16:creationId xmlns:a16="http://schemas.microsoft.com/office/drawing/2014/main" id="{E65D8D0C-1B2C-450D-B252-24FAE3E7E7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6188" y="1412875"/>
            <a:ext cx="43180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42" name="Text Box 14">
            <a:extLst>
              <a:ext uri="{FF2B5EF4-FFF2-40B4-BE49-F238E27FC236}">
                <a16:creationId xmlns:a16="http://schemas.microsoft.com/office/drawing/2014/main" id="{E49A2204-BBB8-4B42-BB4F-163D05F88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092825"/>
            <a:ext cx="5184775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Número de muertes= d (N) x N</a:t>
            </a:r>
          </a:p>
        </p:txBody>
      </p:sp>
      <p:sp>
        <p:nvSpPr>
          <p:cNvPr id="48143" name="Line 15">
            <a:extLst>
              <a:ext uri="{FF2B5EF4-FFF2-40B4-BE49-F238E27FC236}">
                <a16:creationId xmlns:a16="http://schemas.microsoft.com/office/drawing/2014/main" id="{D2D39140-7930-42CD-9F60-2E9C34312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0" y="3284538"/>
            <a:ext cx="431800" cy="266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44" name="Line 16">
            <a:extLst>
              <a:ext uri="{FF2B5EF4-FFF2-40B4-BE49-F238E27FC236}">
                <a16:creationId xmlns:a16="http://schemas.microsoft.com/office/drawing/2014/main" id="{CADE9FF4-1131-4B6D-A2F8-B052EF3FD3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2950" y="3357563"/>
            <a:ext cx="287338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45" name="Line 17">
            <a:extLst>
              <a:ext uri="{FF2B5EF4-FFF2-40B4-BE49-F238E27FC236}">
                <a16:creationId xmlns:a16="http://schemas.microsoft.com/office/drawing/2014/main" id="{0DEAB884-636A-4951-B702-CBBD75B6C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50133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46" name="Line 18">
            <a:extLst>
              <a:ext uri="{FF2B5EF4-FFF2-40B4-BE49-F238E27FC236}">
                <a16:creationId xmlns:a16="http://schemas.microsoft.com/office/drawing/2014/main" id="{C933E2FD-880C-477B-B9C1-C9639DA83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47974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47" name="Line 19">
            <a:extLst>
              <a:ext uri="{FF2B5EF4-FFF2-40B4-BE49-F238E27FC236}">
                <a16:creationId xmlns:a16="http://schemas.microsoft.com/office/drawing/2014/main" id="{45A5C924-3EC2-4D7D-98A6-AA40A00412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6238" y="3716338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48" name="Line 20">
            <a:extLst>
              <a:ext uri="{FF2B5EF4-FFF2-40B4-BE49-F238E27FC236}">
                <a16:creationId xmlns:a16="http://schemas.microsoft.com/office/drawing/2014/main" id="{78B559CF-98F9-41E3-8AC6-163D40B158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429260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49" name="Line 21">
            <a:extLst>
              <a:ext uri="{FF2B5EF4-FFF2-40B4-BE49-F238E27FC236}">
                <a16:creationId xmlns:a16="http://schemas.microsoft.com/office/drawing/2014/main" id="{2C5F18F8-70EE-458B-9F12-5835EA2E51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32131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50" name="Line 22">
            <a:extLst>
              <a:ext uri="{FF2B5EF4-FFF2-40B4-BE49-F238E27FC236}">
                <a16:creationId xmlns:a16="http://schemas.microsoft.com/office/drawing/2014/main" id="{7CEA4D6B-64FF-4F5C-B45F-D247F3D0F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30686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8151" name="Text Box 23">
            <a:extLst>
              <a:ext uri="{FF2B5EF4-FFF2-40B4-BE49-F238E27FC236}">
                <a16:creationId xmlns:a16="http://schemas.microsoft.com/office/drawing/2014/main" id="{B32D3C9C-9110-4E7B-94D0-1F55B9326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035675"/>
            <a:ext cx="2592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Reclutamiento neto</a:t>
            </a:r>
          </a:p>
        </p:txBody>
      </p:sp>
      <p:sp>
        <p:nvSpPr>
          <p:cNvPr id="48152" name="Text Box 24">
            <a:extLst>
              <a:ext uri="{FF2B5EF4-FFF2-40B4-BE49-F238E27FC236}">
                <a16:creationId xmlns:a16="http://schemas.microsoft.com/office/drawing/2014/main" id="{667764D7-E7BC-4915-9A66-8E8DB9E9D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589588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48153" name="Line 25">
            <a:extLst>
              <a:ext uri="{FF2B5EF4-FFF2-40B4-BE49-F238E27FC236}">
                <a16:creationId xmlns:a16="http://schemas.microsoft.com/office/drawing/2014/main" id="{1FF685D0-31A0-4708-80B2-233419EC3E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1050" y="5013325"/>
            <a:ext cx="2889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E92A9240-E129-4AA1-9EBE-4F272E237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0"/>
            <a:ext cx="3527425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Modelo logístico: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2344A30C-3237-4342-94DF-FC3FB90CD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76250"/>
            <a:ext cx="8839200" cy="1735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/>
              <a:t>Cuando las tasas de  natalidad y mortalidad son dependientes de la densidad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/>
              <a:t>La disponibilidad de recursos impone un límite al crecimiento</a:t>
            </a: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97B579EF-BB26-4B38-AA06-7577F433F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276475"/>
            <a:ext cx="8839200" cy="2466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>
                <a:solidFill>
                  <a:srgbClr val="FF3300"/>
                </a:solidFill>
              </a:rPr>
              <a:t>La tasa intrínseca de crecimiento poblacional disminuye con la densidad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/>
              <a:t>La tasa de reclutamiento neto muestra una curva en </a:t>
            </a:r>
            <a:r>
              <a:rPr lang="es-ES" altLang="es-AR" b="1">
                <a:solidFill>
                  <a:srgbClr val="FF3300"/>
                </a:solidFill>
              </a:rPr>
              <a:t>n</a:t>
            </a:r>
            <a:r>
              <a:rPr lang="es-ES" altLang="es-AR" sz="2400" b="1"/>
              <a:t> con la densidad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" altLang="es-AR" sz="2400" b="1">
                <a:solidFill>
                  <a:srgbClr val="FF3300"/>
                </a:solidFill>
              </a:rPr>
              <a:t>El crecimiento poblacional es logístico</a:t>
            </a:r>
          </a:p>
        </p:txBody>
      </p:sp>
      <p:sp>
        <p:nvSpPr>
          <p:cNvPr id="49157" name="Line 5">
            <a:extLst>
              <a:ext uri="{FF2B5EF4-FFF2-40B4-BE49-F238E27FC236}">
                <a16:creationId xmlns:a16="http://schemas.microsoft.com/office/drawing/2014/main" id="{288048BF-204A-47C1-ABC1-F18179390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163" y="45720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9158" name="Line 6">
            <a:extLst>
              <a:ext uri="{FF2B5EF4-FFF2-40B4-BE49-F238E27FC236}">
                <a16:creationId xmlns:a16="http://schemas.microsoft.com/office/drawing/2014/main" id="{6242D4FB-FBF9-47ED-8939-92F03EE4B5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163" y="6248400"/>
            <a:ext cx="2432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7E25376D-EC07-40ED-81ED-E602F71E1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648200"/>
            <a:ext cx="113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dN/dt</a:t>
            </a:r>
          </a:p>
        </p:txBody>
      </p:sp>
      <p:sp>
        <p:nvSpPr>
          <p:cNvPr id="49160" name="Text Box 8">
            <a:extLst>
              <a:ext uri="{FF2B5EF4-FFF2-40B4-BE49-F238E27FC236}">
                <a16:creationId xmlns:a16="http://schemas.microsoft.com/office/drawing/2014/main" id="{363C21C2-52A1-4DB9-B8CA-FC6DC79BA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64008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49161" name="Line 9">
            <a:extLst>
              <a:ext uri="{FF2B5EF4-FFF2-40B4-BE49-F238E27FC236}">
                <a16:creationId xmlns:a16="http://schemas.microsoft.com/office/drawing/2014/main" id="{36802C9F-936E-4EC8-B93D-7E3AF2941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46482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9162" name="Line 10">
            <a:extLst>
              <a:ext uri="{FF2B5EF4-FFF2-40B4-BE49-F238E27FC236}">
                <a16:creationId xmlns:a16="http://schemas.microsoft.com/office/drawing/2014/main" id="{058D739D-F21D-4542-996D-03A18FC12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324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9163" name="Line 11">
            <a:extLst>
              <a:ext uri="{FF2B5EF4-FFF2-40B4-BE49-F238E27FC236}">
                <a16:creationId xmlns:a16="http://schemas.microsoft.com/office/drawing/2014/main" id="{98C4A1A2-5813-4AC8-89D4-F55F7EFF8C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5334000"/>
            <a:ext cx="1517650" cy="974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49164" name="Text Box 12">
            <a:extLst>
              <a:ext uri="{FF2B5EF4-FFF2-40B4-BE49-F238E27FC236}">
                <a16:creationId xmlns:a16="http://schemas.microsoft.com/office/drawing/2014/main" id="{5D255961-818A-4271-B01E-BDE2220D0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77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49165" name="Text Box 13">
            <a:extLst>
              <a:ext uri="{FF2B5EF4-FFF2-40B4-BE49-F238E27FC236}">
                <a16:creationId xmlns:a16="http://schemas.microsoft.com/office/drawing/2014/main" id="{0DADE81E-5ED9-4E6E-B9C1-B8C404513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r</a:t>
            </a:r>
          </a:p>
        </p:txBody>
      </p:sp>
      <p:sp>
        <p:nvSpPr>
          <p:cNvPr id="49166" name="Freeform 14">
            <a:extLst>
              <a:ext uri="{FF2B5EF4-FFF2-40B4-BE49-F238E27FC236}">
                <a16:creationId xmlns:a16="http://schemas.microsoft.com/office/drawing/2014/main" id="{B265B604-59B5-4091-876E-6911CB981FDA}"/>
              </a:ext>
            </a:extLst>
          </p:cNvPr>
          <p:cNvSpPr>
            <a:spLocks/>
          </p:cNvSpPr>
          <p:nvPr/>
        </p:nvSpPr>
        <p:spPr bwMode="auto">
          <a:xfrm>
            <a:off x="3419475" y="5145088"/>
            <a:ext cx="1800225" cy="1163637"/>
          </a:xfrm>
          <a:custGeom>
            <a:avLst/>
            <a:gdLst>
              <a:gd name="T0" fmla="*/ 0 w 1134"/>
              <a:gd name="T1" fmla="*/ 2147483646 h 733"/>
              <a:gd name="T2" fmla="*/ 2147483646 w 1134"/>
              <a:gd name="T3" fmla="*/ 2147483646 h 733"/>
              <a:gd name="T4" fmla="*/ 2147483646 w 1134"/>
              <a:gd name="T5" fmla="*/ 2147483646 h 733"/>
              <a:gd name="T6" fmla="*/ 2147483646 w 1134"/>
              <a:gd name="T7" fmla="*/ 2147483646 h 7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34" h="733">
                <a:moveTo>
                  <a:pt x="0" y="688"/>
                </a:moveTo>
                <a:cubicBezTo>
                  <a:pt x="64" y="465"/>
                  <a:pt x="128" y="242"/>
                  <a:pt x="272" y="144"/>
                </a:cubicBezTo>
                <a:cubicBezTo>
                  <a:pt x="416" y="46"/>
                  <a:pt x="718" y="0"/>
                  <a:pt x="862" y="98"/>
                </a:cubicBezTo>
                <a:cubicBezTo>
                  <a:pt x="1006" y="196"/>
                  <a:pt x="1089" y="627"/>
                  <a:pt x="1134" y="733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grpSp>
        <p:nvGrpSpPr>
          <p:cNvPr id="49167" name="Group 15">
            <a:extLst>
              <a:ext uri="{FF2B5EF4-FFF2-40B4-BE49-F238E27FC236}">
                <a16:creationId xmlns:a16="http://schemas.microsoft.com/office/drawing/2014/main" id="{7972F4F2-D7F7-4EC9-9C41-246563D2A3B8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4876800"/>
            <a:ext cx="2743200" cy="1981200"/>
            <a:chOff x="3648" y="3072"/>
            <a:chExt cx="1728" cy="1248"/>
          </a:xfrm>
        </p:grpSpPr>
        <p:sp>
          <p:nvSpPr>
            <p:cNvPr id="49168" name="Line 16">
              <a:extLst>
                <a:ext uri="{FF2B5EF4-FFF2-40B4-BE49-F238E27FC236}">
                  <a16:creationId xmlns:a16="http://schemas.microsoft.com/office/drawing/2014/main" id="{4E3BDAB4-0529-48F1-9696-771416D98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68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9169" name="Line 17">
              <a:extLst>
                <a:ext uri="{FF2B5EF4-FFF2-40B4-BE49-F238E27FC236}">
                  <a16:creationId xmlns:a16="http://schemas.microsoft.com/office/drawing/2014/main" id="{D2527546-E798-4584-8944-FCD3A2CF47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984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49170" name="Text Box 18">
              <a:extLst>
                <a:ext uri="{FF2B5EF4-FFF2-40B4-BE49-F238E27FC236}">
                  <a16:creationId xmlns:a16="http://schemas.microsoft.com/office/drawing/2014/main" id="{D1F3D35D-ECB5-456D-B21D-94F524697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4032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49171" name="Text Box 19">
              <a:extLst>
                <a:ext uri="{FF2B5EF4-FFF2-40B4-BE49-F238E27FC236}">
                  <a16:creationId xmlns:a16="http://schemas.microsoft.com/office/drawing/2014/main" id="{8D464B19-2351-4F55-83A0-FD17E129C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07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2400" b="1"/>
                <a:t>N</a:t>
              </a:r>
            </a:p>
          </p:txBody>
        </p:sp>
        <p:sp>
          <p:nvSpPr>
            <p:cNvPr id="49172" name="Freeform 20">
              <a:extLst>
                <a:ext uri="{FF2B5EF4-FFF2-40B4-BE49-F238E27FC236}">
                  <a16:creationId xmlns:a16="http://schemas.microsoft.com/office/drawing/2014/main" id="{2A770384-4B8F-49A0-94F1-C13D390CF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" y="3339"/>
              <a:ext cx="1225" cy="636"/>
            </a:xfrm>
            <a:custGeom>
              <a:avLst/>
              <a:gdLst>
                <a:gd name="T0" fmla="*/ 0 w 1225"/>
                <a:gd name="T1" fmla="*/ 635 h 636"/>
                <a:gd name="T2" fmla="*/ 318 w 1225"/>
                <a:gd name="T3" fmla="*/ 545 h 636"/>
                <a:gd name="T4" fmla="*/ 635 w 1225"/>
                <a:gd name="T5" fmla="*/ 91 h 636"/>
                <a:gd name="T6" fmla="*/ 1225 w 1225"/>
                <a:gd name="T7" fmla="*/ 0 h 6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5" h="636">
                  <a:moveTo>
                    <a:pt x="0" y="635"/>
                  </a:moveTo>
                  <a:cubicBezTo>
                    <a:pt x="106" y="635"/>
                    <a:pt x="212" y="636"/>
                    <a:pt x="318" y="545"/>
                  </a:cubicBezTo>
                  <a:cubicBezTo>
                    <a:pt x="424" y="454"/>
                    <a:pt x="484" y="182"/>
                    <a:pt x="635" y="91"/>
                  </a:cubicBezTo>
                  <a:cubicBezTo>
                    <a:pt x="786" y="0"/>
                    <a:pt x="1127" y="15"/>
                    <a:pt x="1225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6C05ECD5-0BC8-451A-AEEB-BA221F9E5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6250"/>
            <a:ext cx="72009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Efecto de variaciones al azar sobre b y d</a:t>
            </a:r>
          </a:p>
        </p:txBody>
      </p:sp>
      <p:sp>
        <p:nvSpPr>
          <p:cNvPr id="50179" name="Line 3">
            <a:extLst>
              <a:ext uri="{FF2B5EF4-FFF2-40B4-BE49-F238E27FC236}">
                <a16:creationId xmlns:a16="http://schemas.microsoft.com/office/drawing/2014/main" id="{9F6AA8B9-001E-4E62-8AA9-90861B2A7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1484313"/>
            <a:ext cx="0" cy="288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0" name="Line 4">
            <a:extLst>
              <a:ext uri="{FF2B5EF4-FFF2-40B4-BE49-F238E27FC236}">
                <a16:creationId xmlns:a16="http://schemas.microsoft.com/office/drawing/2014/main" id="{77D162A5-91E0-4A0E-B1A2-BCCC909DB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4365625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1" name="Line 5">
            <a:extLst>
              <a:ext uri="{FF2B5EF4-FFF2-40B4-BE49-F238E27FC236}">
                <a16:creationId xmlns:a16="http://schemas.microsoft.com/office/drawing/2014/main" id="{341FAD5B-44C6-4059-904D-B289231A9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2492375"/>
            <a:ext cx="2520950" cy="18732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2" name="Line 6">
            <a:extLst>
              <a:ext uri="{FF2B5EF4-FFF2-40B4-BE49-F238E27FC236}">
                <a16:creationId xmlns:a16="http://schemas.microsoft.com/office/drawing/2014/main" id="{81C611B3-7E99-45B3-B36B-A13E8225E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3068638"/>
            <a:ext cx="1873250" cy="12969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3" name="Line 7">
            <a:extLst>
              <a:ext uri="{FF2B5EF4-FFF2-40B4-BE49-F238E27FC236}">
                <a16:creationId xmlns:a16="http://schemas.microsoft.com/office/drawing/2014/main" id="{688B7F5B-C661-4112-BDAE-E404E5777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2988" y="1844675"/>
            <a:ext cx="3024187" cy="25209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4" name="Line 8">
            <a:extLst>
              <a:ext uri="{FF2B5EF4-FFF2-40B4-BE49-F238E27FC236}">
                <a16:creationId xmlns:a16="http://schemas.microsoft.com/office/drawing/2014/main" id="{770D8443-BFC0-4FBC-8EBE-C9C0B1F4C5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1628775"/>
            <a:ext cx="2449512" cy="23764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5" name="Line 9">
            <a:extLst>
              <a:ext uri="{FF2B5EF4-FFF2-40B4-BE49-F238E27FC236}">
                <a16:creationId xmlns:a16="http://schemas.microsoft.com/office/drawing/2014/main" id="{95B31A8B-9819-4BFD-BBD6-978347FBBE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1484313"/>
            <a:ext cx="2089150" cy="20891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6" name="Line 10">
            <a:extLst>
              <a:ext uri="{FF2B5EF4-FFF2-40B4-BE49-F238E27FC236}">
                <a16:creationId xmlns:a16="http://schemas.microsoft.com/office/drawing/2014/main" id="{3CD763B4-327B-4939-A3B9-7E5782638D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1989138"/>
            <a:ext cx="2592387" cy="23034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87" name="Text Box 11">
            <a:extLst>
              <a:ext uri="{FF2B5EF4-FFF2-40B4-BE49-F238E27FC236}">
                <a16:creationId xmlns:a16="http://schemas.microsoft.com/office/drawing/2014/main" id="{D9701EEF-B9D0-41DE-B201-9873F6A1E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284538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b</a:t>
            </a:r>
          </a:p>
        </p:txBody>
      </p:sp>
      <p:sp>
        <p:nvSpPr>
          <p:cNvPr id="50188" name="Text Box 12">
            <a:extLst>
              <a:ext uri="{FF2B5EF4-FFF2-40B4-BE49-F238E27FC236}">
                <a16:creationId xmlns:a16="http://schemas.microsoft.com/office/drawing/2014/main" id="{8690D96F-6E43-4276-A68A-ADD5AD273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268413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</a:t>
            </a:r>
          </a:p>
        </p:txBody>
      </p:sp>
      <p:sp>
        <p:nvSpPr>
          <p:cNvPr id="50189" name="Line 13">
            <a:extLst>
              <a:ext uri="{FF2B5EF4-FFF2-40B4-BE49-F238E27FC236}">
                <a16:creationId xmlns:a16="http://schemas.microsoft.com/office/drawing/2014/main" id="{E7A3E7C2-6639-4C9A-AA46-E3C0D43F82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1773238"/>
            <a:ext cx="10795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90" name="Text Box 14">
            <a:extLst>
              <a:ext uri="{FF2B5EF4-FFF2-40B4-BE49-F238E27FC236}">
                <a16:creationId xmlns:a16="http://schemas.microsoft.com/office/drawing/2014/main" id="{F1B1A579-B60C-42C0-B043-ABA2C22F1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557338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Valores medios</a:t>
            </a:r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4FF29F9F-7A60-437A-BA79-2E4B1B4A7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2492375"/>
            <a:ext cx="10795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92" name="Text Box 16">
            <a:extLst>
              <a:ext uri="{FF2B5EF4-FFF2-40B4-BE49-F238E27FC236}">
                <a16:creationId xmlns:a16="http://schemas.microsoft.com/office/drawing/2014/main" id="{A7DF6882-477F-4702-B3C0-A24C1B631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76475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Desvíos</a:t>
            </a:r>
          </a:p>
        </p:txBody>
      </p:sp>
      <p:sp>
        <p:nvSpPr>
          <p:cNvPr id="50193" name="Text Box 17">
            <a:extLst>
              <a:ext uri="{FF2B5EF4-FFF2-40B4-BE49-F238E27FC236}">
                <a16:creationId xmlns:a16="http://schemas.microsoft.com/office/drawing/2014/main" id="{30913AE1-E9E4-499F-BFFA-9DE2C13C2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508500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N</a:t>
            </a:r>
          </a:p>
        </p:txBody>
      </p:sp>
      <p:sp>
        <p:nvSpPr>
          <p:cNvPr id="50194" name="Text Box 18">
            <a:extLst>
              <a:ext uri="{FF2B5EF4-FFF2-40B4-BE49-F238E27FC236}">
                <a16:creationId xmlns:a16="http://schemas.microsoft.com/office/drawing/2014/main" id="{D15F2CEB-E83F-4252-839D-B6233E29B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958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- desv   K   + desv</a:t>
            </a:r>
          </a:p>
        </p:txBody>
      </p:sp>
      <p:sp>
        <p:nvSpPr>
          <p:cNvPr id="50195" name="Line 19">
            <a:extLst>
              <a:ext uri="{FF2B5EF4-FFF2-40B4-BE49-F238E27FC236}">
                <a16:creationId xmlns:a16="http://schemas.microsoft.com/office/drawing/2014/main" id="{E8955D50-0CFB-42A0-8AA0-F87B2B999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2997200"/>
            <a:ext cx="71437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96" name="Line 20">
            <a:extLst>
              <a:ext uri="{FF2B5EF4-FFF2-40B4-BE49-F238E27FC236}">
                <a16:creationId xmlns:a16="http://schemas.microsoft.com/office/drawing/2014/main" id="{64DB10C5-6862-4123-BA8A-A642DB3DD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3284538"/>
            <a:ext cx="73025" cy="1154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97" name="Line 21">
            <a:extLst>
              <a:ext uri="{FF2B5EF4-FFF2-40B4-BE49-F238E27FC236}">
                <a16:creationId xmlns:a16="http://schemas.microsoft.com/office/drawing/2014/main" id="{FEABEBEC-974C-442F-9651-F554C10E1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3141663"/>
            <a:ext cx="71438" cy="1223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8934" name="Rectangle 22">
            <a:extLst>
              <a:ext uri="{FF2B5EF4-FFF2-40B4-BE49-F238E27FC236}">
                <a16:creationId xmlns:a16="http://schemas.microsoft.com/office/drawing/2014/main" id="{B6933C3D-EDE2-48AB-ACDF-9DF40EECC229}"/>
              </a:ext>
            </a:extLst>
          </p:cNvPr>
          <p:cNvSpPr>
            <a:spLocks noChangeArrowheads="1"/>
          </p:cNvSpPr>
          <p:nvPr/>
        </p:nvSpPr>
        <p:spPr bwMode="auto">
          <a:xfrm rot="-2593517">
            <a:off x="1414463" y="2876550"/>
            <a:ext cx="100647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38935" name="Line 23">
            <a:extLst>
              <a:ext uri="{FF2B5EF4-FFF2-40B4-BE49-F238E27FC236}">
                <a16:creationId xmlns:a16="http://schemas.microsoft.com/office/drawing/2014/main" id="{8BF2D6A5-6081-44B2-BF09-91B36BD5A1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4365625"/>
            <a:ext cx="11525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200" name="Text Box 24">
            <a:extLst>
              <a:ext uri="{FF2B5EF4-FFF2-40B4-BE49-F238E27FC236}">
                <a16:creationId xmlns:a16="http://schemas.microsoft.com/office/drawing/2014/main" id="{982C0B17-443D-49DA-B981-2BC47C6C7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500438"/>
            <a:ext cx="143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K </a:t>
            </a:r>
            <a:r>
              <a:rPr lang="en-US" altLang="es-AR" sz="2400" b="1">
                <a:cs typeface="Arial" panose="020B0604020202020204" pitchFamily="34" charset="0"/>
              </a:rPr>
              <a:t>± desv</a:t>
            </a:r>
          </a:p>
        </p:txBody>
      </p:sp>
      <p:sp>
        <p:nvSpPr>
          <p:cNvPr id="50201" name="Line 25">
            <a:extLst>
              <a:ext uri="{FF2B5EF4-FFF2-40B4-BE49-F238E27FC236}">
                <a16:creationId xmlns:a16="http://schemas.microsoft.com/office/drawing/2014/main" id="{DE958BD9-A659-4B5D-AD16-9AF77E0C2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4005263"/>
            <a:ext cx="0" cy="2160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202" name="Line 26">
            <a:extLst>
              <a:ext uri="{FF2B5EF4-FFF2-40B4-BE49-F238E27FC236}">
                <a16:creationId xmlns:a16="http://schemas.microsoft.com/office/drawing/2014/main" id="{16C2FA83-6F72-4A17-AB2E-176019F09A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6165850"/>
            <a:ext cx="3457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203" name="Line 27">
            <a:extLst>
              <a:ext uri="{FF2B5EF4-FFF2-40B4-BE49-F238E27FC236}">
                <a16:creationId xmlns:a16="http://schemas.microsoft.com/office/drawing/2014/main" id="{30D38779-F41C-45F7-97E1-D84CD6FEA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4652963"/>
            <a:ext cx="3708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204" name="Text Box 28">
            <a:extLst>
              <a:ext uri="{FF2B5EF4-FFF2-40B4-BE49-F238E27FC236}">
                <a16:creationId xmlns:a16="http://schemas.microsoft.com/office/drawing/2014/main" id="{1B989867-D812-408E-808B-D8273CE2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508500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K</a:t>
            </a:r>
          </a:p>
        </p:txBody>
      </p:sp>
      <p:sp>
        <p:nvSpPr>
          <p:cNvPr id="50205" name="Text Box 29">
            <a:extLst>
              <a:ext uri="{FF2B5EF4-FFF2-40B4-BE49-F238E27FC236}">
                <a16:creationId xmlns:a16="http://schemas.microsoft.com/office/drawing/2014/main" id="{FCFBBCB1-1107-4E8B-B7FD-DC377326E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308725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t</a:t>
            </a:r>
          </a:p>
        </p:txBody>
      </p:sp>
      <p:sp>
        <p:nvSpPr>
          <p:cNvPr id="50206" name="Freeform 30">
            <a:extLst>
              <a:ext uri="{FF2B5EF4-FFF2-40B4-BE49-F238E27FC236}">
                <a16:creationId xmlns:a16="http://schemas.microsoft.com/office/drawing/2014/main" id="{B275E632-260B-477E-883A-6622DC7F7481}"/>
              </a:ext>
            </a:extLst>
          </p:cNvPr>
          <p:cNvSpPr>
            <a:spLocks/>
          </p:cNvSpPr>
          <p:nvPr/>
        </p:nvSpPr>
        <p:spPr bwMode="auto">
          <a:xfrm>
            <a:off x="5435600" y="4137025"/>
            <a:ext cx="3529013" cy="2028825"/>
          </a:xfrm>
          <a:custGeom>
            <a:avLst/>
            <a:gdLst>
              <a:gd name="T0" fmla="*/ 0 w 2223"/>
              <a:gd name="T1" fmla="*/ 2147483646 h 1278"/>
              <a:gd name="T2" fmla="*/ 2147483646 w 2223"/>
              <a:gd name="T3" fmla="*/ 2147483646 h 1278"/>
              <a:gd name="T4" fmla="*/ 2147483646 w 2223"/>
              <a:gd name="T5" fmla="*/ 2147483646 h 1278"/>
              <a:gd name="T6" fmla="*/ 2147483646 w 2223"/>
              <a:gd name="T7" fmla="*/ 2147483646 h 1278"/>
              <a:gd name="T8" fmla="*/ 2147483646 w 2223"/>
              <a:gd name="T9" fmla="*/ 2147483646 h 1278"/>
              <a:gd name="T10" fmla="*/ 2147483646 w 2223"/>
              <a:gd name="T11" fmla="*/ 2147483646 h 1278"/>
              <a:gd name="T12" fmla="*/ 2147483646 w 2223"/>
              <a:gd name="T13" fmla="*/ 2147483646 h 1278"/>
              <a:gd name="T14" fmla="*/ 2147483646 w 2223"/>
              <a:gd name="T15" fmla="*/ 2147483646 h 1278"/>
              <a:gd name="T16" fmla="*/ 2147483646 w 2223"/>
              <a:gd name="T17" fmla="*/ 2147483646 h 1278"/>
              <a:gd name="T18" fmla="*/ 2147483646 w 2223"/>
              <a:gd name="T19" fmla="*/ 2147483646 h 1278"/>
              <a:gd name="T20" fmla="*/ 2147483646 w 2223"/>
              <a:gd name="T21" fmla="*/ 2147483646 h 1278"/>
              <a:gd name="T22" fmla="*/ 2147483646 w 2223"/>
              <a:gd name="T23" fmla="*/ 2147483646 h 1278"/>
              <a:gd name="T24" fmla="*/ 2147483646 w 2223"/>
              <a:gd name="T25" fmla="*/ 2147483646 h 1278"/>
              <a:gd name="T26" fmla="*/ 2147483646 w 2223"/>
              <a:gd name="T27" fmla="*/ 2147483646 h 1278"/>
              <a:gd name="T28" fmla="*/ 2147483646 w 2223"/>
              <a:gd name="T29" fmla="*/ 2147483646 h 1278"/>
              <a:gd name="T30" fmla="*/ 2147483646 w 2223"/>
              <a:gd name="T31" fmla="*/ 2147483646 h 12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223" h="1278">
                <a:moveTo>
                  <a:pt x="0" y="1278"/>
                </a:moveTo>
                <a:cubicBezTo>
                  <a:pt x="166" y="1240"/>
                  <a:pt x="333" y="1203"/>
                  <a:pt x="454" y="1006"/>
                </a:cubicBezTo>
                <a:cubicBezTo>
                  <a:pt x="575" y="809"/>
                  <a:pt x="650" y="196"/>
                  <a:pt x="726" y="98"/>
                </a:cubicBezTo>
                <a:cubicBezTo>
                  <a:pt x="802" y="0"/>
                  <a:pt x="855" y="356"/>
                  <a:pt x="908" y="416"/>
                </a:cubicBezTo>
                <a:cubicBezTo>
                  <a:pt x="961" y="476"/>
                  <a:pt x="1014" y="499"/>
                  <a:pt x="1044" y="461"/>
                </a:cubicBezTo>
                <a:cubicBezTo>
                  <a:pt x="1074" y="423"/>
                  <a:pt x="1044" y="234"/>
                  <a:pt x="1089" y="189"/>
                </a:cubicBezTo>
                <a:cubicBezTo>
                  <a:pt x="1134" y="144"/>
                  <a:pt x="1263" y="204"/>
                  <a:pt x="1316" y="189"/>
                </a:cubicBezTo>
                <a:cubicBezTo>
                  <a:pt x="1369" y="174"/>
                  <a:pt x="1361" y="75"/>
                  <a:pt x="1406" y="98"/>
                </a:cubicBezTo>
                <a:cubicBezTo>
                  <a:pt x="1451" y="121"/>
                  <a:pt x="1543" y="317"/>
                  <a:pt x="1588" y="325"/>
                </a:cubicBezTo>
                <a:cubicBezTo>
                  <a:pt x="1633" y="333"/>
                  <a:pt x="1649" y="174"/>
                  <a:pt x="1679" y="144"/>
                </a:cubicBezTo>
                <a:cubicBezTo>
                  <a:pt x="1709" y="114"/>
                  <a:pt x="1746" y="91"/>
                  <a:pt x="1769" y="144"/>
                </a:cubicBezTo>
                <a:cubicBezTo>
                  <a:pt x="1792" y="197"/>
                  <a:pt x="1785" y="416"/>
                  <a:pt x="1815" y="461"/>
                </a:cubicBezTo>
                <a:cubicBezTo>
                  <a:pt x="1845" y="506"/>
                  <a:pt x="1913" y="408"/>
                  <a:pt x="1951" y="416"/>
                </a:cubicBezTo>
                <a:cubicBezTo>
                  <a:pt x="1989" y="424"/>
                  <a:pt x="2018" y="530"/>
                  <a:pt x="2041" y="507"/>
                </a:cubicBezTo>
                <a:cubicBezTo>
                  <a:pt x="2064" y="484"/>
                  <a:pt x="2057" y="333"/>
                  <a:pt x="2087" y="280"/>
                </a:cubicBezTo>
                <a:cubicBezTo>
                  <a:pt x="2117" y="227"/>
                  <a:pt x="2200" y="204"/>
                  <a:pt x="2223" y="189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207" name="Text Box 31">
            <a:extLst>
              <a:ext uri="{FF2B5EF4-FFF2-40B4-BE49-F238E27FC236}">
                <a16:creationId xmlns:a16="http://schemas.microsoft.com/office/drawing/2014/main" id="{63E1E783-B0D9-4BF3-8AB6-CD99B7ABE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076700"/>
            <a:ext cx="110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desv</a:t>
            </a:r>
          </a:p>
        </p:txBody>
      </p:sp>
      <p:sp>
        <p:nvSpPr>
          <p:cNvPr id="50208" name="Text Box 32">
            <a:extLst>
              <a:ext uri="{FF2B5EF4-FFF2-40B4-BE49-F238E27FC236}">
                <a16:creationId xmlns:a16="http://schemas.microsoft.com/office/drawing/2014/main" id="{B082E3E5-FDB6-4AEB-9375-CBABBFAC5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876800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desv</a:t>
            </a:r>
          </a:p>
        </p:txBody>
      </p:sp>
      <p:sp>
        <p:nvSpPr>
          <p:cNvPr id="50209" name="Line 33">
            <a:extLst>
              <a:ext uri="{FF2B5EF4-FFF2-40B4-BE49-F238E27FC236}">
                <a16:creationId xmlns:a16="http://schemas.microsoft.com/office/drawing/2014/main" id="{E6F643BB-469E-490E-82DF-DD5669C3D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4221163"/>
            <a:ext cx="3708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210" name="Line 34">
            <a:extLst>
              <a:ext uri="{FF2B5EF4-FFF2-40B4-BE49-F238E27FC236}">
                <a16:creationId xmlns:a16="http://schemas.microsoft.com/office/drawing/2014/main" id="{ABC1C181-9C9E-4E2E-9693-3988C1C36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5013325"/>
            <a:ext cx="36353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25B54917-2E72-411B-B848-772ADB844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89138"/>
            <a:ext cx="237648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Parámetros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poblacionales</a:t>
            </a: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B41103D4-E2F4-4C0A-8EEC-3A5A6B077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052513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Constantes: densoindependientes</a:t>
            </a: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A1A0D318-8EC8-49D5-A896-5B8D9FCBC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492375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Variables</a:t>
            </a: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6BCFB025-8202-4C93-9586-3F4C8E72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2133600"/>
            <a:ext cx="352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Densodependientes</a:t>
            </a:r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18A2ADF0-2601-4900-BD70-84906E89C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99720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Densoindependientes</a:t>
            </a:r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477DB24E-1488-474D-ABF9-8F82CADA6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94188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P0 </a:t>
            </a:r>
          </a:p>
        </p:txBody>
      </p:sp>
      <p:sp>
        <p:nvSpPr>
          <p:cNvPr id="51208" name="Text Box 8">
            <a:extLst>
              <a:ext uri="{FF2B5EF4-FFF2-40B4-BE49-F238E27FC236}">
                <a16:creationId xmlns:a16="http://schemas.microsoft.com/office/drawing/2014/main" id="{78697FEB-E15D-4767-B2A0-3E2BA3CEF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868863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AR" sz="2400" b="1">
                <a:cs typeface="Arial" panose="020B0604020202020204" pitchFamily="34" charset="0"/>
              </a:rPr>
              <a:t>±</a:t>
            </a:r>
          </a:p>
        </p:txBody>
      </p:sp>
      <p:sp>
        <p:nvSpPr>
          <p:cNvPr id="51209" name="Text Box 9">
            <a:extLst>
              <a:ext uri="{FF2B5EF4-FFF2-40B4-BE49-F238E27FC236}">
                <a16:creationId xmlns:a16="http://schemas.microsoft.com/office/drawing/2014/main" id="{86DA6A32-B2DD-4C5A-B859-EF78E3309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652963"/>
            <a:ext cx="28813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Efecto densodependiente</a:t>
            </a:r>
          </a:p>
        </p:txBody>
      </p:sp>
      <p:sp>
        <p:nvSpPr>
          <p:cNvPr id="51210" name="Text Box 10">
            <a:extLst>
              <a:ext uri="{FF2B5EF4-FFF2-40B4-BE49-F238E27FC236}">
                <a16:creationId xmlns:a16="http://schemas.microsoft.com/office/drawing/2014/main" id="{2C2219B9-0A1B-4452-A5C4-E64EABE35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508500"/>
            <a:ext cx="3241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/>
              <a:t>Efecto densoindependiente: estocástico</a:t>
            </a:r>
          </a:p>
        </p:txBody>
      </p:sp>
      <p:sp>
        <p:nvSpPr>
          <p:cNvPr id="51211" name="Text Box 11">
            <a:extLst>
              <a:ext uri="{FF2B5EF4-FFF2-40B4-BE49-F238E27FC236}">
                <a16:creationId xmlns:a16="http://schemas.microsoft.com/office/drawing/2014/main" id="{C587499A-6BA6-4442-81C0-F60104863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797425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AR" sz="2400" b="1">
                <a:cs typeface="Arial" panose="020B0604020202020204" pitchFamily="34" charset="0"/>
              </a:rPr>
              <a:t>±</a:t>
            </a:r>
          </a:p>
        </p:txBody>
      </p:sp>
      <p:sp>
        <p:nvSpPr>
          <p:cNvPr id="51212" name="Rectangle 12">
            <a:extLst>
              <a:ext uri="{FF2B5EF4-FFF2-40B4-BE49-F238E27FC236}">
                <a16:creationId xmlns:a16="http://schemas.microsoft.com/office/drawing/2014/main" id="{FA2FE64C-18AC-4ED0-8491-3F686337E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221163"/>
            <a:ext cx="8497887" cy="187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51213" name="AutoShape 13">
            <a:extLst>
              <a:ext uri="{FF2B5EF4-FFF2-40B4-BE49-F238E27FC236}">
                <a16:creationId xmlns:a16="http://schemas.microsoft.com/office/drawing/2014/main" id="{BF36D7B0-7B1F-45F4-9C0F-07763CE2D8C2}"/>
              </a:ext>
            </a:extLst>
          </p:cNvPr>
          <p:cNvSpPr>
            <a:spLocks/>
          </p:cNvSpPr>
          <p:nvPr/>
        </p:nvSpPr>
        <p:spPr bwMode="auto">
          <a:xfrm>
            <a:off x="2555875" y="692150"/>
            <a:ext cx="360363" cy="3097213"/>
          </a:xfrm>
          <a:prstGeom prst="leftBrace">
            <a:avLst>
              <a:gd name="adj1" fmla="val 716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51214" name="AutoShape 14">
            <a:extLst>
              <a:ext uri="{FF2B5EF4-FFF2-40B4-BE49-F238E27FC236}">
                <a16:creationId xmlns:a16="http://schemas.microsoft.com/office/drawing/2014/main" id="{FF711394-93E6-4760-85F2-69C8FDB35BD0}"/>
              </a:ext>
            </a:extLst>
          </p:cNvPr>
          <p:cNvSpPr>
            <a:spLocks/>
          </p:cNvSpPr>
          <p:nvPr/>
        </p:nvSpPr>
        <p:spPr bwMode="auto">
          <a:xfrm>
            <a:off x="4500563" y="2060575"/>
            <a:ext cx="287337" cy="1655763"/>
          </a:xfrm>
          <a:prstGeom prst="leftBrace">
            <a:avLst>
              <a:gd name="adj1" fmla="val 4802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5EEC8DD9-76E3-4678-918F-CCA31C624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7488"/>
            <a:ext cx="8083550" cy="831850"/>
          </a:xfrm>
          <a:prstGeom prst="rect">
            <a:avLst/>
          </a:prstGeom>
          <a:solidFill>
            <a:srgbClr val="F5FE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AR" sz="2400" b="1"/>
              <a:t>¿Qué relación hay  entre el crecimiento de la población por unidad de tiempo y el R0 de la cohorte? </a:t>
            </a:r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054CD88A-E4FB-4763-94C9-29F3E1131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22400"/>
            <a:ext cx="84248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AR" sz="2400"/>
              <a:t>Población sin superposición de generaciones: en cada tiempo tiene una sola cohorte. Todos los individuos tienen la misma edad.</a:t>
            </a:r>
            <a:endParaRPr lang="es-ES" altLang="es-AR" sz="2400" b="1"/>
          </a:p>
        </p:txBody>
      </p:sp>
      <p:sp>
        <p:nvSpPr>
          <p:cNvPr id="6148" name="CuadroTexto 1">
            <a:extLst>
              <a:ext uri="{FF2B5EF4-FFF2-40B4-BE49-F238E27FC236}">
                <a16:creationId xmlns:a16="http://schemas.microsoft.com/office/drawing/2014/main" id="{935D7D70-9026-4BDE-85C5-5937D6DE2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997200"/>
            <a:ext cx="84963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2400"/>
              <a:t>R0= por cuánto se multiplican los individuos de la cohorte en un tiempo generacional (T)</a:t>
            </a:r>
          </a:p>
          <a:p>
            <a:pPr>
              <a:spcBef>
                <a:spcPct val="0"/>
              </a:spcBef>
              <a:buFontTx/>
              <a:buNone/>
            </a:pPr>
            <a:endParaRPr lang="es-AR" altLang="es-AR" sz="2400"/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400"/>
              <a:t>R= N(t+1)/Nt    tasa finita de crecimiento poblacional, por cuánto se multiplica la población durante el intervalo (t- t+1).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E386EB29-26D2-4C3C-845A-81BC89BB0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3852863"/>
            <a:ext cx="7262813" cy="267811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AR" sz="2400"/>
              <a:t>R= 1 la población mantiene sus números a lo largo del tiempo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" altLang="es-AR" sz="2400"/>
              <a:t>R&lt;1 el número de individuos de la población disminuye entre t y t+1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" altLang="es-AR" sz="2400"/>
              <a:t>R&gt;1 el número de individuos de la población aumenta entre t y t+1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5FC3E03-0654-4CB6-9D0A-CAFA458D2334}"/>
              </a:ext>
            </a:extLst>
          </p:cNvPr>
          <p:cNvSpPr/>
          <p:nvPr/>
        </p:nvSpPr>
        <p:spPr>
          <a:xfrm>
            <a:off x="2051050" y="3911600"/>
            <a:ext cx="1441450" cy="454025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0854681-A779-4008-B7C4-4AE2C83DDF5E}"/>
              </a:ext>
            </a:extLst>
          </p:cNvPr>
          <p:cNvSpPr/>
          <p:nvPr/>
        </p:nvSpPr>
        <p:spPr>
          <a:xfrm>
            <a:off x="5724525" y="4779963"/>
            <a:ext cx="1439863" cy="454025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25A58A2-9E55-44D6-9C35-3565B1C30511}"/>
              </a:ext>
            </a:extLst>
          </p:cNvPr>
          <p:cNvSpPr/>
          <p:nvPr/>
        </p:nvSpPr>
        <p:spPr>
          <a:xfrm>
            <a:off x="5724525" y="5683250"/>
            <a:ext cx="1439863" cy="454025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7174" name="Text Box 2">
            <a:extLst>
              <a:ext uri="{FF2B5EF4-FFF2-40B4-BE49-F238E27FC236}">
                <a16:creationId xmlns:a16="http://schemas.microsoft.com/office/drawing/2014/main" id="{891F5E02-CD45-42FB-8F04-714C116CE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315913"/>
            <a:ext cx="6929438" cy="323215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AR" sz="2400"/>
              <a:t>R0= 1 cohorte se reemplaza exactamente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" altLang="es-AR" sz="2400"/>
              <a:t>R0&lt;1 cohorte produce menos crías que su número original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" altLang="es-AR" sz="2400"/>
              <a:t>R0&gt;1 cohorte produce más crías que su número original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" altLang="es-AR" sz="2400"/>
              <a:t>En un intervalo de tiempo correspondiente al tiempo generacional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260CC39-E484-47C5-8830-16D981B684F2}"/>
              </a:ext>
            </a:extLst>
          </p:cNvPr>
          <p:cNvSpPr/>
          <p:nvPr/>
        </p:nvSpPr>
        <p:spPr>
          <a:xfrm>
            <a:off x="1844675" y="1844675"/>
            <a:ext cx="1079500" cy="381000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D26BE18E-2681-46C7-9CD7-D252E29C7A1A}"/>
              </a:ext>
            </a:extLst>
          </p:cNvPr>
          <p:cNvSpPr/>
          <p:nvPr/>
        </p:nvSpPr>
        <p:spPr>
          <a:xfrm>
            <a:off x="1979613" y="404813"/>
            <a:ext cx="1079500" cy="381000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7D841561-7359-471E-AF0C-8BDF1F30F2C0}"/>
              </a:ext>
            </a:extLst>
          </p:cNvPr>
          <p:cNvSpPr/>
          <p:nvPr/>
        </p:nvSpPr>
        <p:spPr>
          <a:xfrm>
            <a:off x="1844675" y="908050"/>
            <a:ext cx="1079500" cy="381000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>
            <a:extLst>
              <a:ext uri="{FF2B5EF4-FFF2-40B4-BE49-F238E27FC236}">
                <a16:creationId xmlns:a16="http://schemas.microsoft.com/office/drawing/2014/main" id="{601E5807-FD5F-4A52-9C63-9EECE8735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319088"/>
            <a:ext cx="8532813" cy="52641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AR" sz="2400" b="1"/>
              <a:t>Población formada por una sola cohorte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altLang="es-AR" sz="2400" b="1"/>
              <a:t>Si la población crece a lo largo de un tiempo generacional T</a:t>
            </a:r>
            <a:endParaRPr lang="es-ES" altLang="es-AR" sz="2400" b="1"/>
          </a:p>
          <a:p>
            <a:pPr>
              <a:spcBef>
                <a:spcPct val="50000"/>
              </a:spcBef>
              <a:buFontTx/>
              <a:buNone/>
            </a:pPr>
            <a:endParaRPr lang="es-ES" altLang="es-AR" sz="2400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s-ES" altLang="es-AR" sz="2400" b="1">
                <a:solidFill>
                  <a:srgbClr val="FF3300"/>
                </a:solidFill>
              </a:rPr>
              <a:t>NT= N0*R</a:t>
            </a:r>
            <a:r>
              <a:rPr lang="es-ES" altLang="es-AR" sz="2400" b="1" baseline="30000">
                <a:solidFill>
                  <a:srgbClr val="FF3300"/>
                </a:solidFill>
              </a:rPr>
              <a:t>T         </a:t>
            </a:r>
            <a:r>
              <a:rPr lang="es-ES" altLang="es-AR" sz="2400" b="1">
                <a:solidFill>
                  <a:srgbClr val="FF3300"/>
                </a:solidFill>
              </a:rPr>
              <a:t>NT= N0*R0</a:t>
            </a:r>
            <a:r>
              <a:rPr lang="es-ES" altLang="es-AR" sz="2400" b="1" baseline="30000">
                <a:solidFill>
                  <a:srgbClr val="FF3300"/>
                </a:solidFill>
              </a:rPr>
              <a:t>         </a:t>
            </a:r>
          </a:p>
          <a:p>
            <a:pPr>
              <a:spcBef>
                <a:spcPct val="50000"/>
              </a:spcBef>
              <a:buFontTx/>
              <a:buNone/>
            </a:pPr>
            <a:endParaRPr lang="es-ES" altLang="es-AR" sz="2400" b="1"/>
          </a:p>
          <a:p>
            <a:pPr>
              <a:spcBef>
                <a:spcPct val="50000"/>
              </a:spcBef>
              <a:buFontTx/>
              <a:buNone/>
            </a:pPr>
            <a:r>
              <a:rPr lang="es-ES" altLang="es-AR" sz="2400" b="1"/>
              <a:t>R0= R</a:t>
            </a:r>
            <a:r>
              <a:rPr lang="es-ES" altLang="es-AR" sz="2400" b="1" baseline="30000"/>
              <a:t>T  </a:t>
            </a:r>
            <a:r>
              <a:rPr lang="es-ES" altLang="es-AR" sz="2400" b="1"/>
              <a:t>   o lnR0= TlnR</a:t>
            </a:r>
            <a:endParaRPr lang="es-ES" altLang="es-AR" sz="2400" b="1" baseline="30000"/>
          </a:p>
          <a:p>
            <a:pPr>
              <a:spcBef>
                <a:spcPct val="50000"/>
              </a:spcBef>
              <a:buFontTx/>
              <a:buNone/>
            </a:pPr>
            <a:endParaRPr lang="es-ES_tradnl" altLang="es-AR" sz="2400" b="1"/>
          </a:p>
          <a:p>
            <a:pPr>
              <a:spcBef>
                <a:spcPct val="50000"/>
              </a:spcBef>
              <a:buFontTx/>
              <a:buNone/>
            </a:pPr>
            <a:r>
              <a:rPr lang="es-ES_tradnl" altLang="es-AR" sz="2400" b="1"/>
              <a:t>(lnR0)/T= lnR</a:t>
            </a:r>
          </a:p>
          <a:p>
            <a:pPr>
              <a:spcBef>
                <a:spcPct val="50000"/>
              </a:spcBef>
              <a:buFontTx/>
              <a:buNone/>
            </a:pPr>
            <a:endParaRPr lang="es-ES_tradnl" altLang="es-AR" sz="24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A91E0A7C-DAC2-4B4C-8C8A-61E64588A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20675"/>
            <a:ext cx="66246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 b="1"/>
              <a:t>Si la población tiene distintas cohortes, hay superposición de generaciones</a:t>
            </a:r>
            <a:endParaRPr lang="es-ES" altLang="es-AR" sz="2400" b="1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53CC7516-896C-4385-87FD-AFC9D7398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00213"/>
            <a:ext cx="7921625" cy="247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Para poder estimar R debe cumplirse que: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La proporción entre edades se mantenga constante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Las fecundidades y tasas de mortalidad específicas por edades sean constantes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AR" sz="2400"/>
              <a:t>El R0 de las distintas cohortes sea el mismo</a:t>
            </a:r>
            <a:endParaRPr lang="es-ES" altLang="es-AR" sz="2400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8C20678E-D070-4D1E-A8AA-F4B580EFB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24400"/>
            <a:ext cx="7920037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2400"/>
              <a:t>Si no se cumplen esas condiciones, el R cambia de tiempo en tiempo, por lo que hay que calcular un R para cada intervalo</a:t>
            </a:r>
            <a:endParaRPr lang="es-ES" altLang="es-AR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>
            <a:extLst>
              <a:ext uri="{FF2B5EF4-FFF2-40B4-BE49-F238E27FC236}">
                <a16:creationId xmlns:a16="http://schemas.microsoft.com/office/drawing/2014/main" id="{C4F57234-22EB-40D0-9B88-4A7CC4E282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689100"/>
          <a:ext cx="7743825" cy="399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Gráfico" r:id="rId3" imgW="4667446" imgH="2410184" progId="Excel.Chart.8">
                  <p:embed/>
                </p:oleObj>
              </mc:Choice>
              <mc:Fallback>
                <p:oleObj name="Gráfico" r:id="rId3" imgW="4667446" imgH="2410184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89100"/>
                        <a:ext cx="7743825" cy="399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3">
            <a:extLst>
              <a:ext uri="{FF2B5EF4-FFF2-40B4-BE49-F238E27FC236}">
                <a16:creationId xmlns:a16="http://schemas.microsoft.com/office/drawing/2014/main" id="{1F0E7534-ED2A-4911-B7F4-D6D5D32C8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57200"/>
            <a:ext cx="731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/>
              <a:t>Variación de la proporción de las clases de edades a lo largo del tiempo, con parámetros de mortalidad y reproducción constantes</a:t>
            </a:r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id="{C558A56C-ACB4-4288-9F2D-424C9CF80C9D}"/>
              </a:ext>
            </a:extLst>
          </p:cNvPr>
          <p:cNvSpPr>
            <a:spLocks/>
          </p:cNvSpPr>
          <p:nvPr/>
        </p:nvSpPr>
        <p:spPr bwMode="auto">
          <a:xfrm rot="-5400000">
            <a:off x="3009900" y="4686300"/>
            <a:ext cx="228600" cy="2286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F751AD31-59FE-4E39-BA6C-5B82A05D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096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sym typeface="Symbol" panose="05050102010706020507" pitchFamily="18" charset="2"/>
              </a:rPr>
              <a:t>R varía</a:t>
            </a:r>
            <a:endParaRPr lang="es-ES" altLang="es-AR" sz="2400"/>
          </a:p>
        </p:txBody>
      </p:sp>
      <p:sp>
        <p:nvSpPr>
          <p:cNvPr id="10246" name="AutoShape 6">
            <a:extLst>
              <a:ext uri="{FF2B5EF4-FFF2-40B4-BE49-F238E27FC236}">
                <a16:creationId xmlns:a16="http://schemas.microsoft.com/office/drawing/2014/main" id="{8011C775-4375-47BB-88F3-247C78CF1395}"/>
              </a:ext>
            </a:extLst>
          </p:cNvPr>
          <p:cNvSpPr>
            <a:spLocks/>
          </p:cNvSpPr>
          <p:nvPr/>
        </p:nvSpPr>
        <p:spPr bwMode="auto">
          <a:xfrm rot="-5400000">
            <a:off x="5829300" y="4686300"/>
            <a:ext cx="228600" cy="2286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F04EF521-20E1-4A77-9217-10AA1B71F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035675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AR" sz="2400">
                <a:sym typeface="Symbol" panose="05050102010706020507" pitchFamily="18" charset="2"/>
              </a:rPr>
              <a:t>R es constante</a:t>
            </a:r>
            <a:endParaRPr lang="es-ES" altLang="es-AR" sz="24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27.6|1.1|4.9|14.9|10.9|0.9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.4|0.8|1.6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9|19.1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2437</Words>
  <Application>Microsoft Office PowerPoint</Application>
  <PresentationFormat>Presentación en pantalla (4:3)</PresentationFormat>
  <Paragraphs>442</Paragraphs>
  <Slides>49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49</vt:i4>
      </vt:variant>
    </vt:vector>
  </HeadingPairs>
  <TitlesOfParts>
    <vt:vector size="56" baseType="lpstr">
      <vt:lpstr>Arial</vt:lpstr>
      <vt:lpstr>Times New Roman</vt:lpstr>
      <vt:lpstr>Wingdings</vt:lpstr>
      <vt:lpstr>Diseño predeterminado</vt:lpstr>
      <vt:lpstr>Gráfico</vt:lpstr>
      <vt:lpstr>Fotografía de Photo Editor</vt:lpstr>
      <vt:lpstr>Image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Tecniclone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E.M.</dc:creator>
  <cp:lastModifiedBy>mariabusch1955@gmail.com</cp:lastModifiedBy>
  <cp:revision>35</cp:revision>
  <dcterms:created xsi:type="dcterms:W3CDTF">2019-09-02T05:27:08Z</dcterms:created>
  <dcterms:modified xsi:type="dcterms:W3CDTF">2020-09-09T17:22:23Z</dcterms:modified>
</cp:coreProperties>
</file>