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55"/>
  </p:notesMasterIdLst>
  <p:handoutMasterIdLst>
    <p:handoutMasterId r:id="rId56"/>
  </p:handoutMasterIdLst>
  <p:sldIdLst>
    <p:sldId id="293" r:id="rId2"/>
    <p:sldId id="313" r:id="rId3"/>
    <p:sldId id="256" r:id="rId4"/>
    <p:sldId id="257" r:id="rId5"/>
    <p:sldId id="291" r:id="rId6"/>
    <p:sldId id="258" r:id="rId7"/>
    <p:sldId id="259" r:id="rId8"/>
    <p:sldId id="260" r:id="rId9"/>
    <p:sldId id="261" r:id="rId10"/>
    <p:sldId id="295" r:id="rId11"/>
    <p:sldId id="311" r:id="rId12"/>
    <p:sldId id="262" r:id="rId13"/>
    <p:sldId id="263" r:id="rId14"/>
    <p:sldId id="290" r:id="rId15"/>
    <p:sldId id="298" r:id="rId16"/>
    <p:sldId id="296" r:id="rId17"/>
    <p:sldId id="297" r:id="rId18"/>
    <p:sldId id="314" r:id="rId19"/>
    <p:sldId id="301" r:id="rId20"/>
    <p:sldId id="302" r:id="rId21"/>
    <p:sldId id="300" r:id="rId22"/>
    <p:sldId id="264" r:id="rId23"/>
    <p:sldId id="304" r:id="rId24"/>
    <p:sldId id="265" r:id="rId25"/>
    <p:sldId id="268" r:id="rId26"/>
    <p:sldId id="267" r:id="rId27"/>
    <p:sldId id="294" r:id="rId28"/>
    <p:sldId id="303" r:id="rId29"/>
    <p:sldId id="266" r:id="rId30"/>
    <p:sldId id="269" r:id="rId31"/>
    <p:sldId id="270" r:id="rId32"/>
    <p:sldId id="271" r:id="rId33"/>
    <p:sldId id="272" r:id="rId34"/>
    <p:sldId id="279" r:id="rId35"/>
    <p:sldId id="273" r:id="rId36"/>
    <p:sldId id="274" r:id="rId37"/>
    <p:sldId id="275" r:id="rId38"/>
    <p:sldId id="305" r:id="rId39"/>
    <p:sldId id="306" r:id="rId40"/>
    <p:sldId id="281" r:id="rId41"/>
    <p:sldId id="308" r:id="rId42"/>
    <p:sldId id="312" r:id="rId43"/>
    <p:sldId id="292" r:id="rId44"/>
    <p:sldId id="282" r:id="rId45"/>
    <p:sldId id="307" r:id="rId46"/>
    <p:sldId id="310" r:id="rId47"/>
    <p:sldId id="283" r:id="rId48"/>
    <p:sldId id="289" r:id="rId49"/>
    <p:sldId id="284" r:id="rId50"/>
    <p:sldId id="285" r:id="rId51"/>
    <p:sldId id="286" r:id="rId52"/>
    <p:sldId id="288" r:id="rId53"/>
    <p:sldId id="287" r:id="rId54"/>
  </p:sldIdLst>
  <p:sldSz cx="6858000" cy="9144000" type="screen4x3"/>
  <p:notesSz cx="6858000" cy="9144000"/>
  <p:defaultTextStyle>
    <a:defPPr>
      <a:defRPr lang="es-A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8A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9" d="100"/>
          <a:sy n="49" d="100"/>
        </p:scale>
        <p:origin x="2358" y="5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C636B7D-013A-45E3-83EE-D2788F8106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7B6684-C8D3-4A60-A8E0-8D7D94D7D4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B7185F-0A75-4270-BA17-C7838CC4A6C0}" type="datetimeFigureOut">
              <a:rPr lang="es-AR"/>
              <a:pPr>
                <a:defRPr/>
              </a:pPr>
              <a:t>23/8/2022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09BAD4-5CE1-45B7-8416-0D6E8C20E3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B7D508-2941-4148-9F2D-3BF45BC774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771F44-FBFD-4DBB-BC42-D781BDA0C5B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C8DFA4-640B-43D4-8B91-778BF07D50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D1649D1-844D-43E2-9063-50CBBD10E3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2E7DAE-CFB6-4DEA-A8DC-40804E7DCB29}" type="datetimeFigureOut">
              <a:rPr lang="es-AR"/>
              <a:pPr>
                <a:defRPr/>
              </a:pPr>
              <a:t>23/8/2022</a:t>
            </a:fld>
            <a:endParaRPr lang="es-AR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CE0E89A8-AC03-4CD1-A704-EE5E9A1709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275B838D-8C8B-4EE7-9F3E-032EC63AD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AR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BBF568-CACF-49B1-89EC-B21ABB502C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43757F-D788-4050-B68F-A5494EA63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556C86-C462-4704-92DD-6A67A65CBA2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49C7B5-BE12-41CF-8B16-980E93C1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B739D-5D72-4CF6-BA2E-3595E6996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D2FE64-BA17-4FD7-8849-E448364C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08D8-CE9D-4825-8220-3250618EF85A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51453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F4ADD-C3E6-4F63-A2C0-555A8B02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6FB2AE-C9B8-4FD9-95CE-739329A5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D789F0-29AD-4C12-A99E-21DF91E61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285A-A32B-407E-B41E-C6A494A97BB0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19929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5B6C12-53C4-4C25-9532-3184C022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C6485E-2B63-443B-861C-13659291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B4DFC7-C33B-4BCC-B3BB-F9B9A0EC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E66A6-1D9B-4A4A-B34D-3530CC35EA23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64630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D72384-CA32-4808-9375-579217BB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8D7FA4-8000-4034-A7E3-9B4D2B02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A44FBA-C820-45FF-8DFE-B37072BF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F2E7-BA2D-4471-B4DB-A3800B549D24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46993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0E60AC-90DE-4C86-9A42-3A9F8F2D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0DF3D5-4536-417D-8787-86C49392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90FC97-C6B5-4E78-A0DC-16FC7FE53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4BEB1-A887-45F8-A3DE-9BD4BA92A3DA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24355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7E59ABB3-0119-4DBE-90AA-A22B494C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0CB2AE8-11FB-4515-936E-70739453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C3FCC81-4DA5-4235-AF71-CD8021FA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5840-EC46-4171-A6C0-E0ED0C73F4CA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13668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5A6A2085-AFFC-45C2-BD17-5662FA7C3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9B19D9E0-92CB-4048-8155-9A3F14FA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01CD2D1D-B016-4521-BD8F-99DE807E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120C9-D83E-484B-8035-A9F7C1EF69E8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27035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A25191E5-108E-427B-8AA5-1B69E306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5D25EFDD-E4CC-46D7-A7B3-CFB847252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3EAA08D6-3F94-4086-B7D6-0150D0C9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81962-2B47-458A-9BB7-5E78B8833BF2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81583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AA2A5152-C0B6-48AE-B8CE-9922C148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66088D8A-0F88-497E-A90B-EFF752BDF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C46B4383-C9FF-4D1D-83B6-D2F0A98E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BC3BA-CFBB-47BE-AA65-0E67F2EC81E5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33850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354971F-394B-41E3-AEC1-091E9075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9B5FBCA-4697-44C4-96A0-2932F423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EF0A4004-81AF-4886-A2FF-CEC8B66D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28509-2A75-4385-9726-5C3059E08382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63650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s-AR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3079EB1-B935-40FB-B805-50E3558B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DED93E29-7FD9-4371-A36A-53ECC67A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9CA2234-2631-4645-A7E6-8C88E833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B90E9-E81D-438E-99C4-E460548BEC27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79542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8FBF6"/>
            </a:gs>
            <a:gs pos="74001">
              <a:srgbClr val="BEDCAA"/>
            </a:gs>
            <a:gs pos="83000">
              <a:srgbClr val="BEDCAA"/>
            </a:gs>
            <a:gs pos="100000">
              <a:srgbClr val="D4E8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DB8DB5DE-1070-4EEE-8082-414F1C72E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487363"/>
            <a:ext cx="59150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  <a:endParaRPr lang="es-AR" altLang="es-AR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19200BBD-5AFC-4880-8557-82726C2FF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2433638"/>
            <a:ext cx="5915025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los estilos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  <a:endParaRPr lang="es-AR" alt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5B203-0E0D-4431-A344-51D8DFBC6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591B5D-7C08-407C-ABB0-ADE9E7D2C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BEA950-2575-412D-B225-A05DDBF28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688414-5DEF-42D5-BF42-AB607DA97AF4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ured.cu/index.php?title=Piramide_de_poblaci%C3%B3n&amp;oldid=3535223" TargetMode="External"/><Relationship Id="rId2" Type="http://schemas.openxmlformats.org/officeDocument/2006/relationships/hyperlink" Target="https://creativecommons.org/licenses/by/3.0/igo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a.utexas.edu/users/davis/375/popecol/popecol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1651B2BA-26F4-4F95-845C-489A418FD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0"/>
            <a:ext cx="6337300" cy="830263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Temas de hoy. Definición y estructura de la población</a:t>
            </a:r>
          </a:p>
        </p:txBody>
      </p:sp>
      <p:sp>
        <p:nvSpPr>
          <p:cNvPr id="2051" name="Text Box 5">
            <a:extLst>
              <a:ext uri="{FF2B5EF4-FFF2-40B4-BE49-F238E27FC236}">
                <a16:creationId xmlns:a16="http://schemas.microsoft.com/office/drawing/2014/main" id="{FC7B7EE6-F44C-4A5C-84B6-2250F4C39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1187450"/>
            <a:ext cx="5688012" cy="76628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s-ES" altLang="es-AR" sz="2400" dirty="0">
                <a:latin typeface="Arial" panose="020B0604020202020204" pitchFamily="34" charset="0"/>
              </a:rPr>
              <a:t>Definición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s-ES" altLang="es-AR" sz="2400" dirty="0">
                <a:latin typeface="Arial" panose="020B0604020202020204" pitchFamily="34" charset="0"/>
              </a:rPr>
              <a:t>Atributos: 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s-ES" altLang="es-AR" sz="2400" dirty="0">
                <a:latin typeface="Arial" panose="020B0604020202020204" pitchFamily="34" charset="0"/>
              </a:rPr>
              <a:t>Estructura espacial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AR" sz="2400" dirty="0">
                <a:latin typeface="Arial" panose="020B0604020202020204" pitchFamily="34" charset="0"/>
              </a:rPr>
              <a:t>      Disposición espacial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AR" sz="2400" dirty="0">
                <a:latin typeface="Arial" panose="020B0604020202020204" pitchFamily="34" charset="0"/>
              </a:rPr>
              <a:t>      Distribución de hábitat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AR" sz="2400" dirty="0">
                <a:latin typeface="Arial" panose="020B0604020202020204" pitchFamily="34" charset="0"/>
              </a:rPr>
              <a:t>      </a:t>
            </a:r>
            <a:r>
              <a:rPr lang="es-ES" altLang="es-AR" sz="2400" dirty="0" err="1">
                <a:latin typeface="Arial" panose="020B0604020202020204" pitchFamily="34" charset="0"/>
              </a:rPr>
              <a:t>Metapoblaciones</a:t>
            </a:r>
            <a:endParaRPr lang="es-ES" altLang="es-AR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s-ES" altLang="es-AR" sz="2400" dirty="0">
                <a:latin typeface="Arial" panose="020B0604020202020204" pitchFamily="34" charset="0"/>
              </a:rPr>
              <a:t>Estructura temporal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AR" sz="2400" dirty="0">
                <a:latin typeface="Arial" panose="020B0604020202020204" pitchFamily="34" charset="0"/>
              </a:rPr>
              <a:t>       Variaciones diarias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AR" sz="2400" dirty="0">
                <a:latin typeface="Arial" panose="020B0604020202020204" pitchFamily="34" charset="0"/>
              </a:rPr>
              <a:t>       Variaciones estacionales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AR" sz="2400" dirty="0">
                <a:latin typeface="Arial" panose="020B0604020202020204" pitchFamily="34" charset="0"/>
              </a:rPr>
              <a:t>        Variaciones plurianuales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s-ES" altLang="es-AR" sz="2400" dirty="0">
                <a:latin typeface="Arial" panose="020B0604020202020204" pitchFamily="34" charset="0"/>
              </a:rPr>
              <a:t>Estructura interna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AR" sz="2400" dirty="0">
                <a:latin typeface="Arial" panose="020B0604020202020204" pitchFamily="34" charset="0"/>
              </a:rPr>
              <a:t>Abundancia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s-ES" altLang="es-AR" sz="2400" dirty="0">
                <a:latin typeface="Arial" panose="020B0604020202020204" pitchFamily="34" charset="0"/>
              </a:rPr>
              <a:t>3. Estimación de abundancia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s-ES" altLang="es-AR" sz="2400" dirty="0">
                <a:latin typeface="Arial" panose="020B0604020202020204" pitchFamily="34" charset="0"/>
              </a:rPr>
              <a:t>4. Estimación de disposición espacial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elva: información, ubicación, tipos, características">
            <a:extLst>
              <a:ext uri="{FF2B5EF4-FFF2-40B4-BE49-F238E27FC236}">
                <a16:creationId xmlns:a16="http://schemas.microsoft.com/office/drawing/2014/main" id="{3B2955F9-B210-4937-93F3-F82E248D6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004888"/>
            <a:ext cx="63404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n 52223">
            <a:extLst>
              <a:ext uri="{FF2B5EF4-FFF2-40B4-BE49-F238E27FC236}">
                <a16:creationId xmlns:a16="http://schemas.microsoft.com/office/drawing/2014/main" id="{97B52BE7-9332-4544-ADD4-C100E4634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5364163"/>
            <a:ext cx="6637338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uadroTexto 52224">
            <a:extLst>
              <a:ext uri="{FF2B5EF4-FFF2-40B4-BE49-F238E27FC236}">
                <a16:creationId xmlns:a16="http://schemas.microsoft.com/office/drawing/2014/main" id="{99AA1D2D-5B43-474E-A933-761DA686B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239713"/>
            <a:ext cx="6340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Población distribuida en la selva a lo largo del río</a:t>
            </a:r>
          </a:p>
        </p:txBody>
      </p:sp>
      <p:sp>
        <p:nvSpPr>
          <p:cNvPr id="13317" name="CuadroTexto 205">
            <a:extLst>
              <a:ext uri="{FF2B5EF4-FFF2-40B4-BE49-F238E27FC236}">
                <a16:creationId xmlns:a16="http://schemas.microsoft.com/office/drawing/2014/main" id="{9EB9754C-C633-4BEE-B2B8-F4C0948F3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4572000"/>
            <a:ext cx="6342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Población distribuida en parches de selva remanente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1">
            <a:extLst>
              <a:ext uri="{FF2B5EF4-FFF2-40B4-BE49-F238E27FC236}">
                <a16:creationId xmlns:a16="http://schemas.microsoft.com/office/drawing/2014/main" id="{3BF8F1F2-53B5-4D8A-9542-413FF6FF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476375"/>
            <a:ext cx="5400675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uadroTexto 2">
            <a:extLst>
              <a:ext uri="{FF2B5EF4-FFF2-40B4-BE49-F238E27FC236}">
                <a16:creationId xmlns:a16="http://schemas.microsoft.com/office/drawing/2014/main" id="{BEB3FED9-FF88-4502-8C25-33CE5741B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179388"/>
            <a:ext cx="5400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Subpoblaciones de la mariposa </a:t>
            </a:r>
            <a:r>
              <a:rPr lang="es-AR" altLang="es-AR" sz="2400" i="1">
                <a:latin typeface="Arial" panose="020B0604020202020204" pitchFamily="34" charset="0"/>
                <a:cs typeface="Arial" panose="020B0604020202020204" pitchFamily="34" charset="0"/>
              </a:rPr>
              <a:t>Parnassius smintheus </a:t>
            </a:r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en parches de pradera en una matriz de selva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680FDCD1-8010-46D7-AEDB-A2AE67501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387350"/>
            <a:ext cx="2952750" cy="461963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Estructura temporal</a:t>
            </a:r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718D7CBB-0EA6-4B52-BB54-F21A3BF1F3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9138" y="1331913"/>
            <a:ext cx="0" cy="2232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7AAB927D-1B56-464E-8035-950838A55A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9138" y="3481388"/>
            <a:ext cx="4343400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365" name="Text Box 7">
            <a:extLst>
              <a:ext uri="{FF2B5EF4-FFF2-40B4-BE49-F238E27FC236}">
                <a16:creationId xmlns:a16="http://schemas.microsoft.com/office/drawing/2014/main" id="{197D02A8-195A-405F-92F9-6335CD483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525" y="4286250"/>
            <a:ext cx="1152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Horas</a:t>
            </a:r>
          </a:p>
        </p:txBody>
      </p:sp>
      <p:sp>
        <p:nvSpPr>
          <p:cNvPr id="15366" name="Text Box 8">
            <a:extLst>
              <a:ext uri="{FF2B5EF4-FFF2-40B4-BE49-F238E27FC236}">
                <a16:creationId xmlns:a16="http://schemas.microsoft.com/office/drawing/2014/main" id="{04A87CB7-40AC-435C-9FFC-1D4CD0B7B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1477963"/>
            <a:ext cx="15113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</a:p>
        </p:txBody>
      </p:sp>
      <p:sp>
        <p:nvSpPr>
          <p:cNvPr id="15367" name="Freeform 10">
            <a:extLst>
              <a:ext uri="{FF2B5EF4-FFF2-40B4-BE49-F238E27FC236}">
                <a16:creationId xmlns:a16="http://schemas.microsoft.com/office/drawing/2014/main" id="{8D7D17C4-B700-41C1-9B3A-D6836EABFD64}"/>
              </a:ext>
            </a:extLst>
          </p:cNvPr>
          <p:cNvSpPr>
            <a:spLocks/>
          </p:cNvSpPr>
          <p:nvPr/>
        </p:nvSpPr>
        <p:spPr bwMode="auto">
          <a:xfrm>
            <a:off x="2349500" y="1808163"/>
            <a:ext cx="2663825" cy="1727200"/>
          </a:xfrm>
          <a:custGeom>
            <a:avLst/>
            <a:gdLst>
              <a:gd name="T0" fmla="*/ 0 w 1633"/>
              <a:gd name="T1" fmla="*/ 2147483646 h 1088"/>
              <a:gd name="T2" fmla="*/ 2147483646 w 1633"/>
              <a:gd name="T3" fmla="*/ 2147483646 h 1088"/>
              <a:gd name="T4" fmla="*/ 2147483646 w 1633"/>
              <a:gd name="T5" fmla="*/ 2147483646 h 1088"/>
              <a:gd name="T6" fmla="*/ 2147483646 w 1633"/>
              <a:gd name="T7" fmla="*/ 2147483646 h 1088"/>
              <a:gd name="T8" fmla="*/ 2147483646 w 1633"/>
              <a:gd name="T9" fmla="*/ 2147483646 h 10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3" h="1088">
                <a:moveTo>
                  <a:pt x="0" y="1043"/>
                </a:moveTo>
                <a:cubicBezTo>
                  <a:pt x="219" y="899"/>
                  <a:pt x="439" y="755"/>
                  <a:pt x="590" y="589"/>
                </a:cubicBezTo>
                <a:cubicBezTo>
                  <a:pt x="741" y="423"/>
                  <a:pt x="771" y="0"/>
                  <a:pt x="907" y="45"/>
                </a:cubicBezTo>
                <a:cubicBezTo>
                  <a:pt x="1043" y="90"/>
                  <a:pt x="1285" y="687"/>
                  <a:pt x="1406" y="861"/>
                </a:cubicBezTo>
                <a:cubicBezTo>
                  <a:pt x="1527" y="1035"/>
                  <a:pt x="1595" y="1050"/>
                  <a:pt x="1633" y="1088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368" name="Text Box 11">
            <a:extLst>
              <a:ext uri="{FF2B5EF4-FFF2-40B4-BE49-F238E27FC236}">
                <a16:creationId xmlns:a16="http://schemas.microsoft.com/office/drawing/2014/main" id="{44589C36-1E19-40A1-AD91-D0220CA54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313" y="1298575"/>
            <a:ext cx="1800225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Ciclo diario</a:t>
            </a:r>
          </a:p>
        </p:txBody>
      </p:sp>
      <p:sp>
        <p:nvSpPr>
          <p:cNvPr id="15369" name="Line 12">
            <a:extLst>
              <a:ext uri="{FF2B5EF4-FFF2-40B4-BE49-F238E27FC236}">
                <a16:creationId xmlns:a16="http://schemas.microsoft.com/office/drawing/2014/main" id="{52A02E56-F3D9-4DB3-ABB7-A71DB4E3BD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419600"/>
            <a:ext cx="0" cy="2089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370" name="Line 13">
            <a:extLst>
              <a:ext uri="{FF2B5EF4-FFF2-40B4-BE49-F238E27FC236}">
                <a16:creationId xmlns:a16="http://schemas.microsoft.com/office/drawing/2014/main" id="{630D7CE9-C055-4073-AE62-B4A688161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6508750"/>
            <a:ext cx="49069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371" name="Freeform 15">
            <a:extLst>
              <a:ext uri="{FF2B5EF4-FFF2-40B4-BE49-F238E27FC236}">
                <a16:creationId xmlns:a16="http://schemas.microsoft.com/office/drawing/2014/main" id="{72E3D5E1-27EF-4769-AAF6-F16157DE35AF}"/>
              </a:ext>
            </a:extLst>
          </p:cNvPr>
          <p:cNvSpPr>
            <a:spLocks/>
          </p:cNvSpPr>
          <p:nvPr/>
        </p:nvSpPr>
        <p:spPr bwMode="auto">
          <a:xfrm>
            <a:off x="1905000" y="5029200"/>
            <a:ext cx="4103688" cy="1344613"/>
          </a:xfrm>
          <a:custGeom>
            <a:avLst/>
            <a:gdLst>
              <a:gd name="T0" fmla="*/ 0 w 2585"/>
              <a:gd name="T1" fmla="*/ 2147483646 h 846"/>
              <a:gd name="T2" fmla="*/ 2147483646 w 2585"/>
              <a:gd name="T3" fmla="*/ 2147483646 h 846"/>
              <a:gd name="T4" fmla="*/ 2147483646 w 2585"/>
              <a:gd name="T5" fmla="*/ 2147483646 h 846"/>
              <a:gd name="T6" fmla="*/ 2147483646 w 2585"/>
              <a:gd name="T7" fmla="*/ 2147483646 h 846"/>
              <a:gd name="T8" fmla="*/ 2147483646 w 2585"/>
              <a:gd name="T9" fmla="*/ 2147483646 h 846"/>
              <a:gd name="T10" fmla="*/ 2147483646 w 2585"/>
              <a:gd name="T11" fmla="*/ 2147483646 h 846"/>
              <a:gd name="T12" fmla="*/ 2147483646 w 2585"/>
              <a:gd name="T13" fmla="*/ 2147483646 h 8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85" h="846">
                <a:moveTo>
                  <a:pt x="0" y="740"/>
                </a:moveTo>
                <a:cubicBezTo>
                  <a:pt x="11" y="793"/>
                  <a:pt x="23" y="846"/>
                  <a:pt x="136" y="740"/>
                </a:cubicBezTo>
                <a:cubicBezTo>
                  <a:pt x="249" y="634"/>
                  <a:pt x="514" y="105"/>
                  <a:pt x="680" y="105"/>
                </a:cubicBezTo>
                <a:cubicBezTo>
                  <a:pt x="846" y="105"/>
                  <a:pt x="1006" y="642"/>
                  <a:pt x="1134" y="740"/>
                </a:cubicBezTo>
                <a:cubicBezTo>
                  <a:pt x="1262" y="838"/>
                  <a:pt x="1300" y="816"/>
                  <a:pt x="1451" y="695"/>
                </a:cubicBezTo>
                <a:cubicBezTo>
                  <a:pt x="1602" y="574"/>
                  <a:pt x="1852" y="0"/>
                  <a:pt x="2041" y="15"/>
                </a:cubicBezTo>
                <a:cubicBezTo>
                  <a:pt x="2230" y="30"/>
                  <a:pt x="2494" y="657"/>
                  <a:pt x="2585" y="78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372" name="Text Box 16">
            <a:extLst>
              <a:ext uri="{FF2B5EF4-FFF2-40B4-BE49-F238E27FC236}">
                <a16:creationId xmlns:a16="http://schemas.microsoft.com/office/drawing/2014/main" id="{0748830F-89AF-445C-88C6-3C13E667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7407275"/>
            <a:ext cx="18478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Estaciones</a:t>
            </a:r>
          </a:p>
        </p:txBody>
      </p:sp>
      <p:sp>
        <p:nvSpPr>
          <p:cNvPr id="15373" name="Text Box 17">
            <a:extLst>
              <a:ext uri="{FF2B5EF4-FFF2-40B4-BE49-F238E27FC236}">
                <a16:creationId xmlns:a16="http://schemas.microsoft.com/office/drawing/2014/main" id="{76C08C8F-1FB6-48DD-B1D4-D2C0858BA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64063"/>
            <a:ext cx="18002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Abundancia</a:t>
            </a:r>
          </a:p>
        </p:txBody>
      </p:sp>
      <p:sp>
        <p:nvSpPr>
          <p:cNvPr id="15374" name="Text Box 20">
            <a:extLst>
              <a:ext uri="{FF2B5EF4-FFF2-40B4-BE49-F238E27FC236}">
                <a16:creationId xmlns:a16="http://schemas.microsoft.com/office/drawing/2014/main" id="{637BBE48-8AD9-427A-901B-BECA8EB60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3" y="8167688"/>
            <a:ext cx="2520950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Ciclo estacional</a:t>
            </a:r>
          </a:p>
        </p:txBody>
      </p:sp>
      <p:sp>
        <p:nvSpPr>
          <p:cNvPr id="15375" name="Rectangle 21">
            <a:extLst>
              <a:ext uri="{FF2B5EF4-FFF2-40B4-BE49-F238E27FC236}">
                <a16:creationId xmlns:a16="http://schemas.microsoft.com/office/drawing/2014/main" id="{34162BB0-43B8-478F-A096-E67E7EA15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8316913"/>
            <a:ext cx="144463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5376" name="Freeform 10">
            <a:extLst>
              <a:ext uri="{FF2B5EF4-FFF2-40B4-BE49-F238E27FC236}">
                <a16:creationId xmlns:a16="http://schemas.microsoft.com/office/drawing/2014/main" id="{F7E46715-AC52-4E33-8B08-B7DFF8318B8C}"/>
              </a:ext>
            </a:extLst>
          </p:cNvPr>
          <p:cNvSpPr>
            <a:spLocks/>
          </p:cNvSpPr>
          <p:nvPr/>
        </p:nvSpPr>
        <p:spPr bwMode="auto">
          <a:xfrm>
            <a:off x="1989138" y="1871663"/>
            <a:ext cx="1684337" cy="1746250"/>
          </a:xfrm>
          <a:custGeom>
            <a:avLst/>
            <a:gdLst>
              <a:gd name="T0" fmla="*/ 0 w 1633"/>
              <a:gd name="T1" fmla="*/ 2147483646 h 1088"/>
              <a:gd name="T2" fmla="*/ 2147483646 w 1633"/>
              <a:gd name="T3" fmla="*/ 2147483646 h 1088"/>
              <a:gd name="T4" fmla="*/ 2147483646 w 1633"/>
              <a:gd name="T5" fmla="*/ 2147483646 h 1088"/>
              <a:gd name="T6" fmla="*/ 2147483646 w 1633"/>
              <a:gd name="T7" fmla="*/ 2147483646 h 1088"/>
              <a:gd name="T8" fmla="*/ 2147483646 w 1633"/>
              <a:gd name="T9" fmla="*/ 2147483646 h 10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3" h="1088">
                <a:moveTo>
                  <a:pt x="0" y="1043"/>
                </a:moveTo>
                <a:cubicBezTo>
                  <a:pt x="219" y="899"/>
                  <a:pt x="439" y="755"/>
                  <a:pt x="590" y="589"/>
                </a:cubicBezTo>
                <a:cubicBezTo>
                  <a:pt x="741" y="423"/>
                  <a:pt x="771" y="0"/>
                  <a:pt x="907" y="45"/>
                </a:cubicBezTo>
                <a:cubicBezTo>
                  <a:pt x="1043" y="90"/>
                  <a:pt x="1285" y="687"/>
                  <a:pt x="1406" y="861"/>
                </a:cubicBezTo>
                <a:cubicBezTo>
                  <a:pt x="1527" y="1035"/>
                  <a:pt x="1595" y="1050"/>
                  <a:pt x="1633" y="1088"/>
                </a:cubicBezTo>
              </a:path>
            </a:pathLst>
          </a:custGeom>
          <a:noFill/>
          <a:ln w="38100" cmpd="sng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377" name="Freeform 10">
            <a:extLst>
              <a:ext uri="{FF2B5EF4-FFF2-40B4-BE49-F238E27FC236}">
                <a16:creationId xmlns:a16="http://schemas.microsoft.com/office/drawing/2014/main" id="{C71F1DA1-2B29-4B3F-BF22-6D34D73B58F8}"/>
              </a:ext>
            </a:extLst>
          </p:cNvPr>
          <p:cNvSpPr>
            <a:spLocks/>
          </p:cNvSpPr>
          <p:nvPr/>
        </p:nvSpPr>
        <p:spPr bwMode="auto">
          <a:xfrm>
            <a:off x="4116388" y="1895475"/>
            <a:ext cx="1873250" cy="1646238"/>
          </a:xfrm>
          <a:custGeom>
            <a:avLst/>
            <a:gdLst>
              <a:gd name="T0" fmla="*/ 0 w 1633"/>
              <a:gd name="T1" fmla="*/ 2147483646 h 1088"/>
              <a:gd name="T2" fmla="*/ 2147483646 w 1633"/>
              <a:gd name="T3" fmla="*/ 2147483646 h 1088"/>
              <a:gd name="T4" fmla="*/ 2147483646 w 1633"/>
              <a:gd name="T5" fmla="*/ 2147483646 h 1088"/>
              <a:gd name="T6" fmla="*/ 2147483646 w 1633"/>
              <a:gd name="T7" fmla="*/ 2147483646 h 1088"/>
              <a:gd name="T8" fmla="*/ 2147483646 w 1633"/>
              <a:gd name="T9" fmla="*/ 2147483646 h 10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3" h="1088">
                <a:moveTo>
                  <a:pt x="0" y="1043"/>
                </a:moveTo>
                <a:cubicBezTo>
                  <a:pt x="219" y="899"/>
                  <a:pt x="439" y="755"/>
                  <a:pt x="590" y="589"/>
                </a:cubicBezTo>
                <a:cubicBezTo>
                  <a:pt x="741" y="423"/>
                  <a:pt x="771" y="0"/>
                  <a:pt x="907" y="45"/>
                </a:cubicBezTo>
                <a:cubicBezTo>
                  <a:pt x="1043" y="90"/>
                  <a:pt x="1285" y="687"/>
                  <a:pt x="1406" y="861"/>
                </a:cubicBezTo>
                <a:cubicBezTo>
                  <a:pt x="1527" y="1035"/>
                  <a:pt x="1595" y="1050"/>
                  <a:pt x="1633" y="1088"/>
                </a:cubicBezTo>
              </a:path>
            </a:pathLst>
          </a:custGeom>
          <a:noFill/>
          <a:ln w="38100" cmpd="sng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378" name="CuadroTexto 1">
            <a:extLst>
              <a:ext uri="{FF2B5EF4-FFF2-40B4-BE49-F238E27FC236}">
                <a16:creationId xmlns:a16="http://schemas.microsoft.com/office/drawing/2014/main" id="{D1E9E95B-6845-4B33-A1DB-9B64DD45F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3832225"/>
            <a:ext cx="4516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 sz="2400">
                <a:latin typeface="Times New Roman" panose="02020603050405020304" pitchFamily="18" charset="0"/>
                <a:cs typeface="Times New Roman" panose="02020603050405020304" pitchFamily="18" charset="0"/>
              </a:rPr>
              <a:t>6    8   10    12    14    16    18    20      </a:t>
            </a:r>
            <a:endParaRPr lang="es-AR" altLang="es-A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9" name="Freeform 15">
            <a:extLst>
              <a:ext uri="{FF2B5EF4-FFF2-40B4-BE49-F238E27FC236}">
                <a16:creationId xmlns:a16="http://schemas.microsoft.com/office/drawing/2014/main" id="{AB0D3448-3E4B-43EF-A045-BBA5C8CD23C3}"/>
              </a:ext>
            </a:extLst>
          </p:cNvPr>
          <p:cNvSpPr>
            <a:spLocks/>
          </p:cNvSpPr>
          <p:nvPr/>
        </p:nvSpPr>
        <p:spPr bwMode="auto">
          <a:xfrm>
            <a:off x="2708275" y="5203825"/>
            <a:ext cx="4103688" cy="1344613"/>
          </a:xfrm>
          <a:custGeom>
            <a:avLst/>
            <a:gdLst>
              <a:gd name="T0" fmla="*/ 0 w 2585"/>
              <a:gd name="T1" fmla="*/ 2147483646 h 846"/>
              <a:gd name="T2" fmla="*/ 2147483646 w 2585"/>
              <a:gd name="T3" fmla="*/ 2147483646 h 846"/>
              <a:gd name="T4" fmla="*/ 2147483646 w 2585"/>
              <a:gd name="T5" fmla="*/ 2147483646 h 846"/>
              <a:gd name="T6" fmla="*/ 2147483646 w 2585"/>
              <a:gd name="T7" fmla="*/ 2147483646 h 846"/>
              <a:gd name="T8" fmla="*/ 2147483646 w 2585"/>
              <a:gd name="T9" fmla="*/ 2147483646 h 846"/>
              <a:gd name="T10" fmla="*/ 2147483646 w 2585"/>
              <a:gd name="T11" fmla="*/ 2147483646 h 846"/>
              <a:gd name="T12" fmla="*/ 2147483646 w 2585"/>
              <a:gd name="T13" fmla="*/ 2147483646 h 8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85" h="846">
                <a:moveTo>
                  <a:pt x="0" y="740"/>
                </a:moveTo>
                <a:cubicBezTo>
                  <a:pt x="11" y="793"/>
                  <a:pt x="23" y="846"/>
                  <a:pt x="136" y="740"/>
                </a:cubicBezTo>
                <a:cubicBezTo>
                  <a:pt x="249" y="634"/>
                  <a:pt x="514" y="105"/>
                  <a:pt x="680" y="105"/>
                </a:cubicBezTo>
                <a:cubicBezTo>
                  <a:pt x="846" y="105"/>
                  <a:pt x="1006" y="642"/>
                  <a:pt x="1134" y="740"/>
                </a:cubicBezTo>
                <a:cubicBezTo>
                  <a:pt x="1262" y="838"/>
                  <a:pt x="1300" y="816"/>
                  <a:pt x="1451" y="695"/>
                </a:cubicBezTo>
                <a:cubicBezTo>
                  <a:pt x="1602" y="574"/>
                  <a:pt x="1852" y="0"/>
                  <a:pt x="2041" y="15"/>
                </a:cubicBezTo>
                <a:cubicBezTo>
                  <a:pt x="2230" y="30"/>
                  <a:pt x="2494" y="657"/>
                  <a:pt x="2585" y="786"/>
                </a:cubicBezTo>
              </a:path>
            </a:pathLst>
          </a:custGeom>
          <a:noFill/>
          <a:ln w="38100" cmpd="sng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380" name="CuadroTexto 2">
            <a:extLst>
              <a:ext uri="{FF2B5EF4-FFF2-40B4-BE49-F238E27FC236}">
                <a16:creationId xmlns:a16="http://schemas.microsoft.com/office/drawing/2014/main" id="{B84A8E48-C985-4596-810C-781B70B50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6875463"/>
            <a:ext cx="4822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P     V    O    I     P     V     O     I   </a:t>
            </a:r>
            <a:endParaRPr lang="es-AR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4">
            <a:extLst>
              <a:ext uri="{FF2B5EF4-FFF2-40B4-BE49-F238E27FC236}">
                <a16:creationId xmlns:a16="http://schemas.microsoft.com/office/drawing/2014/main" id="{C35B8A49-CCEC-46CB-93CD-98D5C53EDC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4675" y="4572000"/>
            <a:ext cx="4897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6387" name="Line 5">
            <a:extLst>
              <a:ext uri="{FF2B5EF4-FFF2-40B4-BE49-F238E27FC236}">
                <a16:creationId xmlns:a16="http://schemas.microsoft.com/office/drawing/2014/main" id="{60F3B689-3E76-48B5-9562-F6C77ACB61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44675" y="1042988"/>
            <a:ext cx="0" cy="3529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6388" name="Freeform 7">
            <a:extLst>
              <a:ext uri="{FF2B5EF4-FFF2-40B4-BE49-F238E27FC236}">
                <a16:creationId xmlns:a16="http://schemas.microsoft.com/office/drawing/2014/main" id="{0736DBF6-B749-41DE-899E-87A5D1F5B020}"/>
              </a:ext>
            </a:extLst>
          </p:cNvPr>
          <p:cNvSpPr>
            <a:spLocks/>
          </p:cNvSpPr>
          <p:nvPr/>
        </p:nvSpPr>
        <p:spPr bwMode="auto">
          <a:xfrm>
            <a:off x="1844675" y="1336675"/>
            <a:ext cx="4824413" cy="2101850"/>
          </a:xfrm>
          <a:custGeom>
            <a:avLst/>
            <a:gdLst>
              <a:gd name="T0" fmla="*/ 0 w 3039"/>
              <a:gd name="T1" fmla="*/ 2147483646 h 1324"/>
              <a:gd name="T2" fmla="*/ 2147483646 w 3039"/>
              <a:gd name="T3" fmla="*/ 2147483646 h 1324"/>
              <a:gd name="T4" fmla="*/ 2147483646 w 3039"/>
              <a:gd name="T5" fmla="*/ 2147483646 h 1324"/>
              <a:gd name="T6" fmla="*/ 2147483646 w 3039"/>
              <a:gd name="T7" fmla="*/ 2147483646 h 1324"/>
              <a:gd name="T8" fmla="*/ 2147483646 w 3039"/>
              <a:gd name="T9" fmla="*/ 2147483646 h 1324"/>
              <a:gd name="T10" fmla="*/ 2147483646 w 3039"/>
              <a:gd name="T11" fmla="*/ 2147483646 h 1324"/>
              <a:gd name="T12" fmla="*/ 2147483646 w 3039"/>
              <a:gd name="T13" fmla="*/ 2147483646 h 1324"/>
              <a:gd name="T14" fmla="*/ 2147483646 w 3039"/>
              <a:gd name="T15" fmla="*/ 2147483646 h 1324"/>
              <a:gd name="T16" fmla="*/ 2147483646 w 3039"/>
              <a:gd name="T17" fmla="*/ 2147483646 h 1324"/>
              <a:gd name="T18" fmla="*/ 2147483646 w 3039"/>
              <a:gd name="T19" fmla="*/ 2147483646 h 1324"/>
              <a:gd name="T20" fmla="*/ 2147483646 w 3039"/>
              <a:gd name="T21" fmla="*/ 2147483646 h 1324"/>
              <a:gd name="T22" fmla="*/ 2147483646 w 3039"/>
              <a:gd name="T23" fmla="*/ 2147483646 h 1324"/>
              <a:gd name="T24" fmla="*/ 2147483646 w 3039"/>
              <a:gd name="T25" fmla="*/ 2147483646 h 1324"/>
              <a:gd name="T26" fmla="*/ 2147483646 w 3039"/>
              <a:gd name="T27" fmla="*/ 2147483646 h 1324"/>
              <a:gd name="T28" fmla="*/ 2147483646 w 3039"/>
              <a:gd name="T29" fmla="*/ 2147483646 h 13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039" h="1324">
                <a:moveTo>
                  <a:pt x="0" y="1157"/>
                </a:moveTo>
                <a:cubicBezTo>
                  <a:pt x="56" y="953"/>
                  <a:pt x="113" y="749"/>
                  <a:pt x="181" y="749"/>
                </a:cubicBezTo>
                <a:cubicBezTo>
                  <a:pt x="249" y="749"/>
                  <a:pt x="325" y="1165"/>
                  <a:pt x="408" y="1157"/>
                </a:cubicBezTo>
                <a:cubicBezTo>
                  <a:pt x="491" y="1149"/>
                  <a:pt x="597" y="696"/>
                  <a:pt x="680" y="703"/>
                </a:cubicBezTo>
                <a:cubicBezTo>
                  <a:pt x="763" y="710"/>
                  <a:pt x="831" y="1210"/>
                  <a:pt x="907" y="1202"/>
                </a:cubicBezTo>
                <a:cubicBezTo>
                  <a:pt x="983" y="1194"/>
                  <a:pt x="1074" y="658"/>
                  <a:pt x="1134" y="658"/>
                </a:cubicBezTo>
                <a:cubicBezTo>
                  <a:pt x="1194" y="658"/>
                  <a:pt x="1194" y="1285"/>
                  <a:pt x="1270" y="1202"/>
                </a:cubicBezTo>
                <a:cubicBezTo>
                  <a:pt x="1346" y="1119"/>
                  <a:pt x="1497" y="234"/>
                  <a:pt x="1588" y="159"/>
                </a:cubicBezTo>
                <a:cubicBezTo>
                  <a:pt x="1679" y="84"/>
                  <a:pt x="1746" y="756"/>
                  <a:pt x="1814" y="749"/>
                </a:cubicBezTo>
                <a:cubicBezTo>
                  <a:pt x="1882" y="742"/>
                  <a:pt x="1936" y="99"/>
                  <a:pt x="1996" y="114"/>
                </a:cubicBezTo>
                <a:cubicBezTo>
                  <a:pt x="2056" y="129"/>
                  <a:pt x="2109" y="847"/>
                  <a:pt x="2177" y="839"/>
                </a:cubicBezTo>
                <a:cubicBezTo>
                  <a:pt x="2245" y="831"/>
                  <a:pt x="2321" y="0"/>
                  <a:pt x="2404" y="68"/>
                </a:cubicBezTo>
                <a:cubicBezTo>
                  <a:pt x="2487" y="136"/>
                  <a:pt x="2608" y="1172"/>
                  <a:pt x="2676" y="1248"/>
                </a:cubicBezTo>
                <a:cubicBezTo>
                  <a:pt x="2744" y="1324"/>
                  <a:pt x="2752" y="522"/>
                  <a:pt x="2812" y="522"/>
                </a:cubicBezTo>
                <a:cubicBezTo>
                  <a:pt x="2872" y="522"/>
                  <a:pt x="3001" y="1127"/>
                  <a:pt x="3039" y="1248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6389" name="Line 8">
            <a:extLst>
              <a:ext uri="{FF2B5EF4-FFF2-40B4-BE49-F238E27FC236}">
                <a16:creationId xmlns:a16="http://schemas.microsoft.com/office/drawing/2014/main" id="{6DA77F10-F8A0-4961-8DFC-CB740ACC98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475" y="44275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6390" name="Line 9">
            <a:extLst>
              <a:ext uri="{FF2B5EF4-FFF2-40B4-BE49-F238E27FC236}">
                <a16:creationId xmlns:a16="http://schemas.microsoft.com/office/drawing/2014/main" id="{9CAF7E69-4E50-4079-A010-16AEB0970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7200" y="44275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6391" name="Line 10">
            <a:extLst>
              <a:ext uri="{FF2B5EF4-FFF2-40B4-BE49-F238E27FC236}">
                <a16:creationId xmlns:a16="http://schemas.microsoft.com/office/drawing/2014/main" id="{4065C89A-2AC3-4BD6-AF6C-B42E12496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4900" y="43561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6392" name="Line 11">
            <a:extLst>
              <a:ext uri="{FF2B5EF4-FFF2-40B4-BE49-F238E27FC236}">
                <a16:creationId xmlns:a16="http://schemas.microsoft.com/office/drawing/2014/main" id="{1004B3CD-978C-4987-B5E9-E9CBB40F0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7063" y="44275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6393" name="Line 12">
            <a:extLst>
              <a:ext uri="{FF2B5EF4-FFF2-40B4-BE49-F238E27FC236}">
                <a16:creationId xmlns:a16="http://schemas.microsoft.com/office/drawing/2014/main" id="{8D517768-6639-418A-BA70-CAE21AE39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7788" y="43561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6394" name="Line 14">
            <a:extLst>
              <a:ext uri="{FF2B5EF4-FFF2-40B4-BE49-F238E27FC236}">
                <a16:creationId xmlns:a16="http://schemas.microsoft.com/office/drawing/2014/main" id="{7D8F6A3C-5942-4FAE-8D53-392452AE11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4625" y="44275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6395" name="Line 15">
            <a:extLst>
              <a:ext uri="{FF2B5EF4-FFF2-40B4-BE49-F238E27FC236}">
                <a16:creationId xmlns:a16="http://schemas.microsoft.com/office/drawing/2014/main" id="{464ED75D-C4F9-4D80-8367-6FAFBCCE7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44275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6396" name="Text Box 16">
            <a:extLst>
              <a:ext uri="{FF2B5EF4-FFF2-40B4-BE49-F238E27FC236}">
                <a16:creationId xmlns:a16="http://schemas.microsoft.com/office/drawing/2014/main" id="{88AEAD27-42BB-4078-BB6D-187189F0E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863" y="5364163"/>
            <a:ext cx="1008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</a:p>
        </p:txBody>
      </p:sp>
      <p:sp>
        <p:nvSpPr>
          <p:cNvPr id="16397" name="Text Box 17">
            <a:extLst>
              <a:ext uri="{FF2B5EF4-FFF2-40B4-BE49-F238E27FC236}">
                <a16:creationId xmlns:a16="http://schemas.microsoft.com/office/drawing/2014/main" id="{9262D410-3C1A-48C4-AB25-64DD74914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4932363"/>
            <a:ext cx="48688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 1      2      3       4       5       6     7</a:t>
            </a:r>
          </a:p>
        </p:txBody>
      </p:sp>
      <p:sp>
        <p:nvSpPr>
          <p:cNvPr id="16398" name="Text Box 18">
            <a:extLst>
              <a:ext uri="{FF2B5EF4-FFF2-40B4-BE49-F238E27FC236}">
                <a16:creationId xmlns:a16="http://schemas.microsoft.com/office/drawing/2014/main" id="{B3CD1B57-6839-4471-BDBA-C7494159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1063625"/>
            <a:ext cx="22320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Abundancia</a:t>
            </a:r>
          </a:p>
        </p:txBody>
      </p:sp>
      <p:sp>
        <p:nvSpPr>
          <p:cNvPr id="16399" name="Text Box 19">
            <a:extLst>
              <a:ext uri="{FF2B5EF4-FFF2-40B4-BE49-F238E27FC236}">
                <a16:creationId xmlns:a16="http://schemas.microsoft.com/office/drawing/2014/main" id="{33EFEA3A-E673-4205-BF18-7F81FDDA7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19050"/>
            <a:ext cx="6048375" cy="830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Variación de la abundancia estacional y multianual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1EF7AD-FE8B-4C44-857B-FD3C697B9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7000875"/>
            <a:ext cx="368935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817F7B3F-D7C2-4812-B6D1-2987A9F9C15F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5530850"/>
            <a:ext cx="3849688" cy="2382838"/>
            <a:chOff x="190921" y="5530851"/>
            <a:chExt cx="3849528" cy="2383134"/>
          </a:xfrm>
        </p:grpSpPr>
        <p:pic>
          <p:nvPicPr>
            <p:cNvPr id="16402" name="Imagen 1">
              <a:extLst>
                <a:ext uri="{FF2B5EF4-FFF2-40B4-BE49-F238E27FC236}">
                  <a16:creationId xmlns:a16="http://schemas.microsoft.com/office/drawing/2014/main" id="{45F119E9-573A-4FC9-BF8F-3F132777C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21" y="5530851"/>
              <a:ext cx="3849528" cy="160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3" name="CuadroTexto 3">
              <a:extLst>
                <a:ext uri="{FF2B5EF4-FFF2-40B4-BE49-F238E27FC236}">
                  <a16:creationId xmlns:a16="http://schemas.microsoft.com/office/drawing/2014/main" id="{1C3E616E-B430-44E0-8FD7-8D3B160E0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921" y="7452320"/>
              <a:ext cx="2301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s-AR" altLang="es-AR" sz="2400">
                  <a:latin typeface="Arial" panose="020B0604020202020204" pitchFamily="34" charset="0"/>
                  <a:cs typeface="Arial" panose="020B0604020202020204" pitchFamily="34" charset="0"/>
                </a:rPr>
                <a:t>Linces y liebres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AB2736E-1AB9-4E2C-BE43-B0398C0A4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1038" y="244475"/>
            <a:ext cx="2917825" cy="847725"/>
          </a:xfrm>
          <a:solidFill>
            <a:srgbClr val="FAF8A6"/>
          </a:solidFill>
        </p:spPr>
        <p:txBody>
          <a:bodyPr/>
          <a:lstStyle/>
          <a:p>
            <a:pPr eaLnBrk="1" hangingPunct="1"/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Estructura interna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5B237DF-939B-4AE4-8578-EDE7F629B5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438" y="1516063"/>
            <a:ext cx="6515100" cy="9969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Los individuos de una población no son todos iguales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F3EB7366-B6FA-4071-BDDD-D08F0B89B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2484438"/>
            <a:ext cx="2946400" cy="37861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</a:rPr>
              <a:t>Sexos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</a:rPr>
              <a:t>Tamaños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</a:rPr>
              <a:t>Edades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</a:rPr>
              <a:t>Jerarquías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</a:rPr>
              <a:t>Condición reproductiva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092F6412-EC56-4A78-A70B-E3BBE6C8B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738" y="3467100"/>
            <a:ext cx="2946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Distintas probabilidades de supervivencia y reproducción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E0FBE8E-EE37-4006-ACBA-9D8A1432A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413" y="8101013"/>
            <a:ext cx="302418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A848FA3A-9255-4458-B03D-5E660C932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7669213"/>
            <a:ext cx="20875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3E6E076B-547B-48A3-B528-B64751402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7380288"/>
            <a:ext cx="12954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id="{911EB6A7-E2E2-411F-BF87-00E191551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7164388"/>
            <a:ext cx="5032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7418" name="Line 10">
            <a:extLst>
              <a:ext uri="{FF2B5EF4-FFF2-40B4-BE49-F238E27FC236}">
                <a16:creationId xmlns:a16="http://schemas.microsoft.com/office/drawing/2014/main" id="{75174760-BD77-4B0D-924C-FA397C983E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52738" y="6659563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62262351-6565-4D5E-A3FF-4131D708F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89713"/>
            <a:ext cx="13668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Machos</a:t>
            </a:r>
          </a:p>
        </p:txBody>
      </p:sp>
      <p:sp>
        <p:nvSpPr>
          <p:cNvPr id="17420" name="Text Box 12">
            <a:extLst>
              <a:ext uri="{FF2B5EF4-FFF2-40B4-BE49-F238E27FC236}">
                <a16:creationId xmlns:a16="http://schemas.microsoft.com/office/drawing/2014/main" id="{6BAE3D4E-D0E6-4D84-91D2-14813722D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6516688"/>
            <a:ext cx="15843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Hembras</a:t>
            </a:r>
          </a:p>
        </p:txBody>
      </p:sp>
      <p:sp>
        <p:nvSpPr>
          <p:cNvPr id="17421" name="Text Box 13">
            <a:extLst>
              <a:ext uri="{FF2B5EF4-FFF2-40B4-BE49-F238E27FC236}">
                <a16:creationId xmlns:a16="http://schemas.microsoft.com/office/drawing/2014/main" id="{92FE0880-5F5A-4663-81CC-962FE16F5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225" y="6443663"/>
            <a:ext cx="1295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Edades</a:t>
            </a:r>
          </a:p>
        </p:txBody>
      </p:sp>
      <p:sp>
        <p:nvSpPr>
          <p:cNvPr id="17422" name="Text Box 14">
            <a:extLst>
              <a:ext uri="{FF2B5EF4-FFF2-40B4-BE49-F238E27FC236}">
                <a16:creationId xmlns:a16="http://schemas.microsoft.com/office/drawing/2014/main" id="{0C88912C-A545-4866-956D-65CBE6E2C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25" y="8172450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0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423" name="Text Box 15">
            <a:extLst>
              <a:ext uri="{FF2B5EF4-FFF2-40B4-BE49-F238E27FC236}">
                <a16:creationId xmlns:a16="http://schemas.microsoft.com/office/drawing/2014/main" id="{FD8ECBA7-5293-48D5-9F8C-E1E8D4784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25" y="7812088"/>
            <a:ext cx="3603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511BDED5-355F-4943-A072-0EAE64949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25" y="7380288"/>
            <a:ext cx="503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0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7425" name="Text Box 17">
            <a:extLst>
              <a:ext uri="{FF2B5EF4-FFF2-40B4-BE49-F238E27FC236}">
                <a16:creationId xmlns:a16="http://schemas.microsoft.com/office/drawing/2014/main" id="{47C727BB-9B17-4A2E-962B-58CE3C994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25" y="7092950"/>
            <a:ext cx="503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0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7426" name="Line 18">
            <a:extLst>
              <a:ext uri="{FF2B5EF4-FFF2-40B4-BE49-F238E27FC236}">
                <a16:creationId xmlns:a16="http://schemas.microsoft.com/office/drawing/2014/main" id="{EAC44881-7F30-47EA-A703-75204B976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5938" y="4214813"/>
            <a:ext cx="792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7427" name="Rectangle 21">
            <a:extLst>
              <a:ext uri="{FF2B5EF4-FFF2-40B4-BE49-F238E27FC236}">
                <a16:creationId xmlns:a16="http://schemas.microsoft.com/office/drawing/2014/main" id="{5687F5E3-6F6C-47DC-A8C0-A12AB1E5B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38" y="7669213"/>
            <a:ext cx="288925" cy="431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7428" name="Rectangle 22">
            <a:extLst>
              <a:ext uri="{FF2B5EF4-FFF2-40B4-BE49-F238E27FC236}">
                <a16:creationId xmlns:a16="http://schemas.microsoft.com/office/drawing/2014/main" id="{3623AA11-DE81-4D05-87B0-F1A53D62C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7669213"/>
            <a:ext cx="360363" cy="431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7429" name="Rectangle 23">
            <a:extLst>
              <a:ext uri="{FF2B5EF4-FFF2-40B4-BE49-F238E27FC236}">
                <a16:creationId xmlns:a16="http://schemas.microsoft.com/office/drawing/2014/main" id="{7EBA6553-E933-4814-ADE9-BDF18988B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7380288"/>
            <a:ext cx="144463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7430" name="Rectangle 24">
            <a:extLst>
              <a:ext uri="{FF2B5EF4-FFF2-40B4-BE49-F238E27FC236}">
                <a16:creationId xmlns:a16="http://schemas.microsoft.com/office/drawing/2014/main" id="{3440DA26-3E8B-4FBD-9CBA-FF7E86E67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38" y="7380288"/>
            <a:ext cx="144462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7431" name="Rectangle 25">
            <a:extLst>
              <a:ext uri="{FF2B5EF4-FFF2-40B4-BE49-F238E27FC236}">
                <a16:creationId xmlns:a16="http://schemas.microsoft.com/office/drawing/2014/main" id="{74C74516-9E70-4F04-8649-CEA61FDBB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8748713"/>
            <a:ext cx="287338" cy="2159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7432" name="Text Box 26">
            <a:extLst>
              <a:ext uri="{FF2B5EF4-FFF2-40B4-BE49-F238E27FC236}">
                <a16:creationId xmlns:a16="http://schemas.microsoft.com/office/drawing/2014/main" id="{D7F73FF6-9090-4887-B8CA-B9078BF75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8686800"/>
            <a:ext cx="5041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Individuo en condición reproductiva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irámide de población - Wikiwand">
            <a:extLst>
              <a:ext uri="{FF2B5EF4-FFF2-40B4-BE49-F238E27FC236}">
                <a16:creationId xmlns:a16="http://schemas.microsoft.com/office/drawing/2014/main" id="{FB21C76E-50E5-4F98-83B2-5EDC817B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5602288"/>
            <a:ext cx="4968875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entágono 6">
            <a:extLst>
              <a:ext uri="{FF2B5EF4-FFF2-40B4-BE49-F238E27FC236}">
                <a16:creationId xmlns:a16="http://schemas.microsoft.com/office/drawing/2014/main" id="{7E2CD2B6-55EE-4287-9DC7-4AFBB92E2F71}"/>
              </a:ext>
            </a:extLst>
          </p:cNvPr>
          <p:cNvSpPr/>
          <p:nvPr/>
        </p:nvSpPr>
        <p:spPr>
          <a:xfrm flipH="1">
            <a:off x="4960938" y="1525588"/>
            <a:ext cx="1871662" cy="1898650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grpSp>
        <p:nvGrpSpPr>
          <p:cNvPr id="18436" name="Grupo 13">
            <a:extLst>
              <a:ext uri="{FF2B5EF4-FFF2-40B4-BE49-F238E27FC236}">
                <a16:creationId xmlns:a16="http://schemas.microsoft.com/office/drawing/2014/main" id="{4B1388A6-675D-4B37-BE86-05D607194E2B}"/>
              </a:ext>
            </a:extLst>
          </p:cNvPr>
          <p:cNvGrpSpPr>
            <a:grpSpLocks/>
          </p:cNvGrpSpPr>
          <p:nvPr/>
        </p:nvGrpSpPr>
        <p:grpSpPr bwMode="auto">
          <a:xfrm>
            <a:off x="530225" y="1460500"/>
            <a:ext cx="4179888" cy="1927225"/>
            <a:chOff x="655734" y="1497367"/>
            <a:chExt cx="4179509" cy="1927302"/>
          </a:xfrm>
        </p:grpSpPr>
        <p:sp>
          <p:nvSpPr>
            <p:cNvPr id="5" name="Triángulo isósceles 4">
              <a:extLst>
                <a:ext uri="{FF2B5EF4-FFF2-40B4-BE49-F238E27FC236}">
                  <a16:creationId xmlns:a16="http://schemas.microsoft.com/office/drawing/2014/main" id="{841E1241-E58B-4CFA-BEF4-4F2981245131}"/>
                </a:ext>
              </a:extLst>
            </p:cNvPr>
            <p:cNvSpPr/>
            <p:nvPr/>
          </p:nvSpPr>
          <p:spPr>
            <a:xfrm>
              <a:off x="655734" y="1497367"/>
              <a:ext cx="2408020" cy="192730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5FA8666-C9BC-4D4B-A4A7-AECBC7BE6E1F}"/>
                </a:ext>
              </a:extLst>
            </p:cNvPr>
            <p:cNvSpPr/>
            <p:nvPr/>
          </p:nvSpPr>
          <p:spPr>
            <a:xfrm>
              <a:off x="3317731" y="2106991"/>
              <a:ext cx="1517512" cy="13176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9" name="Triángulo isósceles 8">
              <a:extLst>
                <a:ext uri="{FF2B5EF4-FFF2-40B4-BE49-F238E27FC236}">
                  <a16:creationId xmlns:a16="http://schemas.microsoft.com/office/drawing/2014/main" id="{816732AB-1E88-4CC8-B9F1-23704E097B2A}"/>
                </a:ext>
              </a:extLst>
            </p:cNvPr>
            <p:cNvSpPr/>
            <p:nvPr/>
          </p:nvSpPr>
          <p:spPr>
            <a:xfrm>
              <a:off x="3303444" y="1511656"/>
              <a:ext cx="1522275" cy="59533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sp>
        <p:nvSpPr>
          <p:cNvPr id="18437" name="CuadroTexto 9">
            <a:extLst>
              <a:ext uri="{FF2B5EF4-FFF2-40B4-BE49-F238E27FC236}">
                <a16:creationId xmlns:a16="http://schemas.microsoft.com/office/drawing/2014/main" id="{0BE384FE-B98B-4525-80D4-3E086EA778E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404812" y="2128837"/>
            <a:ext cx="1322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Edades</a:t>
            </a:r>
          </a:p>
        </p:txBody>
      </p:sp>
      <p:sp>
        <p:nvSpPr>
          <p:cNvPr id="18438" name="CuadroTexto 10">
            <a:extLst>
              <a:ext uri="{FF2B5EF4-FFF2-40B4-BE49-F238E27FC236}">
                <a16:creationId xmlns:a16="http://schemas.microsoft.com/office/drawing/2014/main" id="{405BF291-02C2-46F6-AC05-B7223AD96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813" y="3535363"/>
            <a:ext cx="1476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Juvenil</a:t>
            </a:r>
          </a:p>
          <a:p>
            <a:pPr algn="ctr"/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Aumenta</a:t>
            </a:r>
          </a:p>
        </p:txBody>
      </p:sp>
      <p:sp>
        <p:nvSpPr>
          <p:cNvPr id="18439" name="CuadroTexto 11">
            <a:extLst>
              <a:ext uri="{FF2B5EF4-FFF2-40B4-BE49-F238E27FC236}">
                <a16:creationId xmlns:a16="http://schemas.microsoft.com/office/drawing/2014/main" id="{38464C7F-0799-4CB9-A255-775779F5B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8" y="3535363"/>
            <a:ext cx="1871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Madura</a:t>
            </a:r>
          </a:p>
          <a:p>
            <a:pPr algn="ctr"/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Estacionaria</a:t>
            </a:r>
          </a:p>
        </p:txBody>
      </p:sp>
      <p:sp>
        <p:nvSpPr>
          <p:cNvPr id="18440" name="CuadroTexto 12">
            <a:extLst>
              <a:ext uri="{FF2B5EF4-FFF2-40B4-BE49-F238E27FC236}">
                <a16:creationId xmlns:a16="http://schemas.microsoft.com/office/drawing/2014/main" id="{00F4145A-EE28-4E16-AED9-ED9685E59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3535363"/>
            <a:ext cx="1657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Vieja</a:t>
            </a:r>
          </a:p>
          <a:p>
            <a:pPr algn="ctr"/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Disminuye</a:t>
            </a:r>
          </a:p>
        </p:txBody>
      </p:sp>
      <p:sp>
        <p:nvSpPr>
          <p:cNvPr id="18441" name="CuadroTexto 14">
            <a:extLst>
              <a:ext uri="{FF2B5EF4-FFF2-40B4-BE49-F238E27FC236}">
                <a16:creationId xmlns:a16="http://schemas.microsoft.com/office/drawing/2014/main" id="{9177FD84-5D81-45AE-96D9-794310AEA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584200"/>
            <a:ext cx="3744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Pirámide de edades</a:t>
            </a:r>
          </a:p>
        </p:txBody>
      </p:sp>
      <p:sp>
        <p:nvSpPr>
          <p:cNvPr id="18442" name="CuadroTexto 15">
            <a:extLst>
              <a:ext uri="{FF2B5EF4-FFF2-40B4-BE49-F238E27FC236}">
                <a16:creationId xmlns:a16="http://schemas.microsoft.com/office/drawing/2014/main" id="{3AB57529-11C4-4976-90A4-1F2F11E67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5060950"/>
            <a:ext cx="1965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Angola 2005</a:t>
            </a:r>
            <a:endParaRPr lang="es-AR" altLang="es-AR" sz="240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E57A92C-FFEE-498A-B4D4-B5AEA9B89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313" y="6732588"/>
            <a:ext cx="1300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Juvenil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ramide de población - EcuRed">
            <a:extLst>
              <a:ext uri="{FF2B5EF4-FFF2-40B4-BE49-F238E27FC236}">
                <a16:creationId xmlns:a16="http://schemas.microsoft.com/office/drawing/2014/main" id="{8411EA48-79FA-4535-AFA5-F085862B2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5508625"/>
            <a:ext cx="496728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6">
            <a:extLst>
              <a:ext uri="{FF2B5EF4-FFF2-40B4-BE49-F238E27FC236}">
                <a16:creationId xmlns:a16="http://schemas.microsoft.com/office/drawing/2014/main" id="{E42AD16A-7207-49D3-8A67-CA3B352567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19460" name="AutoShape 8">
            <a:extLst>
              <a:ext uri="{FF2B5EF4-FFF2-40B4-BE49-F238E27FC236}">
                <a16:creationId xmlns:a16="http://schemas.microsoft.com/office/drawing/2014/main" id="{ADA75C01-BF39-4198-9F3A-4CE93BE2DB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AR" altLang="es-AR"/>
          </a:p>
        </p:txBody>
      </p:sp>
      <p:pic>
        <p:nvPicPr>
          <p:cNvPr id="19461" name="Imagen 6">
            <a:extLst>
              <a:ext uri="{FF2B5EF4-FFF2-40B4-BE49-F238E27FC236}">
                <a16:creationId xmlns:a16="http://schemas.microsoft.com/office/drawing/2014/main" id="{E03744EC-DC9A-438D-97F1-EDBCA1EC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346075"/>
            <a:ext cx="51117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CuadroTexto 4">
            <a:extLst>
              <a:ext uri="{FF2B5EF4-FFF2-40B4-BE49-F238E27FC236}">
                <a16:creationId xmlns:a16="http://schemas.microsoft.com/office/drawing/2014/main" id="{1DF2F87C-83A1-45BD-811F-2BF40F55C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8618538"/>
            <a:ext cx="302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España 2007</a:t>
            </a:r>
          </a:p>
        </p:txBody>
      </p:sp>
      <p:sp>
        <p:nvSpPr>
          <p:cNvPr id="19463" name="CuadroTexto 5">
            <a:extLst>
              <a:ext uri="{FF2B5EF4-FFF2-40B4-BE49-F238E27FC236}">
                <a16:creationId xmlns:a16="http://schemas.microsoft.com/office/drawing/2014/main" id="{27F2424B-A8C7-478F-885B-0B8119F92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876800"/>
            <a:ext cx="280828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Argentina</a:t>
            </a:r>
            <a:r>
              <a:rPr lang="es-AR" altLang="es-AR"/>
              <a:t> </a:t>
            </a:r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7C8000-6E8E-4645-A1FB-4D84DC3AF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888" y="1908175"/>
            <a:ext cx="1916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Estacionaria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E2956D6-756C-415C-805C-E43532545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888" y="5973763"/>
            <a:ext cx="1076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Vieja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emografía de la ciudad de Buenos Aires - Wikipedia, la ...">
            <a:extLst>
              <a:ext uri="{FF2B5EF4-FFF2-40B4-BE49-F238E27FC236}">
                <a16:creationId xmlns:a16="http://schemas.microsoft.com/office/drawing/2014/main" id="{8ACF5B5B-AA84-4B91-82C5-94E299A7A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4763"/>
            <a:ext cx="4537075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Pirámides de Población de Argentina – TEMAS DE ENFERMERÍA">
            <a:extLst>
              <a:ext uri="{FF2B5EF4-FFF2-40B4-BE49-F238E27FC236}">
                <a16:creationId xmlns:a16="http://schemas.microsoft.com/office/drawing/2014/main" id="{921EC32A-FFCB-461C-BBAA-B6E70E8A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3419475"/>
            <a:ext cx="4194175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Pirámides de población">
            <a:extLst>
              <a:ext uri="{FF2B5EF4-FFF2-40B4-BE49-F238E27FC236}">
                <a16:creationId xmlns:a16="http://schemas.microsoft.com/office/drawing/2014/main" id="{4D47CF6D-A292-4A40-9D24-8B2EC04A0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6577013"/>
            <a:ext cx="5116513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34BEBD-6993-421B-9232-578BE632E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4537075"/>
            <a:ext cx="1916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Estacionaria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719950-68AD-47DA-B2B2-23E1FF14E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75" y="1274763"/>
            <a:ext cx="1076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Vieja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D3489A-56F7-4EDB-9CDA-E2AA12F6BBF3}"/>
              </a:ext>
            </a:extLst>
          </p:cNvPr>
          <p:cNvSpPr txBox="1"/>
          <p:nvPr/>
        </p:nvSpPr>
        <p:spPr>
          <a:xfrm>
            <a:off x="836712" y="899592"/>
            <a:ext cx="55446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Fuentes: Pirámide de Angola: Organización de las Naciones Unidas (</a:t>
            </a:r>
            <a:r>
              <a:rPr lang="es-A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World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A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population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A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prospects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Pirámides de Argentina Wikipedia. </a:t>
            </a:r>
            <a:r>
              <a:rPr lang="en-US" sz="1800" dirty="0">
                <a:solidFill>
                  <a:srgbClr val="1216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PopulationPyramid.net, made available under a Creative Commons license CC BY </a:t>
            </a:r>
            <a:r>
              <a:rPr lang="en-US" sz="1800" u="sng" dirty="0">
                <a:solidFill>
                  <a:srgbClr val="1216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egoe UI" panose="020B0502040204020203" pitchFamily="34" charset="0"/>
                <a:hlinkClick r:id="rId2"/>
              </a:rPr>
              <a:t>http://creativecommons.org/licenses/by/3.0/igo/</a:t>
            </a:r>
            <a:endParaRPr lang="es-A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España 2007: </a:t>
            </a:r>
            <a:r>
              <a:rPr lang="es-A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Ecured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s-AR" sz="1800" dirty="0">
                <a:solidFill>
                  <a:srgbClr val="0011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AR" sz="1800" u="none" strike="noStrike" dirty="0">
                <a:solidFill>
                  <a:srgbClr val="3366BB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hlinkClick r:id="rId3"/>
              </a:rPr>
              <a:t>https://www.ecured.cu/index.php?title=Piramide_de_poblaci%C3%B3n&amp;oldid=3535223</a:t>
            </a:r>
            <a:endParaRPr lang="es-AR" sz="1800" u="none" strike="noStrike" dirty="0">
              <a:solidFill>
                <a:srgbClr val="3366BB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AR" dirty="0">
                <a:solidFill>
                  <a:srgbClr val="3366BB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Pirámide de Qatar. US </a:t>
            </a:r>
            <a:r>
              <a:rPr lang="es-AR" dirty="0" err="1">
                <a:solidFill>
                  <a:srgbClr val="3366BB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Census</a:t>
            </a:r>
            <a:r>
              <a:rPr lang="es-AR" dirty="0">
                <a:solidFill>
                  <a:srgbClr val="3366BB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Bureau. International </a:t>
            </a:r>
            <a:r>
              <a:rPr lang="es-AR">
                <a:solidFill>
                  <a:srgbClr val="3366BB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Data base.</a:t>
            </a:r>
            <a:endParaRPr lang="es-A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53243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1">
            <a:extLst>
              <a:ext uri="{FF2B5EF4-FFF2-40B4-BE49-F238E27FC236}">
                <a16:creationId xmlns:a16="http://schemas.microsoft.com/office/drawing/2014/main" id="{C461AB8C-2B4C-4A0F-AB79-8B0D275C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4189413"/>
            <a:ext cx="66992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3">
            <a:extLst>
              <a:ext uri="{FF2B5EF4-FFF2-40B4-BE49-F238E27FC236}">
                <a16:creationId xmlns:a16="http://schemas.microsoft.com/office/drawing/2014/main" id="{685FD702-889D-40B2-BE24-777FD5290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903413"/>
            <a:ext cx="6429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Para conocer los procesos que la determinan</a:t>
            </a:r>
            <a:endParaRPr lang="es-AR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CuadroTexto 4">
            <a:extLst>
              <a:ext uri="{FF2B5EF4-FFF2-40B4-BE49-F238E27FC236}">
                <a16:creationId xmlns:a16="http://schemas.microsoft.com/office/drawing/2014/main" id="{6F4D2902-88C9-4615-AD7F-65682BE99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735263"/>
            <a:ext cx="6248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Estudio de relación entre abundancia de roedores, precipitación, cobertura vegetal, cantidad de semillas y predadores (Previtali et al 2009)</a:t>
            </a:r>
          </a:p>
        </p:txBody>
      </p:sp>
      <p:sp>
        <p:nvSpPr>
          <p:cNvPr id="21509" name="CuadroTexto 5">
            <a:extLst>
              <a:ext uri="{FF2B5EF4-FFF2-40B4-BE49-F238E27FC236}">
                <a16:creationId xmlns:a16="http://schemas.microsoft.com/office/drawing/2014/main" id="{5AE77D88-4839-49F9-9FEA-039DC4D00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809625"/>
            <a:ext cx="5759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¿Por qué es importante estimar la abundancia poblacional?</a:t>
            </a:r>
          </a:p>
        </p:txBody>
      </p:sp>
      <p:sp>
        <p:nvSpPr>
          <p:cNvPr id="21510" name="CuadroTexto 6">
            <a:extLst>
              <a:ext uri="{FF2B5EF4-FFF2-40B4-BE49-F238E27FC236}">
                <a16:creationId xmlns:a16="http://schemas.microsoft.com/office/drawing/2014/main" id="{B0F5F0A5-F21A-41F6-9A1C-D506DC83A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163513"/>
            <a:ext cx="367188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Abundancia poblacional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AD52C091-3EB2-4CE5-BBA9-C0F8DEC8D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0"/>
            <a:ext cx="6421437" cy="932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</a:rPr>
              <a:t>Para Consultar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altLang="es-AR" sz="2400">
                <a:solidFill>
                  <a:schemeClr val="tx2"/>
                </a:solidFill>
                <a:latin typeface="Arial" panose="020B0604020202020204" pitchFamily="34" charset="0"/>
              </a:rPr>
              <a:t>Begon, M, Harper JL &amp; Townsend CR.  1988. Ecología: Individuos, poblaciones y comunidades. Editorial Omega.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altLang="es-AR" sz="2400">
                <a:solidFill>
                  <a:schemeClr val="tx2"/>
                </a:solidFill>
                <a:latin typeface="Arial" panose="020B0604020202020204" pitchFamily="34" charset="0"/>
              </a:rPr>
              <a:t>Begon, M, Harper JL &amp; Townsend CR. 2006. Ecology. From individuals to Ecosystems. Fourth Edition. Blackwell Publishing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altLang="es-AR" sz="2400">
                <a:solidFill>
                  <a:schemeClr val="tx2"/>
                </a:solidFill>
                <a:latin typeface="Arial" panose="020B0604020202020204" pitchFamily="34" charset="0"/>
              </a:rPr>
              <a:t>Gotelli, NJ. 1995. A primer of Ecology. Sinauer Associates Incorporated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AR" sz="2400">
                <a:solidFill>
                  <a:schemeClr val="tx2"/>
                </a:solidFill>
                <a:latin typeface="Arial" panose="020B0604020202020204" pitchFamily="34" charset="0"/>
              </a:rPr>
              <a:t>Krebs, ChJ. 2000. Ecología: estudio de la distribución y la abundancia. 2ª edición Editorial Harla,  753 páginas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AR" sz="2400">
                <a:solidFill>
                  <a:schemeClr val="tx2"/>
                </a:solidFill>
                <a:latin typeface="Arial" panose="020B0604020202020204" pitchFamily="34" charset="0"/>
              </a:rPr>
              <a:t>Molles MC (Jr) &amp; Sher AA. 2019. Ecology. Concepts and applications. 8th edition.Mc Graw Hill Education.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altLang="es-AR" sz="2400">
                <a:solidFill>
                  <a:schemeClr val="tx2"/>
                </a:solidFill>
                <a:latin typeface="Arial" panose="020B0604020202020204" pitchFamily="34" charset="0"/>
              </a:rPr>
              <a:t>Rabinovich, JE. 1980. Introducción al estudio de poblaciones animales. CECSA, México DF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altLang="es-AR" sz="2400">
                <a:solidFill>
                  <a:schemeClr val="tx2"/>
                </a:solidFill>
                <a:latin typeface="Arial" panose="020B0604020202020204" pitchFamily="34" charset="0"/>
              </a:rPr>
              <a:t>Sharov. Quantitative population ecology. </a:t>
            </a:r>
            <a:r>
              <a:rPr lang="es-AR" altLang="es-AR" sz="2400">
                <a:latin typeface="Arial" panose="020B0604020202020204" pitchFamily="34" charset="0"/>
                <a:hlinkClick r:id="rId2"/>
              </a:rPr>
              <a:t>https://web.ma.utexas.edu/users/davis/375/popecol/popecol.html</a:t>
            </a:r>
            <a:endParaRPr lang="es-ES" altLang="es-AR" sz="24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s-ES" altLang="es-AR" sz="24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uadroTexto 1">
            <a:extLst>
              <a:ext uri="{FF2B5EF4-FFF2-40B4-BE49-F238E27FC236}">
                <a16:creationId xmlns:a16="http://schemas.microsoft.com/office/drawing/2014/main" id="{20F683DB-9690-4C8E-A270-C9E4A57FB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250825"/>
            <a:ext cx="64817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Para describir el uso del hábitat y para evaluar el estado de conservación de una especie</a:t>
            </a:r>
            <a:endParaRPr lang="es-AR" altLang="es-AR" sz="2400"/>
          </a:p>
        </p:txBody>
      </p:sp>
      <p:pic>
        <p:nvPicPr>
          <p:cNvPr id="22531" name="Picture 4" descr="Qué comen los carpinchos? ⚡️ » Respuestas.tips">
            <a:extLst>
              <a:ext uri="{FF2B5EF4-FFF2-40B4-BE49-F238E27FC236}">
                <a16:creationId xmlns:a16="http://schemas.microsoft.com/office/drawing/2014/main" id="{D12189C9-8CC8-4529-806B-19A004572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612900"/>
            <a:ext cx="444817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Imagen 2">
            <a:extLst>
              <a:ext uri="{FF2B5EF4-FFF2-40B4-BE49-F238E27FC236}">
                <a16:creationId xmlns:a16="http://schemas.microsoft.com/office/drawing/2014/main" id="{4400B1B9-48C5-4685-A79A-C389056BD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5815013"/>
            <a:ext cx="648335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uadroTexto 3">
            <a:extLst>
              <a:ext uri="{FF2B5EF4-FFF2-40B4-BE49-F238E27FC236}">
                <a16:creationId xmlns:a16="http://schemas.microsoft.com/office/drawing/2014/main" id="{94F6041C-BF13-487E-8904-0FD7B718D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8774113"/>
            <a:ext cx="262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/>
              <a:t>Fuente: Odum 2006</a:t>
            </a:r>
          </a:p>
        </p:txBody>
      </p:sp>
      <p:sp>
        <p:nvSpPr>
          <p:cNvPr id="22534" name="CuadroTexto 4">
            <a:extLst>
              <a:ext uri="{FF2B5EF4-FFF2-40B4-BE49-F238E27FC236}">
                <a16:creationId xmlns:a16="http://schemas.microsoft.com/office/drawing/2014/main" id="{4691E278-BDF4-48D3-AF43-80E8E1ECA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40313"/>
            <a:ext cx="6648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Para evaluar riesgos de irrupciones de plagas</a:t>
            </a:r>
            <a:endParaRPr lang="es-AR" altLang="es-AR" sz="2400"/>
          </a:p>
        </p:txBody>
      </p:sp>
      <p:sp>
        <p:nvSpPr>
          <p:cNvPr id="22535" name="CuadroTexto 5">
            <a:extLst>
              <a:ext uri="{FF2B5EF4-FFF2-40B4-BE49-F238E27FC236}">
                <a16:creationId xmlns:a16="http://schemas.microsoft.com/office/drawing/2014/main" id="{064A20DE-CFC4-45D5-9457-AD28C72D912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565944" y="6707982"/>
            <a:ext cx="190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/>
              <a:t>Ratones por acre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ángulo 1">
            <a:extLst>
              <a:ext uri="{FF2B5EF4-FFF2-40B4-BE49-F238E27FC236}">
                <a16:creationId xmlns:a16="http://schemas.microsoft.com/office/drawing/2014/main" id="{412127EE-B539-4027-B711-B54BBF6E7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827088"/>
            <a:ext cx="6021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Para evaluar riesgos de enfermedades</a:t>
            </a:r>
          </a:p>
        </p:txBody>
      </p:sp>
      <p:pic>
        <p:nvPicPr>
          <p:cNvPr id="23555" name="Picture 2" descr="Influencia de las variables climáticas en la casuística de dengue ...">
            <a:extLst>
              <a:ext uri="{FF2B5EF4-FFF2-40B4-BE49-F238E27FC236}">
                <a16:creationId xmlns:a16="http://schemas.microsoft.com/office/drawing/2014/main" id="{3239E27E-A182-40BF-9C83-65659E9DE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979613"/>
            <a:ext cx="6353175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>
            <a:extLst>
              <a:ext uri="{FF2B5EF4-FFF2-40B4-BE49-F238E27FC236}">
                <a16:creationId xmlns:a16="http://schemas.microsoft.com/office/drawing/2014/main" id="{23712B19-9295-43F7-8A8D-EE550057D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468313"/>
            <a:ext cx="5111750" cy="461962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¿Cómo se describe la abundancia?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EB0CC962-C41A-499A-AA0C-A7695523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1547813"/>
            <a:ext cx="5543550" cy="48942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AR" sz="2400">
                <a:latin typeface="Arial" panose="020B0604020202020204" pitchFamily="34" charset="0"/>
              </a:rPr>
              <a:t>Tamaño poblacional: Número de individuos</a:t>
            </a:r>
          </a:p>
          <a:p>
            <a:pPr eaLnBrk="1" hangingPunct="1">
              <a:spcBef>
                <a:spcPct val="50000"/>
              </a:spcBef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AR" sz="2400">
                <a:latin typeface="Arial" panose="020B0604020202020204" pitchFamily="34" charset="0"/>
              </a:rPr>
              <a:t>Densidad poblacional: número de individuos/unidad de área o volumen</a:t>
            </a:r>
          </a:p>
          <a:p>
            <a:pPr eaLnBrk="1" hangingPunct="1">
              <a:spcBef>
                <a:spcPct val="50000"/>
              </a:spcBef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AR" sz="2400">
                <a:latin typeface="Arial" panose="020B0604020202020204" pitchFamily="34" charset="0"/>
              </a:rPr>
              <a:t>Biomasa: Ej: kg/ha</a:t>
            </a:r>
          </a:p>
          <a:p>
            <a:pPr eaLnBrk="1" hangingPunct="1">
              <a:spcBef>
                <a:spcPct val="50000"/>
              </a:spcBef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AR" sz="2400">
                <a:latin typeface="Arial" panose="020B0604020202020204" pitchFamily="34" charset="0"/>
              </a:rPr>
              <a:t>Cobertura: proporción del área cubierta por individuos de la especie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32F188-B921-4FB9-9964-22CC6CFCD49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1488" y="323850"/>
            <a:ext cx="5915025" cy="3059113"/>
          </a:xfrm>
        </p:spPr>
        <p:txBody>
          <a:bodyPr rtlCol="0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También podemos distinguir:</a:t>
            </a:r>
          </a:p>
          <a:p>
            <a:pPr>
              <a:defRPr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Densidad ABSOLUTA, estimada para toda el área de estudio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Densidad ECOLÓGICA que tiene en cuenta sólo el hábitat utilizado o que puede usar</a:t>
            </a:r>
          </a:p>
        </p:txBody>
      </p:sp>
      <p:pic>
        <p:nvPicPr>
          <p:cNvPr id="25603" name="Picture 2" descr="Selva: información, ubicación, tipos, características">
            <a:extLst>
              <a:ext uri="{FF2B5EF4-FFF2-40B4-BE49-F238E27FC236}">
                <a16:creationId xmlns:a16="http://schemas.microsoft.com/office/drawing/2014/main" id="{AF8EC14E-B468-4459-A8FD-04FAA442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563938"/>
            <a:ext cx="63404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uadroTexto 7">
            <a:extLst>
              <a:ext uri="{FF2B5EF4-FFF2-40B4-BE49-F238E27FC236}">
                <a16:creationId xmlns:a16="http://schemas.microsoft.com/office/drawing/2014/main" id="{3B82A8F4-0C22-4DE2-B7EF-D44BE4E9A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6875463"/>
            <a:ext cx="634047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Para monos que usan la selva la densidad absoluta estaría referida a toda la superficie, incluyendo el agua</a:t>
            </a:r>
          </a:p>
          <a:p>
            <a:endParaRPr lang="es-AR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La densidad ecológica se referiría sólo al área cubierta por selva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5">
            <a:extLst>
              <a:ext uri="{FF2B5EF4-FFF2-40B4-BE49-F238E27FC236}">
                <a16:creationId xmlns:a16="http://schemas.microsoft.com/office/drawing/2014/main" id="{F563096B-C94E-453B-8F56-99FE0DF8B12A}"/>
              </a:ext>
            </a:extLst>
          </p:cNvPr>
          <p:cNvGrpSpPr>
            <a:grpSpLocks/>
          </p:cNvGrpSpPr>
          <p:nvPr/>
        </p:nvGrpSpPr>
        <p:grpSpPr bwMode="auto">
          <a:xfrm>
            <a:off x="573088" y="1409700"/>
            <a:ext cx="5986462" cy="5437188"/>
            <a:chOff x="391" y="0"/>
            <a:chExt cx="3771" cy="3425"/>
          </a:xfrm>
        </p:grpSpPr>
        <p:sp>
          <p:nvSpPr>
            <p:cNvPr id="26629" name="Rectangle 4">
              <a:extLst>
                <a:ext uri="{FF2B5EF4-FFF2-40B4-BE49-F238E27FC236}">
                  <a16:creationId xmlns:a16="http://schemas.microsoft.com/office/drawing/2014/main" id="{EA730C04-5AAB-42B3-A3C2-F5A35999D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431"/>
              <a:ext cx="3402" cy="29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pic>
          <p:nvPicPr>
            <p:cNvPr id="26630" name="Picture 6">
              <a:extLst>
                <a:ext uri="{FF2B5EF4-FFF2-40B4-BE49-F238E27FC236}">
                  <a16:creationId xmlns:a16="http://schemas.microsoft.com/office/drawing/2014/main" id="{1068B30C-A301-4FE7-840A-36D56FDDD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997"/>
              <a:ext cx="545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7">
              <a:extLst>
                <a:ext uri="{FF2B5EF4-FFF2-40B4-BE49-F238E27FC236}">
                  <a16:creationId xmlns:a16="http://schemas.microsoft.com/office/drawing/2014/main" id="{C25711C5-0CC0-48B1-8303-7AFB8B733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" y="1882"/>
              <a:ext cx="545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2" name="Picture 8">
              <a:extLst>
                <a:ext uri="{FF2B5EF4-FFF2-40B4-BE49-F238E27FC236}">
                  <a16:creationId xmlns:a16="http://schemas.microsoft.com/office/drawing/2014/main" id="{F4DF2D15-EBF7-4C57-AADC-3E2CEB53DB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" y="748"/>
              <a:ext cx="545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Picture 9">
              <a:extLst>
                <a:ext uri="{FF2B5EF4-FFF2-40B4-BE49-F238E27FC236}">
                  <a16:creationId xmlns:a16="http://schemas.microsoft.com/office/drawing/2014/main" id="{33868C0F-64DE-4E58-AAF5-C85051F8C8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" y="1882"/>
              <a:ext cx="545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10">
              <a:extLst>
                <a:ext uri="{FF2B5EF4-FFF2-40B4-BE49-F238E27FC236}">
                  <a16:creationId xmlns:a16="http://schemas.microsoft.com/office/drawing/2014/main" id="{190631BF-4ACE-465E-BB80-73A29B625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1202"/>
              <a:ext cx="545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Picture 11">
              <a:extLst>
                <a:ext uri="{FF2B5EF4-FFF2-40B4-BE49-F238E27FC236}">
                  <a16:creationId xmlns:a16="http://schemas.microsoft.com/office/drawing/2014/main" id="{EC8176D8-32D0-48C2-8BC4-B5F72326D7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" y="2608"/>
              <a:ext cx="545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Text Box 12">
              <a:extLst>
                <a:ext uri="{FF2B5EF4-FFF2-40B4-BE49-F238E27FC236}">
                  <a16:creationId xmlns:a16="http://schemas.microsoft.com/office/drawing/2014/main" id="{46EF0D28-AF2C-4397-834C-9324B607A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0" y="0"/>
              <a:ext cx="77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AR">
                  <a:latin typeface="Arial" panose="020B0604020202020204" pitchFamily="34" charset="0"/>
                </a:rPr>
                <a:t>100 m</a:t>
              </a:r>
            </a:p>
          </p:txBody>
        </p:sp>
        <p:sp>
          <p:nvSpPr>
            <p:cNvPr id="26637" name="Text Box 13">
              <a:extLst>
                <a:ext uri="{FF2B5EF4-FFF2-40B4-BE49-F238E27FC236}">
                  <a16:creationId xmlns:a16="http://schemas.microsoft.com/office/drawing/2014/main" id="{B5D9B1FD-DF37-4A33-9D97-8542B0938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746" y="1155"/>
              <a:ext cx="59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AR">
                  <a:latin typeface="Arial" panose="020B0604020202020204" pitchFamily="34" charset="0"/>
                </a:rPr>
                <a:t>100 m</a:t>
              </a:r>
            </a:p>
          </p:txBody>
        </p:sp>
      </p:grpSp>
      <p:sp>
        <p:nvSpPr>
          <p:cNvPr id="26627" name="Text Box 14">
            <a:extLst>
              <a:ext uri="{FF2B5EF4-FFF2-40B4-BE49-F238E27FC236}">
                <a16:creationId xmlns:a16="http://schemas.microsoft.com/office/drawing/2014/main" id="{44472264-7716-43EC-860F-ED1E8F235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7127875"/>
            <a:ext cx="410368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Tamaño poblacional: 6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Densidad poblacional: 6/ha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Biomasa: 1800 kg/ha</a:t>
            </a:r>
          </a:p>
        </p:txBody>
      </p:sp>
      <p:sp>
        <p:nvSpPr>
          <p:cNvPr id="26628" name="CuadroTexto 1">
            <a:extLst>
              <a:ext uri="{FF2B5EF4-FFF2-40B4-BE49-F238E27FC236}">
                <a16:creationId xmlns:a16="http://schemas.microsoft.com/office/drawing/2014/main" id="{CD60B4A4-8BEE-42A8-BC62-94C9C9B4F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322263"/>
            <a:ext cx="43545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Formas de describir la abundancia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68995DF0-344D-465A-82F7-2E15EDE47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084263"/>
            <a:ext cx="5689600" cy="758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>
            <a:extLst>
              <a:ext uri="{FF2B5EF4-FFF2-40B4-BE49-F238E27FC236}">
                <a16:creationId xmlns:a16="http://schemas.microsoft.com/office/drawing/2014/main" id="{52845812-8A45-4659-98E8-8B1415288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252413"/>
            <a:ext cx="51133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Densidad: peces/litro de agua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>
            <a:extLst>
              <a:ext uri="{FF2B5EF4-FFF2-40B4-BE49-F238E27FC236}">
                <a16:creationId xmlns:a16="http://schemas.microsoft.com/office/drawing/2014/main" id="{1DC9D424-2DE3-47D4-BEA2-01FB2850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258888"/>
            <a:ext cx="4994275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Oval 13">
            <a:extLst>
              <a:ext uri="{FF2B5EF4-FFF2-40B4-BE49-F238E27FC236}">
                <a16:creationId xmlns:a16="http://schemas.microsoft.com/office/drawing/2014/main" id="{3B69F0E5-FB0D-429E-8FD4-24386A558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8" y="6805613"/>
            <a:ext cx="1152525" cy="2159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28676" name="Oval 14">
            <a:extLst>
              <a:ext uri="{FF2B5EF4-FFF2-40B4-BE49-F238E27FC236}">
                <a16:creationId xmlns:a16="http://schemas.microsoft.com/office/drawing/2014/main" id="{FA7308D4-1C9C-4F0A-A3D9-55BD18BD6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475" y="6732588"/>
            <a:ext cx="2232025" cy="7207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28677" name="Text Box 15">
            <a:extLst>
              <a:ext uri="{FF2B5EF4-FFF2-40B4-BE49-F238E27FC236}">
                <a16:creationId xmlns:a16="http://schemas.microsoft.com/office/drawing/2014/main" id="{732CDE05-ECDB-4E7B-97E5-90FC908D9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250825"/>
            <a:ext cx="608806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Cobertura: qué proporción de la superficie cubren los organismos de la población</a:t>
            </a:r>
          </a:p>
        </p:txBody>
      </p:sp>
      <p:sp>
        <p:nvSpPr>
          <p:cNvPr id="28678" name="Text Box 16">
            <a:extLst>
              <a:ext uri="{FF2B5EF4-FFF2-40B4-BE49-F238E27FC236}">
                <a16:creationId xmlns:a16="http://schemas.microsoft.com/office/drawing/2014/main" id="{0E127B29-7F8E-462B-95B1-13072B56D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63" y="5003800"/>
            <a:ext cx="2951162" cy="830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Times New Roman" panose="02020603050405020304" pitchFamily="18" charset="0"/>
              </a:rPr>
              <a:t>1 árbol, 25% de cobertura</a:t>
            </a:r>
          </a:p>
        </p:txBody>
      </p:sp>
      <p:sp>
        <p:nvSpPr>
          <p:cNvPr id="28679" name="Text Box 17">
            <a:extLst>
              <a:ext uri="{FF2B5EF4-FFF2-40B4-BE49-F238E27FC236}">
                <a16:creationId xmlns:a16="http://schemas.microsoft.com/office/drawing/2014/main" id="{8E2A164B-ADD3-46AC-8B40-033FFEF41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6805613"/>
            <a:ext cx="2205037" cy="830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Times New Roman" panose="02020603050405020304" pitchFamily="18" charset="0"/>
              </a:rPr>
              <a:t>1pasto, 0,75% de cobertura</a:t>
            </a:r>
          </a:p>
        </p:txBody>
      </p:sp>
      <p:sp>
        <p:nvSpPr>
          <p:cNvPr id="28680" name="CuadroTexto 1">
            <a:extLst>
              <a:ext uri="{FF2B5EF4-FFF2-40B4-BE49-F238E27FC236}">
                <a16:creationId xmlns:a16="http://schemas.microsoft.com/office/drawing/2014/main" id="{51C08489-CC89-4076-B9D8-11F864797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1198563"/>
            <a:ext cx="360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Para organismos sésiles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0ED73259-550D-4A90-9B2F-ECE80711B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874713"/>
            <a:ext cx="59039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8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¿Cómo se estima la abundancia?</a:t>
            </a:r>
          </a:p>
        </p:txBody>
      </p:sp>
      <p:sp>
        <p:nvSpPr>
          <p:cNvPr id="29699" name="Text Box 5">
            <a:extLst>
              <a:ext uri="{FF2B5EF4-FFF2-40B4-BE49-F238E27FC236}">
                <a16:creationId xmlns:a16="http://schemas.microsoft.com/office/drawing/2014/main" id="{8A77ED98-C404-42A3-942C-9FF7542B9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1835150"/>
            <a:ext cx="5949950" cy="52625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</a:rPr>
              <a:t>Estimadores absolutos</a:t>
            </a:r>
            <a:r>
              <a:rPr lang="es-ES" altLang="es-AR" sz="2400">
                <a:latin typeface="Arial" panose="020B0604020202020204" pitchFamily="34" charset="0"/>
              </a:rPr>
              <a:t>: no dependen de la unidad de muestreo ni de la abundancia de otra especie. 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50 monos/hectárea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5 peces/litro</a:t>
            </a:r>
          </a:p>
          <a:p>
            <a:pPr eaLnBrk="1" hangingPunct="1">
              <a:spcBef>
                <a:spcPct val="50000"/>
              </a:spcBef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</a:rPr>
              <a:t>Estimadores relativos: </a:t>
            </a:r>
            <a:r>
              <a:rPr lang="es-ES" altLang="es-AR" sz="2400">
                <a:latin typeface="Arial" panose="020B0604020202020204" pitchFamily="34" charset="0"/>
              </a:rPr>
              <a:t>dependen de la unidad de muestreo o de la abundancia de otra especie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10 ratas/persona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20 ratones/100 trampas</a:t>
            </a:r>
          </a:p>
        </p:txBody>
      </p:sp>
      <p:sp>
        <p:nvSpPr>
          <p:cNvPr id="29700" name="Text Box 8">
            <a:extLst>
              <a:ext uri="{FF2B5EF4-FFF2-40B4-BE49-F238E27FC236}">
                <a16:creationId xmlns:a16="http://schemas.microsoft.com/office/drawing/2014/main" id="{40921B8A-5DED-43C5-8F68-796F52E3A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179388"/>
            <a:ext cx="3529012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</a:rPr>
              <a:t>Abundancia poblacional</a:t>
            </a:r>
            <a:endParaRPr lang="es-ES" altLang="es-AR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7">
            <a:extLst>
              <a:ext uri="{FF2B5EF4-FFF2-40B4-BE49-F238E27FC236}">
                <a16:creationId xmlns:a16="http://schemas.microsoft.com/office/drawing/2014/main" id="{E5226AE2-387D-4307-AAD5-0735F5E09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68313"/>
            <a:ext cx="5975350" cy="600075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</a:rPr>
              <a:t>Estimadores directos: </a:t>
            </a:r>
            <a:r>
              <a:rPr lang="es-ES" altLang="es-AR" sz="2400">
                <a:latin typeface="Arial" panose="020B0604020202020204" pitchFamily="34" charset="0"/>
              </a:rPr>
              <a:t>se basan en la observación de la especie</a:t>
            </a:r>
          </a:p>
          <a:p>
            <a:pPr eaLnBrk="1" hangingPunct="1">
              <a:spcBef>
                <a:spcPct val="50000"/>
              </a:spcBef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20 zorzales/hectárea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12 grillos/m</a:t>
            </a:r>
            <a:r>
              <a:rPr lang="es-ES" altLang="es-AR" sz="2400" baseline="30000">
                <a:latin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endParaRPr lang="es-ES" altLang="es-AR" sz="2400" baseline="300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</a:rPr>
              <a:t>Estimadores indirectos</a:t>
            </a:r>
            <a:r>
              <a:rPr lang="es-ES" altLang="es-AR" sz="2400">
                <a:latin typeface="Arial" panose="020B0604020202020204" pitchFamily="34" charset="0"/>
              </a:rPr>
              <a:t>: se basan en indicadores de la presencia de la especie</a:t>
            </a:r>
          </a:p>
          <a:p>
            <a:pPr eaLnBrk="1" hangingPunct="1">
              <a:spcBef>
                <a:spcPct val="50000"/>
              </a:spcBef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20 nidos de zorzal/hectárea</a:t>
            </a:r>
          </a:p>
          <a:p>
            <a:pPr eaLnBrk="1" hangingPunct="1">
              <a:spcBef>
                <a:spcPct val="50000"/>
              </a:spcBef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50 cantos de grillo/hora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4">
            <a:extLst>
              <a:ext uri="{FF2B5EF4-FFF2-40B4-BE49-F238E27FC236}">
                <a16:creationId xmlns:a16="http://schemas.microsoft.com/office/drawing/2014/main" id="{8BFD88DB-03E7-4034-8463-5D9E94F1E7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6250" y="1116013"/>
            <a:ext cx="5040313" cy="3600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31747" name="Picture 5">
            <a:extLst>
              <a:ext uri="{FF2B5EF4-FFF2-40B4-BE49-F238E27FC236}">
                <a16:creationId xmlns:a16="http://schemas.microsoft.com/office/drawing/2014/main" id="{D1176496-5926-4A94-BD04-C791BF7F4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846513"/>
            <a:ext cx="9620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8">
            <a:extLst>
              <a:ext uri="{FF2B5EF4-FFF2-40B4-BE49-F238E27FC236}">
                <a16:creationId xmlns:a16="http://schemas.microsoft.com/office/drawing/2014/main" id="{067574AE-286C-4470-B215-D91B9CFFF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3271838"/>
            <a:ext cx="8270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>
            <a:extLst>
              <a:ext uri="{FF2B5EF4-FFF2-40B4-BE49-F238E27FC236}">
                <a16:creationId xmlns:a16="http://schemas.microsoft.com/office/drawing/2014/main" id="{F538848E-CD80-4657-9C3C-AD68E3BF1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827088"/>
            <a:ext cx="7207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>
            <a:extLst>
              <a:ext uri="{FF2B5EF4-FFF2-40B4-BE49-F238E27FC236}">
                <a16:creationId xmlns:a16="http://schemas.microsoft.com/office/drawing/2014/main" id="{0A967072-B635-45F7-8B6F-FEABDBF9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1835150"/>
            <a:ext cx="74453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>
            <a:extLst>
              <a:ext uri="{FF2B5EF4-FFF2-40B4-BE49-F238E27FC236}">
                <a16:creationId xmlns:a16="http://schemas.microsoft.com/office/drawing/2014/main" id="{C7C7E424-D5A4-4413-91E8-D2AFBC1D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2484438"/>
            <a:ext cx="8953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12">
            <a:extLst>
              <a:ext uri="{FF2B5EF4-FFF2-40B4-BE49-F238E27FC236}">
                <a16:creationId xmlns:a16="http://schemas.microsoft.com/office/drawing/2014/main" id="{58DEABC1-A5E9-4B4B-BEF1-D8BA12ED9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46050"/>
            <a:ext cx="5032375" cy="831850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Estimación de abundancia por medio del número de huellas/metro</a:t>
            </a:r>
          </a:p>
        </p:txBody>
      </p:sp>
      <p:sp>
        <p:nvSpPr>
          <p:cNvPr id="30729" name="Text Box 14">
            <a:extLst>
              <a:ext uri="{FF2B5EF4-FFF2-40B4-BE49-F238E27FC236}">
                <a16:creationId xmlns:a16="http://schemas.microsoft.com/office/drawing/2014/main" id="{05BC2283-CF1B-4101-B741-8BD50A58F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4881563"/>
            <a:ext cx="6737350" cy="3970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altLang="es-AR" sz="2400" dirty="0">
                <a:latin typeface="Arial" panose="020B0604020202020204" pitchFamily="34" charset="0"/>
              </a:rPr>
              <a:t>Debe haber una relación constante entre la abundancia y los indicadores indirectos y relativos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AR" sz="2400" dirty="0">
                <a:latin typeface="Arial" panose="020B0604020202020204" pitchFamily="34" charset="0"/>
              </a:rPr>
              <a:t>La lluvia puede afectar la permanencia de huellas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AR" sz="2400" dirty="0">
                <a:latin typeface="Arial" panose="020B0604020202020204" pitchFamily="34" charset="0"/>
              </a:rPr>
              <a:t>El sustrato puede afectar el registro de huellas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AR" sz="2400" dirty="0">
                <a:latin typeface="Arial" panose="020B0604020202020204" pitchFamily="34" charset="0"/>
              </a:rPr>
              <a:t>Las condiciones meteorológicas pueden afectar la </a:t>
            </a:r>
            <a:r>
              <a:rPr lang="es-ES" altLang="es-AR" sz="2400" dirty="0" err="1">
                <a:latin typeface="Arial" panose="020B0604020202020204" pitchFamily="34" charset="0"/>
              </a:rPr>
              <a:t>capturabilidad</a:t>
            </a:r>
            <a:r>
              <a:rPr lang="es-ES" altLang="es-AR" sz="2400" dirty="0">
                <a:latin typeface="Arial" panose="020B0604020202020204" pitchFamily="34" charset="0"/>
              </a:rPr>
              <a:t> de roedores</a:t>
            </a:r>
          </a:p>
        </p:txBody>
      </p:sp>
      <p:sp>
        <p:nvSpPr>
          <p:cNvPr id="31754" name="CuadroTexto 1">
            <a:extLst>
              <a:ext uri="{FF2B5EF4-FFF2-40B4-BE49-F238E27FC236}">
                <a16:creationId xmlns:a16="http://schemas.microsoft.com/office/drawing/2014/main" id="{AB44D652-FC3C-4285-8817-6AEBE02AE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536950"/>
            <a:ext cx="3609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Indirecto: huellas</a:t>
            </a:r>
          </a:p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Relativo a los metros recorridos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CD5BA82E-4C27-4661-B5F1-D26EF4CE4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468313"/>
            <a:ext cx="4751388" cy="461962"/>
          </a:xfrm>
          <a:prstGeom prst="rect">
            <a:avLst/>
          </a:prstGeom>
          <a:solidFill>
            <a:srgbClr val="FAF8A6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Ecología de poblaciones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27206849-328B-415B-8CFD-C17F524E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2125663"/>
            <a:ext cx="3382962" cy="830262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¿Qué es una población?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C09F46CF-5A83-43C0-A097-97759C8BE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3132138"/>
            <a:ext cx="6264275" cy="830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Conjunto de individuos de una  misma especie que comparten un tiempo y un lugar</a:t>
            </a:r>
          </a:p>
        </p:txBody>
      </p:sp>
      <p:sp>
        <p:nvSpPr>
          <p:cNvPr id="2055" name="Line 7">
            <a:extLst>
              <a:ext uri="{FF2B5EF4-FFF2-40B4-BE49-F238E27FC236}">
                <a16:creationId xmlns:a16="http://schemas.microsoft.com/office/drawing/2014/main" id="{78548B63-B7B2-453F-B38B-6633127FF4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211638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56D97CD9-F944-4939-B55B-DC6A4299E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78413"/>
            <a:ext cx="6858000" cy="4524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</a:rPr>
              <a:t>Comparten un ciclo de vida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</a:rPr>
              <a:t>Los que están en un mismo estadío están involucrados en los mismos procesos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</a:rPr>
              <a:t>Comparten las tasas de los procesos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</a:rPr>
              <a:t>Existe intercambio de información genética entre ellos</a:t>
            </a:r>
          </a:p>
        </p:txBody>
      </p:sp>
      <p:sp>
        <p:nvSpPr>
          <p:cNvPr id="2060" name="Text Box 12">
            <a:extLst>
              <a:ext uri="{FF2B5EF4-FFF2-40B4-BE49-F238E27FC236}">
                <a16:creationId xmlns:a16="http://schemas.microsoft.com/office/drawing/2014/main" id="{76EBC927-E0EE-4411-9C4F-474D6B65F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1116013"/>
            <a:ext cx="6335713" cy="830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Estudia la estructura y dinámica de las poblaciones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9" grpId="0" animBg="1"/>
      <p:bldP spid="20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>
            <a:extLst>
              <a:ext uri="{FF2B5EF4-FFF2-40B4-BE49-F238E27FC236}">
                <a16:creationId xmlns:a16="http://schemas.microsoft.com/office/drawing/2014/main" id="{7B30C8A7-061B-4AD8-A378-5FF0989A6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5288"/>
            <a:ext cx="6858000" cy="461962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Métodos para la estimación de la abundancia</a:t>
            </a:r>
          </a:p>
        </p:txBody>
      </p:sp>
      <p:sp>
        <p:nvSpPr>
          <p:cNvPr id="32771" name="Text Box 5">
            <a:extLst>
              <a:ext uri="{FF2B5EF4-FFF2-40B4-BE49-F238E27FC236}">
                <a16:creationId xmlns:a16="http://schemas.microsoft.com/office/drawing/2014/main" id="{7CC3E0AE-4EEC-4289-92F4-F1AC955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1619250"/>
            <a:ext cx="1800225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Areales</a:t>
            </a:r>
          </a:p>
        </p:txBody>
      </p:sp>
      <p:sp>
        <p:nvSpPr>
          <p:cNvPr id="32772" name="Rectangle 6">
            <a:extLst>
              <a:ext uri="{FF2B5EF4-FFF2-40B4-BE49-F238E27FC236}">
                <a16:creationId xmlns:a16="http://schemas.microsoft.com/office/drawing/2014/main" id="{8A932B03-1C2C-40BA-8CC4-FE3FAC3AB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1693863"/>
            <a:ext cx="3313112" cy="2230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pic>
        <p:nvPicPr>
          <p:cNvPr id="32773" name="Picture 7">
            <a:extLst>
              <a:ext uri="{FF2B5EF4-FFF2-40B4-BE49-F238E27FC236}">
                <a16:creationId xmlns:a16="http://schemas.microsoft.com/office/drawing/2014/main" id="{6A51EA12-15FC-4E54-90B1-F8BD04EA2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284321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>
            <a:extLst>
              <a:ext uri="{FF2B5EF4-FFF2-40B4-BE49-F238E27FC236}">
                <a16:creationId xmlns:a16="http://schemas.microsoft.com/office/drawing/2014/main" id="{3FB87150-ED12-4A52-8027-5D8C77008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20510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9">
            <a:extLst>
              <a:ext uri="{FF2B5EF4-FFF2-40B4-BE49-F238E27FC236}">
                <a16:creationId xmlns:a16="http://schemas.microsoft.com/office/drawing/2014/main" id="{3AB4F38D-081A-4A2E-93B7-96493931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22685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0">
            <a:extLst>
              <a:ext uri="{FF2B5EF4-FFF2-40B4-BE49-F238E27FC236}">
                <a16:creationId xmlns:a16="http://schemas.microsoft.com/office/drawing/2014/main" id="{23AD5C6D-E74E-4AD8-968C-AEB92F77F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31321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1">
            <a:extLst>
              <a:ext uri="{FF2B5EF4-FFF2-40B4-BE49-F238E27FC236}">
                <a16:creationId xmlns:a16="http://schemas.microsoft.com/office/drawing/2014/main" id="{20D607B7-0AB6-4506-93B0-409C197DD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305911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2">
            <a:extLst>
              <a:ext uri="{FF2B5EF4-FFF2-40B4-BE49-F238E27FC236}">
                <a16:creationId xmlns:a16="http://schemas.microsoft.com/office/drawing/2014/main" id="{ED246063-878F-4523-8347-C45587B38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20510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 Box 13">
            <a:extLst>
              <a:ext uri="{FF2B5EF4-FFF2-40B4-BE49-F238E27FC236}">
                <a16:creationId xmlns:a16="http://schemas.microsoft.com/office/drawing/2014/main" id="{ACA8FD80-9992-4D8E-9000-7807E5AE7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2484438"/>
            <a:ext cx="2376488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Se cuentan todos los individuos en un área</a:t>
            </a:r>
          </a:p>
        </p:txBody>
      </p:sp>
      <p:sp>
        <p:nvSpPr>
          <p:cNvPr id="32780" name="Line 14">
            <a:extLst>
              <a:ext uri="{FF2B5EF4-FFF2-40B4-BE49-F238E27FC236}">
                <a16:creationId xmlns:a16="http://schemas.microsoft.com/office/drawing/2014/main" id="{5EE9FB0C-9F41-4FA7-9AFB-93857A8ACD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12875" y="4068763"/>
            <a:ext cx="13684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781" name="Text Box 15">
            <a:extLst>
              <a:ext uri="{FF2B5EF4-FFF2-40B4-BE49-F238E27FC236}">
                <a16:creationId xmlns:a16="http://schemas.microsoft.com/office/drawing/2014/main" id="{136CF4A1-88EC-4A44-BF30-4FF8E3A00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5435600"/>
            <a:ext cx="3097213" cy="138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Si se cuenta en toda el área de estudio: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CENSO</a:t>
            </a:r>
          </a:p>
        </p:txBody>
      </p:sp>
      <p:sp>
        <p:nvSpPr>
          <p:cNvPr id="32782" name="Line 16">
            <a:extLst>
              <a:ext uri="{FF2B5EF4-FFF2-40B4-BE49-F238E27FC236}">
                <a16:creationId xmlns:a16="http://schemas.microsoft.com/office/drawing/2014/main" id="{45D82AB4-F503-43D9-8BC8-C9F4F20A9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7563" y="4140200"/>
            <a:ext cx="18002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783" name="Text Box 17">
            <a:extLst>
              <a:ext uri="{FF2B5EF4-FFF2-40B4-BE49-F238E27FC236}">
                <a16:creationId xmlns:a16="http://schemas.microsoft.com/office/drawing/2014/main" id="{F3ED8D33-46C3-4331-BF5D-A8F9DD53F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63" y="5580063"/>
            <a:ext cx="2592387" cy="1754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Si se cuenta en algunas partes: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CENSO MUESTRAL</a:t>
            </a:r>
          </a:p>
        </p:txBody>
      </p:sp>
      <p:sp>
        <p:nvSpPr>
          <p:cNvPr id="32784" name="Text Box 18">
            <a:extLst>
              <a:ext uri="{FF2B5EF4-FFF2-40B4-BE49-F238E27FC236}">
                <a16:creationId xmlns:a16="http://schemas.microsoft.com/office/drawing/2014/main" id="{E34069BD-EE88-4AAC-A132-4289B65A4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7308850"/>
            <a:ext cx="32400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Censo directo o en fotos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0CD159D0-360D-412B-9522-C11BC95FE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40" y="1043782"/>
            <a:ext cx="5502275" cy="417671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grpSp>
        <p:nvGrpSpPr>
          <p:cNvPr id="33795" name="Group 39">
            <a:extLst>
              <a:ext uri="{FF2B5EF4-FFF2-40B4-BE49-F238E27FC236}">
                <a16:creationId xmlns:a16="http://schemas.microsoft.com/office/drawing/2014/main" id="{39E41218-F26B-4ED9-8B5A-79D2878144E5}"/>
              </a:ext>
            </a:extLst>
          </p:cNvPr>
          <p:cNvGrpSpPr>
            <a:grpSpLocks/>
          </p:cNvGrpSpPr>
          <p:nvPr/>
        </p:nvGrpSpPr>
        <p:grpSpPr bwMode="auto">
          <a:xfrm>
            <a:off x="193997" y="1066006"/>
            <a:ext cx="6664003" cy="7624763"/>
            <a:chOff x="45" y="385"/>
            <a:chExt cx="4320" cy="5602"/>
          </a:xfrm>
        </p:grpSpPr>
        <p:sp>
          <p:nvSpPr>
            <p:cNvPr id="33802" name="Rectangle 5">
              <a:extLst>
                <a:ext uri="{FF2B5EF4-FFF2-40B4-BE49-F238E27FC236}">
                  <a16:creationId xmlns:a16="http://schemas.microsoft.com/office/drawing/2014/main" id="{EDD93C4C-9426-4EBA-BB6F-C79641F57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" y="431"/>
              <a:ext cx="590" cy="589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33803" name="Rectangle 6">
              <a:extLst>
                <a:ext uri="{FF2B5EF4-FFF2-40B4-BE49-F238E27FC236}">
                  <a16:creationId xmlns:a16="http://schemas.microsoft.com/office/drawing/2014/main" id="{8204591E-B9E1-439F-AA56-61AF2F2A2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" y="1610"/>
              <a:ext cx="590" cy="589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33804" name="Rectangle 7">
              <a:extLst>
                <a:ext uri="{FF2B5EF4-FFF2-40B4-BE49-F238E27FC236}">
                  <a16:creationId xmlns:a16="http://schemas.microsoft.com/office/drawing/2014/main" id="{22D9B38F-CF48-43FE-B2F2-FFFEFB09D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1519"/>
              <a:ext cx="590" cy="589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33805" name="Rectangle 8">
              <a:extLst>
                <a:ext uri="{FF2B5EF4-FFF2-40B4-BE49-F238E27FC236}">
                  <a16:creationId xmlns:a16="http://schemas.microsoft.com/office/drawing/2014/main" id="{B89BE607-E1EB-4A5C-8DA0-3D45F1794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431"/>
              <a:ext cx="590" cy="589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pic>
          <p:nvPicPr>
            <p:cNvPr id="33806" name="Picture 10">
              <a:extLst>
                <a:ext uri="{FF2B5EF4-FFF2-40B4-BE49-F238E27FC236}">
                  <a16:creationId xmlns:a16="http://schemas.microsoft.com/office/drawing/2014/main" id="{D87096A8-4234-47A6-9BB6-DEE051CCB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" y="1701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8" name="Picture 14">
              <a:extLst>
                <a:ext uri="{FF2B5EF4-FFF2-40B4-BE49-F238E27FC236}">
                  <a16:creationId xmlns:a16="http://schemas.microsoft.com/office/drawing/2014/main" id="{904EB71C-4DDB-479E-8430-86ED37259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" y="2336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9" name="Picture 15">
              <a:extLst>
                <a:ext uri="{FF2B5EF4-FFF2-40B4-BE49-F238E27FC236}">
                  <a16:creationId xmlns:a16="http://schemas.microsoft.com/office/drawing/2014/main" id="{14D87BC9-6760-475E-8FA0-CD864130C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" y="975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0" name="Picture 16">
              <a:extLst>
                <a:ext uri="{FF2B5EF4-FFF2-40B4-BE49-F238E27FC236}">
                  <a16:creationId xmlns:a16="http://schemas.microsoft.com/office/drawing/2014/main" id="{31C258CB-221B-4E53-9B5D-48BE522F87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1111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1" name="Picture 17">
              <a:extLst>
                <a:ext uri="{FF2B5EF4-FFF2-40B4-BE49-F238E27FC236}">
                  <a16:creationId xmlns:a16="http://schemas.microsoft.com/office/drawing/2014/main" id="{7DF6F007-3EEB-4D8A-846C-31AB9D38C1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" y="612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2" name="Picture 18">
              <a:extLst>
                <a:ext uri="{FF2B5EF4-FFF2-40B4-BE49-F238E27FC236}">
                  <a16:creationId xmlns:a16="http://schemas.microsoft.com/office/drawing/2014/main" id="{2A90AA7D-1CD7-4A1C-9A73-FCF25C948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1746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3" name="Picture 19">
              <a:extLst>
                <a:ext uri="{FF2B5EF4-FFF2-40B4-BE49-F238E27FC236}">
                  <a16:creationId xmlns:a16="http://schemas.microsoft.com/office/drawing/2014/main" id="{D4A1DDB4-904E-4946-B9EC-3CFCE0C7E0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1837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4" name="Picture 20">
              <a:extLst>
                <a:ext uri="{FF2B5EF4-FFF2-40B4-BE49-F238E27FC236}">
                  <a16:creationId xmlns:a16="http://schemas.microsoft.com/office/drawing/2014/main" id="{434C0930-2683-4155-AA25-29190B5BE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1655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5" name="Picture 21">
              <a:extLst>
                <a:ext uri="{FF2B5EF4-FFF2-40B4-BE49-F238E27FC236}">
                  <a16:creationId xmlns:a16="http://schemas.microsoft.com/office/drawing/2014/main" id="{FC58FE9B-BE78-48C4-9D41-C3CBE3EEB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" y="1927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6" name="Picture 22">
              <a:extLst>
                <a:ext uri="{FF2B5EF4-FFF2-40B4-BE49-F238E27FC236}">
                  <a16:creationId xmlns:a16="http://schemas.microsoft.com/office/drawing/2014/main" id="{417A3687-53BF-40DB-AE00-9019BFC014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882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7" name="Picture 23">
              <a:extLst>
                <a:ext uri="{FF2B5EF4-FFF2-40B4-BE49-F238E27FC236}">
                  <a16:creationId xmlns:a16="http://schemas.microsoft.com/office/drawing/2014/main" id="{40509AE1-687C-49AE-86B3-E3D457FAB4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" y="612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8" name="Picture 24">
              <a:extLst>
                <a:ext uri="{FF2B5EF4-FFF2-40B4-BE49-F238E27FC236}">
                  <a16:creationId xmlns:a16="http://schemas.microsoft.com/office/drawing/2014/main" id="{638C5A75-3C8B-49A1-8F68-FB2E3F0B0B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" y="476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9" name="Picture 25">
              <a:extLst>
                <a:ext uri="{FF2B5EF4-FFF2-40B4-BE49-F238E27FC236}">
                  <a16:creationId xmlns:a16="http://schemas.microsoft.com/office/drawing/2014/main" id="{4BAE4435-F2AA-488E-AB50-12C740CB65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" y="612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0" name="Picture 26">
              <a:extLst>
                <a:ext uri="{FF2B5EF4-FFF2-40B4-BE49-F238E27FC236}">
                  <a16:creationId xmlns:a16="http://schemas.microsoft.com/office/drawing/2014/main" id="{FCA6283E-648F-4BDB-B7FB-2DC539A3B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748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1" name="Picture 27">
              <a:extLst>
                <a:ext uri="{FF2B5EF4-FFF2-40B4-BE49-F238E27FC236}">
                  <a16:creationId xmlns:a16="http://schemas.microsoft.com/office/drawing/2014/main" id="{0543F36B-BA73-449F-951E-FBA3C42CCE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" y="2290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2" name="Picture 28">
              <a:extLst>
                <a:ext uri="{FF2B5EF4-FFF2-40B4-BE49-F238E27FC236}">
                  <a16:creationId xmlns:a16="http://schemas.microsoft.com/office/drawing/2014/main" id="{923CEA77-CF85-4BB1-BE2B-8C180CE48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1882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3" name="Picture 29">
              <a:extLst>
                <a:ext uri="{FF2B5EF4-FFF2-40B4-BE49-F238E27FC236}">
                  <a16:creationId xmlns:a16="http://schemas.microsoft.com/office/drawing/2014/main" id="{72FB4205-DF20-42FC-9E32-FF823C2FB2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0" y="385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4" name="Picture 30">
              <a:extLst>
                <a:ext uri="{FF2B5EF4-FFF2-40B4-BE49-F238E27FC236}">
                  <a16:creationId xmlns:a16="http://schemas.microsoft.com/office/drawing/2014/main" id="{688C6278-D009-4958-847E-3D8A734CA4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2426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5" name="Picture 31">
              <a:extLst>
                <a:ext uri="{FF2B5EF4-FFF2-40B4-BE49-F238E27FC236}">
                  <a16:creationId xmlns:a16="http://schemas.microsoft.com/office/drawing/2014/main" id="{228534F2-EC8F-46A7-B377-C42E66E09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" y="1338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6" name="Picture 32">
              <a:extLst>
                <a:ext uri="{FF2B5EF4-FFF2-40B4-BE49-F238E27FC236}">
                  <a16:creationId xmlns:a16="http://schemas.microsoft.com/office/drawing/2014/main" id="{84B92CFF-3FFC-4501-86DB-8EC329CAAF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" y="2245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7" name="Picture 33">
              <a:extLst>
                <a:ext uri="{FF2B5EF4-FFF2-40B4-BE49-F238E27FC236}">
                  <a16:creationId xmlns:a16="http://schemas.microsoft.com/office/drawing/2014/main" id="{DCEC1F0F-D04D-44D4-9AC3-BA4E51F9E0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" y="2381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8" name="Picture 34">
              <a:extLst>
                <a:ext uri="{FF2B5EF4-FFF2-40B4-BE49-F238E27FC236}">
                  <a16:creationId xmlns:a16="http://schemas.microsoft.com/office/drawing/2014/main" id="{BA92A715-ED4D-4A3F-A159-67FA9CA9A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" y="1156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9" name="Text Box 37">
              <a:extLst>
                <a:ext uri="{FF2B5EF4-FFF2-40B4-BE49-F238E27FC236}">
                  <a16:creationId xmlns:a16="http://schemas.microsoft.com/office/drawing/2014/main" id="{7B93F43C-DD65-4CA3-92BB-95C36FB09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" y="3749"/>
              <a:ext cx="4320" cy="2238"/>
            </a:xfrm>
            <a:prstGeom prst="rect">
              <a:avLst/>
            </a:prstGeom>
            <a:solidFill>
              <a:srgbClr val="FAF8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AR" sz="2400" b="1" dirty="0">
                  <a:latin typeface="Arial" panose="020B0604020202020204" pitchFamily="34" charset="0"/>
                </a:rPr>
                <a:t>Estimador de densidad</a:t>
              </a:r>
              <a:r>
                <a:rPr lang="es-ES" altLang="es-AR" sz="2400" dirty="0">
                  <a:latin typeface="Arial" panose="020B0604020202020204" pitchFamily="34" charset="0"/>
                </a:rPr>
                <a:t>: D = </a:t>
              </a:r>
              <a:r>
                <a:rPr lang="es-ES" altLang="es-AR" sz="2400" dirty="0">
                  <a:latin typeface="Arial" panose="020B0604020202020204" pitchFamily="34" charset="0"/>
                  <a:cs typeface="Arial" panose="020B0604020202020204" pitchFamily="34" charset="0"/>
                </a:rPr>
                <a:t>∑ n</a:t>
              </a:r>
              <a:r>
                <a:rPr lang="es-ES" altLang="es-AR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s-ES" altLang="es-AR" sz="2400" dirty="0">
                  <a:latin typeface="Arial" panose="020B0604020202020204" pitchFamily="34" charset="0"/>
                  <a:cs typeface="Arial" panose="020B0604020202020204" pitchFamily="34" charset="0"/>
                </a:rPr>
                <a:t>)/</a:t>
              </a:r>
              <a:r>
                <a:rPr lang="es-ES" altLang="es-AR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sa</a:t>
              </a:r>
              <a:endParaRPr lang="es-ES" altLang="es-AR" sz="2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s-ES" altLang="es-AR" sz="2400" dirty="0">
                  <a:latin typeface="Arial" panose="020B0604020202020204" pitchFamily="34" charset="0"/>
                  <a:cs typeface="Arial" panose="020B0604020202020204" pitchFamily="34" charset="0"/>
                </a:rPr>
                <a:t>s= número de unidades muestrales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s-ES" altLang="es-AR" sz="24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s-ES" altLang="es-AR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s-ES" altLang="es-AR" sz="2400" dirty="0">
                  <a:latin typeface="Arial" panose="020B0604020202020204" pitchFamily="34" charset="0"/>
                  <a:cs typeface="Arial" panose="020B0604020202020204" pitchFamily="34" charset="0"/>
                </a:rPr>
                <a:t>= número de individuos contado en cada unidad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s-ES" altLang="es-AR" sz="2400" dirty="0">
                  <a:latin typeface="Arial" panose="020B0604020202020204" pitchFamily="34" charset="0"/>
                  <a:cs typeface="Arial" panose="020B0604020202020204" pitchFamily="34" charset="0"/>
                </a:rPr>
                <a:t>a= área de cada unidad muestral</a:t>
              </a:r>
            </a:p>
            <a:p>
              <a:pPr eaLnBrk="1" hangingPunct="1">
                <a:spcBef>
                  <a:spcPct val="50000"/>
                </a:spcBef>
              </a:pPr>
              <a:endParaRPr lang="es-ES" altLang="es-AR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807" name="Picture 13">
              <a:extLst>
                <a:ext uri="{FF2B5EF4-FFF2-40B4-BE49-F238E27FC236}">
                  <a16:creationId xmlns:a16="http://schemas.microsoft.com/office/drawing/2014/main" id="{6205CF23-DC61-4FEB-8977-2473A1953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" y="2986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6" name="Text Box 40">
            <a:extLst>
              <a:ext uri="{FF2B5EF4-FFF2-40B4-BE49-F238E27FC236}">
                <a16:creationId xmlns:a16="http://schemas.microsoft.com/office/drawing/2014/main" id="{F6BDDBCE-4720-414C-B5F6-0191B3D22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52413"/>
            <a:ext cx="2808288" cy="461962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Censo muestral</a:t>
            </a:r>
          </a:p>
        </p:txBody>
      </p:sp>
      <p:sp>
        <p:nvSpPr>
          <p:cNvPr id="16425" name="Text Box 41">
            <a:extLst>
              <a:ext uri="{FF2B5EF4-FFF2-40B4-BE49-F238E27FC236}">
                <a16:creationId xmlns:a16="http://schemas.microsoft.com/office/drawing/2014/main" id="{3C29994D-6BB8-48B0-A442-808601C97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459788"/>
            <a:ext cx="6634163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AR" sz="2400" dirty="0">
                <a:latin typeface="Arial" panose="020B0604020202020204" pitchFamily="34" charset="0"/>
              </a:rPr>
              <a:t>D= 11 /(7 x 1 m </a:t>
            </a:r>
            <a:r>
              <a:rPr lang="es-ES" altLang="es-AR" sz="2400" baseline="30000" dirty="0">
                <a:latin typeface="Arial" panose="020B0604020202020204" pitchFamily="34" charset="0"/>
              </a:rPr>
              <a:t>2)</a:t>
            </a:r>
            <a:r>
              <a:rPr lang="es-ES" altLang="es-AR" sz="2400" dirty="0">
                <a:latin typeface="Arial" panose="020B0604020202020204" pitchFamily="34" charset="0"/>
              </a:rPr>
              <a:t> =1,57/m </a:t>
            </a:r>
            <a:r>
              <a:rPr lang="es-ES" altLang="es-AR" sz="2400" baseline="30000" dirty="0">
                <a:latin typeface="Arial" panose="020B0604020202020204" pitchFamily="34" charset="0"/>
              </a:rPr>
              <a:t>2</a:t>
            </a:r>
            <a:r>
              <a:rPr lang="es-ES" altLang="es-AR" sz="2400" dirty="0">
                <a:latin typeface="Arial" panose="020B0604020202020204" pitchFamily="34" charset="0"/>
              </a:rPr>
              <a:t> , por censo= 0,77</a:t>
            </a:r>
            <a:endParaRPr lang="es-ES" altLang="es-AR" sz="2400" baseline="30000" dirty="0">
              <a:latin typeface="Arial" panose="020B0604020202020204" pitchFamily="34" charset="0"/>
            </a:endParaRPr>
          </a:p>
        </p:txBody>
      </p:sp>
      <p:sp>
        <p:nvSpPr>
          <p:cNvPr id="33798" name="Text Box 42">
            <a:extLst>
              <a:ext uri="{FF2B5EF4-FFF2-40B4-BE49-F238E27FC236}">
                <a16:creationId xmlns:a16="http://schemas.microsoft.com/office/drawing/2014/main" id="{E62026D1-33B2-4AC7-B6D7-70FF8C654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5" y="3132138"/>
            <a:ext cx="7207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1m</a:t>
            </a:r>
          </a:p>
        </p:txBody>
      </p:sp>
      <p:sp>
        <p:nvSpPr>
          <p:cNvPr id="33799" name="Text Box 43">
            <a:extLst>
              <a:ext uri="{FF2B5EF4-FFF2-40B4-BE49-F238E27FC236}">
                <a16:creationId xmlns:a16="http://schemas.microsoft.com/office/drawing/2014/main" id="{7CAD822A-6BBD-4A5E-B812-2E1DFFD9A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2411413"/>
            <a:ext cx="7921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1 m</a:t>
            </a:r>
          </a:p>
        </p:txBody>
      </p:sp>
      <p:sp>
        <p:nvSpPr>
          <p:cNvPr id="33800" name="CuadroTexto 1">
            <a:extLst>
              <a:ext uri="{FF2B5EF4-FFF2-40B4-BE49-F238E27FC236}">
                <a16:creationId xmlns:a16="http://schemas.microsoft.com/office/drawing/2014/main" id="{3A17F490-A538-44BD-B64B-16485AB64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5286375"/>
            <a:ext cx="10525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 6 m</a:t>
            </a:r>
          </a:p>
        </p:txBody>
      </p:sp>
      <p:sp>
        <p:nvSpPr>
          <p:cNvPr id="33801" name="CuadroTexto 46">
            <a:extLst>
              <a:ext uri="{FF2B5EF4-FFF2-40B4-BE49-F238E27FC236}">
                <a16:creationId xmlns:a16="http://schemas.microsoft.com/office/drawing/2014/main" id="{0AD0FB8C-FBA9-4868-85AC-B12FF0FF0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79625"/>
            <a:ext cx="549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5 m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D45A567A-0198-953D-9D95-F4ED19A8C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521" y="4253647"/>
            <a:ext cx="936625" cy="8016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19EB9D5-3117-3A0E-6944-E2FCDFB43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608" y="2258932"/>
            <a:ext cx="936625" cy="8016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40D410F-454F-934F-EFFA-2EE0B17BA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397" y="4195226"/>
            <a:ext cx="936625" cy="8016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35305737-94A6-973F-514E-EAED29734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81" y="4507334"/>
            <a:ext cx="287338" cy="2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>
            <a:extLst>
              <a:ext uri="{FF2B5EF4-FFF2-40B4-BE49-F238E27FC236}">
                <a16:creationId xmlns:a16="http://schemas.microsoft.com/office/drawing/2014/main" id="{FA857D61-D235-4267-91E1-AE7048AFC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1693863"/>
            <a:ext cx="6119813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</a:rPr>
              <a:t>Tamaño unidades muestrales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</a:rPr>
              <a:t>Forma de unidades muestrales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</a:rPr>
              <a:t>Cantidad de unidades muestrales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 b="1">
                <a:solidFill>
                  <a:srgbClr val="FF3300"/>
                </a:solidFill>
                <a:latin typeface="Arial" panose="020B0604020202020204" pitchFamily="34" charset="0"/>
              </a:rPr>
              <a:t>Ubicación de las unidades muestrales</a:t>
            </a:r>
          </a:p>
        </p:txBody>
      </p:sp>
      <p:sp>
        <p:nvSpPr>
          <p:cNvPr id="34819" name="Text Box 5">
            <a:extLst>
              <a:ext uri="{FF2B5EF4-FFF2-40B4-BE49-F238E27FC236}">
                <a16:creationId xmlns:a16="http://schemas.microsoft.com/office/drawing/2014/main" id="{47DA6F52-D440-4543-8BFE-CE917AAC7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684213"/>
            <a:ext cx="3240087" cy="461962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Decisiones a tomar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2AB909E5-8727-43A5-8A7A-D87A3353E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1258888"/>
            <a:ext cx="5832475" cy="2665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43" name="Rectangle 6">
            <a:extLst>
              <a:ext uri="{FF2B5EF4-FFF2-40B4-BE49-F238E27FC236}">
                <a16:creationId xmlns:a16="http://schemas.microsoft.com/office/drawing/2014/main" id="{0D726406-D77F-4CCD-BDFC-755D3A222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2268538"/>
            <a:ext cx="287338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44" name="Rectangle 17">
            <a:extLst>
              <a:ext uri="{FF2B5EF4-FFF2-40B4-BE49-F238E27FC236}">
                <a16:creationId xmlns:a16="http://schemas.microsoft.com/office/drawing/2014/main" id="{661D00CD-09F6-4A94-B786-6DF8AC41E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175" y="2125663"/>
            <a:ext cx="287338" cy="357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45" name="Rectangle 18">
            <a:extLst>
              <a:ext uri="{FF2B5EF4-FFF2-40B4-BE49-F238E27FC236}">
                <a16:creationId xmlns:a16="http://schemas.microsoft.com/office/drawing/2014/main" id="{D2BA2EAA-1A00-4599-8ED4-C3B574530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2195513"/>
            <a:ext cx="287337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46" name="Rectangle 19">
            <a:extLst>
              <a:ext uri="{FF2B5EF4-FFF2-40B4-BE49-F238E27FC236}">
                <a16:creationId xmlns:a16="http://schemas.microsoft.com/office/drawing/2014/main" id="{15893EC2-5DC0-42FB-98B6-5EB4D90FF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3421063"/>
            <a:ext cx="287338" cy="357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47" name="Rectangle 20">
            <a:extLst>
              <a:ext uri="{FF2B5EF4-FFF2-40B4-BE49-F238E27FC236}">
                <a16:creationId xmlns:a16="http://schemas.microsoft.com/office/drawing/2014/main" id="{3827C137-0055-4096-8216-969A63221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3421063"/>
            <a:ext cx="287338" cy="357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48" name="Rectangle 21">
            <a:extLst>
              <a:ext uri="{FF2B5EF4-FFF2-40B4-BE49-F238E27FC236}">
                <a16:creationId xmlns:a16="http://schemas.microsoft.com/office/drawing/2014/main" id="{FD984248-E78E-4343-8225-9577AED0A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63" y="3421063"/>
            <a:ext cx="287337" cy="357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49" name="Rectangle 22">
            <a:extLst>
              <a:ext uri="{FF2B5EF4-FFF2-40B4-BE49-F238E27FC236}">
                <a16:creationId xmlns:a16="http://schemas.microsoft.com/office/drawing/2014/main" id="{B52CC99F-5455-4F09-93CE-2B7788406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2341563"/>
            <a:ext cx="287338" cy="357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50" name="Text Box 24">
            <a:extLst>
              <a:ext uri="{FF2B5EF4-FFF2-40B4-BE49-F238E27FC236}">
                <a16:creationId xmlns:a16="http://schemas.microsoft.com/office/drawing/2014/main" id="{37628DA4-2005-46C5-BD6F-F8CD84858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252413"/>
            <a:ext cx="6337300" cy="830262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Ambiente homogéneo o disposición de la población al azar: muestreo al azar</a:t>
            </a:r>
          </a:p>
        </p:txBody>
      </p:sp>
      <p:sp>
        <p:nvSpPr>
          <p:cNvPr id="35851" name="Rectangle 25">
            <a:extLst>
              <a:ext uri="{FF2B5EF4-FFF2-40B4-BE49-F238E27FC236}">
                <a16:creationId xmlns:a16="http://schemas.microsoft.com/office/drawing/2014/main" id="{77F634B9-24A4-44AE-8135-11A954734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2916238"/>
            <a:ext cx="287338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52" name="Rectangle 26">
            <a:extLst>
              <a:ext uri="{FF2B5EF4-FFF2-40B4-BE49-F238E27FC236}">
                <a16:creationId xmlns:a16="http://schemas.microsoft.com/office/drawing/2014/main" id="{512A1991-C304-473F-B1E8-0009CF323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6011863"/>
            <a:ext cx="287337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53" name="Rectangle 27">
            <a:extLst>
              <a:ext uri="{FF2B5EF4-FFF2-40B4-BE49-F238E27FC236}">
                <a16:creationId xmlns:a16="http://schemas.microsoft.com/office/drawing/2014/main" id="{1A7AD7C3-D683-4E43-95C0-9248DEE45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2341563"/>
            <a:ext cx="287337" cy="357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54" name="Rectangle 28">
            <a:extLst>
              <a:ext uri="{FF2B5EF4-FFF2-40B4-BE49-F238E27FC236}">
                <a16:creationId xmlns:a16="http://schemas.microsoft.com/office/drawing/2014/main" id="{6BCBB438-8173-46CD-9438-AA2723B76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5219700"/>
            <a:ext cx="5832475" cy="3384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55" name="Freeform 29">
            <a:extLst>
              <a:ext uri="{FF2B5EF4-FFF2-40B4-BE49-F238E27FC236}">
                <a16:creationId xmlns:a16="http://schemas.microsoft.com/office/drawing/2014/main" id="{C33FD22C-B800-4AB9-90E9-DB10996D8378}"/>
              </a:ext>
            </a:extLst>
          </p:cNvPr>
          <p:cNvSpPr>
            <a:spLocks/>
          </p:cNvSpPr>
          <p:nvPr/>
        </p:nvSpPr>
        <p:spPr bwMode="auto">
          <a:xfrm>
            <a:off x="476250" y="5294313"/>
            <a:ext cx="4295775" cy="3384550"/>
          </a:xfrm>
          <a:custGeom>
            <a:avLst/>
            <a:gdLst>
              <a:gd name="T0" fmla="*/ 0 w 2706"/>
              <a:gd name="T1" fmla="*/ 2147483646 h 2132"/>
              <a:gd name="T2" fmla="*/ 2147483646 w 2706"/>
              <a:gd name="T3" fmla="*/ 2147483646 h 2132"/>
              <a:gd name="T4" fmla="*/ 2147483646 w 2706"/>
              <a:gd name="T5" fmla="*/ 0 h 2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06" h="2132">
                <a:moveTo>
                  <a:pt x="0" y="2132"/>
                </a:moveTo>
                <a:cubicBezTo>
                  <a:pt x="915" y="1720"/>
                  <a:pt x="1830" y="1308"/>
                  <a:pt x="2268" y="953"/>
                </a:cubicBezTo>
                <a:cubicBezTo>
                  <a:pt x="2706" y="598"/>
                  <a:pt x="2668" y="299"/>
                  <a:pt x="263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5856" name="Text Box 30">
            <a:extLst>
              <a:ext uri="{FF2B5EF4-FFF2-40B4-BE49-F238E27FC236}">
                <a16:creationId xmlns:a16="http://schemas.microsoft.com/office/drawing/2014/main" id="{B03AE8A9-95F5-4A5E-BBF9-E107F7CC0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6805613"/>
            <a:ext cx="1943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Hábitat 1</a:t>
            </a:r>
          </a:p>
        </p:txBody>
      </p:sp>
      <p:sp>
        <p:nvSpPr>
          <p:cNvPr id="35857" name="Text Box 31">
            <a:extLst>
              <a:ext uri="{FF2B5EF4-FFF2-40B4-BE49-F238E27FC236}">
                <a16:creationId xmlns:a16="http://schemas.microsoft.com/office/drawing/2014/main" id="{DA1BC157-1195-4498-A9D1-5C1953FA2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7164388"/>
            <a:ext cx="16573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Hábitat 2</a:t>
            </a:r>
          </a:p>
        </p:txBody>
      </p:sp>
      <p:sp>
        <p:nvSpPr>
          <p:cNvPr id="35858" name="Rectangle 32">
            <a:extLst>
              <a:ext uri="{FF2B5EF4-FFF2-40B4-BE49-F238E27FC236}">
                <a16:creationId xmlns:a16="http://schemas.microsoft.com/office/drawing/2014/main" id="{087FF46B-EA2C-4A51-B701-438D273A1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3492500"/>
            <a:ext cx="2873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59" name="Rectangle 33">
            <a:extLst>
              <a:ext uri="{FF2B5EF4-FFF2-40B4-BE49-F238E27FC236}">
                <a16:creationId xmlns:a16="http://schemas.microsoft.com/office/drawing/2014/main" id="{ABE62147-1A2F-48B0-B338-47A83C81C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63" y="5580063"/>
            <a:ext cx="287337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60" name="Rectangle 34">
            <a:extLst>
              <a:ext uri="{FF2B5EF4-FFF2-40B4-BE49-F238E27FC236}">
                <a16:creationId xmlns:a16="http://schemas.microsoft.com/office/drawing/2014/main" id="{CD451652-8856-4729-B933-67D3630B8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5435600"/>
            <a:ext cx="2873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61" name="Rectangle 35">
            <a:extLst>
              <a:ext uri="{FF2B5EF4-FFF2-40B4-BE49-F238E27FC236}">
                <a16:creationId xmlns:a16="http://schemas.microsoft.com/office/drawing/2014/main" id="{FADF9E4A-C477-4FBE-A74A-FF54931ED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6084888"/>
            <a:ext cx="287338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62" name="Rectangle 36">
            <a:extLst>
              <a:ext uri="{FF2B5EF4-FFF2-40B4-BE49-F238E27FC236}">
                <a16:creationId xmlns:a16="http://schemas.microsoft.com/office/drawing/2014/main" id="{204629E9-60E8-4B01-B48A-0BF495414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5435600"/>
            <a:ext cx="2873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63" name="Rectangle 37">
            <a:extLst>
              <a:ext uri="{FF2B5EF4-FFF2-40B4-BE49-F238E27FC236}">
                <a16:creationId xmlns:a16="http://schemas.microsoft.com/office/drawing/2014/main" id="{485B15DF-A9D9-44B7-8B53-079FD1D58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13" y="6373813"/>
            <a:ext cx="287337" cy="357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64" name="Rectangle 38">
            <a:extLst>
              <a:ext uri="{FF2B5EF4-FFF2-40B4-BE49-F238E27FC236}">
                <a16:creationId xmlns:a16="http://schemas.microsoft.com/office/drawing/2014/main" id="{FB702BF9-7CB0-45B2-895C-265CCB5F7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867400"/>
            <a:ext cx="2873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65" name="Rectangle 39">
            <a:extLst>
              <a:ext uri="{FF2B5EF4-FFF2-40B4-BE49-F238E27FC236}">
                <a16:creationId xmlns:a16="http://schemas.microsoft.com/office/drawing/2014/main" id="{E5C0403A-7B4F-40D0-B88B-F9C65DFA5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5795963"/>
            <a:ext cx="287337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66" name="Rectangle 40">
            <a:extLst>
              <a:ext uri="{FF2B5EF4-FFF2-40B4-BE49-F238E27FC236}">
                <a16:creationId xmlns:a16="http://schemas.microsoft.com/office/drawing/2014/main" id="{DE67D2F9-BF9A-4218-A452-8363BA460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3" y="5651500"/>
            <a:ext cx="2873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67" name="Rectangle 41">
            <a:extLst>
              <a:ext uri="{FF2B5EF4-FFF2-40B4-BE49-F238E27FC236}">
                <a16:creationId xmlns:a16="http://schemas.microsoft.com/office/drawing/2014/main" id="{2ABA5CBB-E705-4DE4-83E7-DD841BC4D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7669213"/>
            <a:ext cx="287337" cy="357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68" name="Rectangle 42">
            <a:extLst>
              <a:ext uri="{FF2B5EF4-FFF2-40B4-BE49-F238E27FC236}">
                <a16:creationId xmlns:a16="http://schemas.microsoft.com/office/drawing/2014/main" id="{DF44ADB3-9906-497A-B858-6F6EDF69F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0" y="6227763"/>
            <a:ext cx="287338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69" name="Text Box 43">
            <a:extLst>
              <a:ext uri="{FF2B5EF4-FFF2-40B4-BE49-F238E27FC236}">
                <a16:creationId xmlns:a16="http://schemas.microsoft.com/office/drawing/2014/main" id="{50DD88C7-5AB1-426F-AEDA-DEABBF624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0563"/>
            <a:ext cx="6858000" cy="461962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Ambiente heterogéneo: Muestreo estratificado</a:t>
            </a:r>
          </a:p>
        </p:txBody>
      </p:sp>
      <p:sp>
        <p:nvSpPr>
          <p:cNvPr id="35870" name="Oval 45">
            <a:extLst>
              <a:ext uri="{FF2B5EF4-FFF2-40B4-BE49-F238E27FC236}">
                <a16:creationId xmlns:a16="http://schemas.microsoft.com/office/drawing/2014/main" id="{B342ECEB-0E42-4D91-BDC8-A1F199DDC04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8050" y="241141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71" name="Oval 51">
            <a:extLst>
              <a:ext uri="{FF2B5EF4-FFF2-40B4-BE49-F238E27FC236}">
                <a16:creationId xmlns:a16="http://schemas.microsoft.com/office/drawing/2014/main" id="{125A95A1-98AD-4753-9302-68199D7CE4F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8050" y="284321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72" name="Oval 52">
            <a:extLst>
              <a:ext uri="{FF2B5EF4-FFF2-40B4-BE49-F238E27FC236}">
                <a16:creationId xmlns:a16="http://schemas.microsoft.com/office/drawing/2014/main" id="{3DE6E2CF-CAD4-45E9-A607-E377BA230E7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49500" y="22685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73" name="Oval 53">
            <a:extLst>
              <a:ext uri="{FF2B5EF4-FFF2-40B4-BE49-F238E27FC236}">
                <a16:creationId xmlns:a16="http://schemas.microsoft.com/office/drawing/2014/main" id="{94281B9F-3983-400F-BF67-220B254B09A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00213" y="262731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74" name="Oval 54">
            <a:extLst>
              <a:ext uri="{FF2B5EF4-FFF2-40B4-BE49-F238E27FC236}">
                <a16:creationId xmlns:a16="http://schemas.microsoft.com/office/drawing/2014/main" id="{62BF30CD-FA01-44EE-800B-FE5FE48B0AA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71650" y="327501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75" name="Oval 55">
            <a:extLst>
              <a:ext uri="{FF2B5EF4-FFF2-40B4-BE49-F238E27FC236}">
                <a16:creationId xmlns:a16="http://schemas.microsoft.com/office/drawing/2014/main" id="{120B9C70-908A-4F19-9456-5AD5B46ADB3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52513" y="35639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76" name="Oval 56">
            <a:extLst>
              <a:ext uri="{FF2B5EF4-FFF2-40B4-BE49-F238E27FC236}">
                <a16:creationId xmlns:a16="http://schemas.microsoft.com/office/drawing/2014/main" id="{6A47FFB0-DE00-478B-8F19-23603EFAE99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05038" y="31321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77" name="Oval 57">
            <a:extLst>
              <a:ext uri="{FF2B5EF4-FFF2-40B4-BE49-F238E27FC236}">
                <a16:creationId xmlns:a16="http://schemas.microsoft.com/office/drawing/2014/main" id="{82C7F582-D20A-4A90-BDC4-AE39B51A161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20938" y="35639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78" name="Oval 58">
            <a:extLst>
              <a:ext uri="{FF2B5EF4-FFF2-40B4-BE49-F238E27FC236}">
                <a16:creationId xmlns:a16="http://schemas.microsoft.com/office/drawing/2014/main" id="{1D63E1D0-FC2C-4C63-9B01-27678B85A2E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97200" y="2341563"/>
            <a:ext cx="73025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79" name="Oval 59">
            <a:extLst>
              <a:ext uri="{FF2B5EF4-FFF2-40B4-BE49-F238E27FC236}">
                <a16:creationId xmlns:a16="http://schemas.microsoft.com/office/drawing/2014/main" id="{42F33430-3638-47A7-81CF-292DEA2D890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97200" y="3205163"/>
            <a:ext cx="73025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80" name="Oval 60">
            <a:extLst>
              <a:ext uri="{FF2B5EF4-FFF2-40B4-BE49-F238E27FC236}">
                <a16:creationId xmlns:a16="http://schemas.microsoft.com/office/drawing/2014/main" id="{73931C89-9BD7-4E32-91CB-BCC16BBC383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57563" y="349250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81" name="Oval 61">
            <a:extLst>
              <a:ext uri="{FF2B5EF4-FFF2-40B4-BE49-F238E27FC236}">
                <a16:creationId xmlns:a16="http://schemas.microsoft.com/office/drawing/2014/main" id="{A63A0B37-ABC7-42FC-A6AA-6328A73BDA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21163" y="370840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82" name="Oval 62">
            <a:extLst>
              <a:ext uri="{FF2B5EF4-FFF2-40B4-BE49-F238E27FC236}">
                <a16:creationId xmlns:a16="http://schemas.microsoft.com/office/drawing/2014/main" id="{53C2FFB5-FE03-47DB-85BC-8DE8F75CC46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21163" y="35639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83" name="Oval 63">
            <a:extLst>
              <a:ext uri="{FF2B5EF4-FFF2-40B4-BE49-F238E27FC236}">
                <a16:creationId xmlns:a16="http://schemas.microsoft.com/office/drawing/2014/main" id="{5085919D-1A44-46E2-B3D4-FE47EA50705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76700" y="558006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84" name="Oval 64">
            <a:extLst>
              <a:ext uri="{FF2B5EF4-FFF2-40B4-BE49-F238E27FC236}">
                <a16:creationId xmlns:a16="http://schemas.microsoft.com/office/drawing/2014/main" id="{1422C430-1BBE-4C0B-85A4-B06BE43329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29225" y="349250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85" name="Oval 65">
            <a:extLst>
              <a:ext uri="{FF2B5EF4-FFF2-40B4-BE49-F238E27FC236}">
                <a16:creationId xmlns:a16="http://schemas.microsoft.com/office/drawing/2014/main" id="{EB2BF0ED-3D4B-430B-91CA-6B1A27F60C8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76700" y="24844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86" name="Oval 66">
            <a:extLst>
              <a:ext uri="{FF2B5EF4-FFF2-40B4-BE49-F238E27FC236}">
                <a16:creationId xmlns:a16="http://schemas.microsoft.com/office/drawing/2014/main" id="{C4EB9329-5E1C-4766-BD0B-8DF6AAF5A43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84763" y="24844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87" name="Oval 67">
            <a:extLst>
              <a:ext uri="{FF2B5EF4-FFF2-40B4-BE49-F238E27FC236}">
                <a16:creationId xmlns:a16="http://schemas.microsoft.com/office/drawing/2014/main" id="{936137BB-785F-4F94-94A4-92A4FF227F2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61025" y="31321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88" name="Oval 68">
            <a:extLst>
              <a:ext uri="{FF2B5EF4-FFF2-40B4-BE49-F238E27FC236}">
                <a16:creationId xmlns:a16="http://schemas.microsoft.com/office/drawing/2014/main" id="{71C59425-1C0C-4854-8B6E-79300B3A0DC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34050" y="219551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89" name="Oval 69">
            <a:extLst>
              <a:ext uri="{FF2B5EF4-FFF2-40B4-BE49-F238E27FC236}">
                <a16:creationId xmlns:a16="http://schemas.microsoft.com/office/drawing/2014/main" id="{810D6BD5-8E8A-41F2-9FE2-96E8CBE9CA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73463" y="5510213"/>
            <a:ext cx="73025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90" name="Oval 70">
            <a:extLst>
              <a:ext uri="{FF2B5EF4-FFF2-40B4-BE49-F238E27FC236}">
                <a16:creationId xmlns:a16="http://schemas.microsoft.com/office/drawing/2014/main" id="{7331E01D-74E1-432F-9500-28AC423C843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29000" y="601186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91" name="Oval 71">
            <a:extLst>
              <a:ext uri="{FF2B5EF4-FFF2-40B4-BE49-F238E27FC236}">
                <a16:creationId xmlns:a16="http://schemas.microsoft.com/office/drawing/2014/main" id="{18CFCCD5-85CD-4643-B4AB-BC21665E7AA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33600" y="665956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92" name="Oval 72">
            <a:extLst>
              <a:ext uri="{FF2B5EF4-FFF2-40B4-BE49-F238E27FC236}">
                <a16:creationId xmlns:a16="http://schemas.microsoft.com/office/drawing/2014/main" id="{9AD4ACF0-6280-4CB6-9BD7-1DE334F6599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76925" y="630078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93" name="Oval 73">
            <a:extLst>
              <a:ext uri="{FF2B5EF4-FFF2-40B4-BE49-F238E27FC236}">
                <a16:creationId xmlns:a16="http://schemas.microsoft.com/office/drawing/2014/main" id="{0B481F41-64DE-461F-B9CA-B3511A6F710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37063" y="2557463"/>
            <a:ext cx="73025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94" name="Oval 74">
            <a:extLst>
              <a:ext uri="{FF2B5EF4-FFF2-40B4-BE49-F238E27FC236}">
                <a16:creationId xmlns:a16="http://schemas.microsoft.com/office/drawing/2014/main" id="{9D3A1AAF-E1A8-4736-A5D2-41D5E0B8B73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28775" y="6589713"/>
            <a:ext cx="73025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95" name="Oval 75">
            <a:extLst>
              <a:ext uri="{FF2B5EF4-FFF2-40B4-BE49-F238E27FC236}">
                <a16:creationId xmlns:a16="http://schemas.microsoft.com/office/drawing/2014/main" id="{5BACE78D-E7E8-4947-966F-03DB7B109EE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71650" y="327501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96" name="Oval 76">
            <a:extLst>
              <a:ext uri="{FF2B5EF4-FFF2-40B4-BE49-F238E27FC236}">
                <a16:creationId xmlns:a16="http://schemas.microsoft.com/office/drawing/2014/main" id="{CDE08DE5-F999-4B52-94BD-864FB007B1F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52513" y="536416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97" name="Oval 77">
            <a:extLst>
              <a:ext uri="{FF2B5EF4-FFF2-40B4-BE49-F238E27FC236}">
                <a16:creationId xmlns:a16="http://schemas.microsoft.com/office/drawing/2014/main" id="{01263318-48DD-45A5-A9A2-0AEEED0916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24175" y="565150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98" name="Oval 78">
            <a:extLst>
              <a:ext uri="{FF2B5EF4-FFF2-40B4-BE49-F238E27FC236}">
                <a16:creationId xmlns:a16="http://schemas.microsoft.com/office/drawing/2014/main" id="{AB881211-13D6-412A-B79C-B18210E69E5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57788" y="5726113"/>
            <a:ext cx="73025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899" name="Oval 79">
            <a:extLst>
              <a:ext uri="{FF2B5EF4-FFF2-40B4-BE49-F238E27FC236}">
                <a16:creationId xmlns:a16="http://schemas.microsoft.com/office/drawing/2014/main" id="{FC04F77F-1181-46C5-859B-8F4A7646682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00438" y="694848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00" name="Oval 80">
            <a:extLst>
              <a:ext uri="{FF2B5EF4-FFF2-40B4-BE49-F238E27FC236}">
                <a16:creationId xmlns:a16="http://schemas.microsoft.com/office/drawing/2014/main" id="{26404D14-B79F-4762-AF87-14CAC28A33E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34050" y="738028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01" name="Oval 81">
            <a:extLst>
              <a:ext uri="{FF2B5EF4-FFF2-40B4-BE49-F238E27FC236}">
                <a16:creationId xmlns:a16="http://schemas.microsoft.com/office/drawing/2014/main" id="{E1859B8D-5F1A-427C-BA29-A934B3EAE9C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68863" y="644366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02" name="Oval 82">
            <a:extLst>
              <a:ext uri="{FF2B5EF4-FFF2-40B4-BE49-F238E27FC236}">
                <a16:creationId xmlns:a16="http://schemas.microsoft.com/office/drawing/2014/main" id="{28EDCAE2-E427-4DEF-B756-831CF6E4204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00663" y="687705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03" name="Oval 83">
            <a:extLst>
              <a:ext uri="{FF2B5EF4-FFF2-40B4-BE49-F238E27FC236}">
                <a16:creationId xmlns:a16="http://schemas.microsoft.com/office/drawing/2014/main" id="{A9E31BEA-564F-4BE6-8B84-C012215A72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89588" y="5294313"/>
            <a:ext cx="73025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04" name="Oval 84">
            <a:extLst>
              <a:ext uri="{FF2B5EF4-FFF2-40B4-BE49-F238E27FC236}">
                <a16:creationId xmlns:a16="http://schemas.microsoft.com/office/drawing/2014/main" id="{FC367DAF-7134-4D05-B76B-B90ABFED9B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29000" y="781208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05" name="Oval 85">
            <a:extLst>
              <a:ext uri="{FF2B5EF4-FFF2-40B4-BE49-F238E27FC236}">
                <a16:creationId xmlns:a16="http://schemas.microsoft.com/office/drawing/2014/main" id="{9ED9403C-2175-4EC5-AC97-AD858357AC1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57338" y="644366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06" name="Oval 86">
            <a:extLst>
              <a:ext uri="{FF2B5EF4-FFF2-40B4-BE49-F238E27FC236}">
                <a16:creationId xmlns:a16="http://schemas.microsoft.com/office/drawing/2014/main" id="{9DDA3DC7-F32F-433B-BF83-7AA48131D0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76475" y="608488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07" name="Rectangle 87">
            <a:extLst>
              <a:ext uri="{FF2B5EF4-FFF2-40B4-BE49-F238E27FC236}">
                <a16:creationId xmlns:a16="http://schemas.microsoft.com/office/drawing/2014/main" id="{EFF0A7B3-1806-4462-BD20-271E0AAAB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7669213"/>
            <a:ext cx="287337" cy="357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08" name="Rectangle 88">
            <a:extLst>
              <a:ext uri="{FF2B5EF4-FFF2-40B4-BE49-F238E27FC236}">
                <a16:creationId xmlns:a16="http://schemas.microsoft.com/office/drawing/2014/main" id="{7E3AB787-05BB-4BCC-9A45-A6917D844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7669213"/>
            <a:ext cx="287338" cy="357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09" name="Rectangle 89">
            <a:extLst>
              <a:ext uri="{FF2B5EF4-FFF2-40B4-BE49-F238E27FC236}">
                <a16:creationId xmlns:a16="http://schemas.microsoft.com/office/drawing/2014/main" id="{35EFC35C-7859-437B-A13A-46B3CC974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6300788"/>
            <a:ext cx="287338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10" name="Rectangle 90">
            <a:extLst>
              <a:ext uri="{FF2B5EF4-FFF2-40B4-BE49-F238E27FC236}">
                <a16:creationId xmlns:a16="http://schemas.microsoft.com/office/drawing/2014/main" id="{A6F45E9D-4D3D-4ABA-A786-2F9C17A7B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7453313"/>
            <a:ext cx="287337" cy="357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11" name="Oval 91">
            <a:extLst>
              <a:ext uri="{FF2B5EF4-FFF2-40B4-BE49-F238E27FC236}">
                <a16:creationId xmlns:a16="http://schemas.microsoft.com/office/drawing/2014/main" id="{3D9E3DC0-50D2-4CD5-AD9C-A303B73485C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16113" y="759618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12" name="Oval 92">
            <a:extLst>
              <a:ext uri="{FF2B5EF4-FFF2-40B4-BE49-F238E27FC236}">
                <a16:creationId xmlns:a16="http://schemas.microsoft.com/office/drawing/2014/main" id="{E1D03A05-F037-408A-873D-FB6446D50B3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2150" y="6589713"/>
            <a:ext cx="73025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13" name="Oval 93">
            <a:extLst>
              <a:ext uri="{FF2B5EF4-FFF2-40B4-BE49-F238E27FC236}">
                <a16:creationId xmlns:a16="http://schemas.microsoft.com/office/drawing/2014/main" id="{D4E58287-483C-4D49-8587-A9B6DE8BD96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52738" y="6157913"/>
            <a:ext cx="73025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14" name="Oval 94">
            <a:extLst>
              <a:ext uri="{FF2B5EF4-FFF2-40B4-BE49-F238E27FC236}">
                <a16:creationId xmlns:a16="http://schemas.microsoft.com/office/drawing/2014/main" id="{60FCC717-FE85-4B57-BCC7-94E986FAC57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20938" y="738028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15" name="Oval 95">
            <a:extLst>
              <a:ext uri="{FF2B5EF4-FFF2-40B4-BE49-F238E27FC236}">
                <a16:creationId xmlns:a16="http://schemas.microsoft.com/office/drawing/2014/main" id="{B0D42564-7C71-4BE5-B33A-7ABA3242CC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37063" y="543560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16" name="Oval 96">
            <a:extLst>
              <a:ext uri="{FF2B5EF4-FFF2-40B4-BE49-F238E27FC236}">
                <a16:creationId xmlns:a16="http://schemas.microsoft.com/office/drawing/2014/main" id="{90F3B7DB-1F32-48B1-8B03-E23D537379D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8050" y="5726113"/>
            <a:ext cx="73025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17" name="Oval 97">
            <a:extLst>
              <a:ext uri="{FF2B5EF4-FFF2-40B4-BE49-F238E27FC236}">
                <a16:creationId xmlns:a16="http://schemas.microsoft.com/office/drawing/2014/main" id="{0B5E88EF-A208-4CCE-90C0-50CF0F4905E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20938" y="6589713"/>
            <a:ext cx="73025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18" name="Oval 98">
            <a:extLst>
              <a:ext uri="{FF2B5EF4-FFF2-40B4-BE49-F238E27FC236}">
                <a16:creationId xmlns:a16="http://schemas.microsoft.com/office/drawing/2014/main" id="{A4490784-DB05-4F79-AE98-3F5CBA464AB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84538" y="687705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19" name="Oval 99">
            <a:extLst>
              <a:ext uri="{FF2B5EF4-FFF2-40B4-BE49-F238E27FC236}">
                <a16:creationId xmlns:a16="http://schemas.microsoft.com/office/drawing/2014/main" id="{07999D7B-A658-4789-BC5F-9B6892D83DB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57338" y="5942013"/>
            <a:ext cx="73025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20" name="Oval 100">
            <a:extLst>
              <a:ext uri="{FF2B5EF4-FFF2-40B4-BE49-F238E27FC236}">
                <a16:creationId xmlns:a16="http://schemas.microsoft.com/office/drawing/2014/main" id="{8BDAD814-716E-4A46-B38B-267F80D010A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24175" y="6805613"/>
            <a:ext cx="73025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21" name="Oval 101">
            <a:extLst>
              <a:ext uri="{FF2B5EF4-FFF2-40B4-BE49-F238E27FC236}">
                <a16:creationId xmlns:a16="http://schemas.microsoft.com/office/drawing/2014/main" id="{B5DCF365-87C2-4DB2-A99F-AFF515EC260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21163" y="687705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22" name="Oval 102">
            <a:extLst>
              <a:ext uri="{FF2B5EF4-FFF2-40B4-BE49-F238E27FC236}">
                <a16:creationId xmlns:a16="http://schemas.microsoft.com/office/drawing/2014/main" id="{39C31E3E-B328-429E-AD0D-658EC28DD07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61025" y="5726113"/>
            <a:ext cx="73025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23" name="Oval 103">
            <a:extLst>
              <a:ext uri="{FF2B5EF4-FFF2-40B4-BE49-F238E27FC236}">
                <a16:creationId xmlns:a16="http://schemas.microsoft.com/office/drawing/2014/main" id="{C3B5C998-D398-405D-BCE3-953A4E6BC8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49500" y="687546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24" name="Oval 104">
            <a:extLst>
              <a:ext uri="{FF2B5EF4-FFF2-40B4-BE49-F238E27FC236}">
                <a16:creationId xmlns:a16="http://schemas.microsoft.com/office/drawing/2014/main" id="{8FD318B5-AA37-4363-8BDB-824E4843AF4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41438" y="7453313"/>
            <a:ext cx="73025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25" name="Oval 105">
            <a:extLst>
              <a:ext uri="{FF2B5EF4-FFF2-40B4-BE49-F238E27FC236}">
                <a16:creationId xmlns:a16="http://schemas.microsoft.com/office/drawing/2014/main" id="{51FCBE1D-70C5-454B-9630-7CE688FCE07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76475" y="558006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26" name="Oval 106">
            <a:extLst>
              <a:ext uri="{FF2B5EF4-FFF2-40B4-BE49-F238E27FC236}">
                <a16:creationId xmlns:a16="http://schemas.microsoft.com/office/drawing/2014/main" id="{92D4AEEA-E16F-4903-A9C8-0AF81732873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44900" y="644366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27" name="Oval 107">
            <a:extLst>
              <a:ext uri="{FF2B5EF4-FFF2-40B4-BE49-F238E27FC236}">
                <a16:creationId xmlns:a16="http://schemas.microsoft.com/office/drawing/2014/main" id="{35472605-735A-4ECD-8C01-913CA7C7FEC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21163" y="5942013"/>
            <a:ext cx="73025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28" name="Oval 108">
            <a:extLst>
              <a:ext uri="{FF2B5EF4-FFF2-40B4-BE49-F238E27FC236}">
                <a16:creationId xmlns:a16="http://schemas.microsoft.com/office/drawing/2014/main" id="{EB229F75-602D-4A51-AB90-FFBED64ECBD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65625" y="810101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29" name="Oval 109">
            <a:extLst>
              <a:ext uri="{FF2B5EF4-FFF2-40B4-BE49-F238E27FC236}">
                <a16:creationId xmlns:a16="http://schemas.microsoft.com/office/drawing/2014/main" id="{B1DF80C4-6F96-4E7C-AB8C-82F98BA5557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44675" y="565150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30" name="Oval 110">
            <a:extLst>
              <a:ext uri="{FF2B5EF4-FFF2-40B4-BE49-F238E27FC236}">
                <a16:creationId xmlns:a16="http://schemas.microsoft.com/office/drawing/2014/main" id="{C629F8E4-28E4-4BC9-9DC6-3B0F069236A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97200" y="752316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31" name="Oval 111">
            <a:extLst>
              <a:ext uri="{FF2B5EF4-FFF2-40B4-BE49-F238E27FC236}">
                <a16:creationId xmlns:a16="http://schemas.microsoft.com/office/drawing/2014/main" id="{D0F138AE-7B04-4EEF-9A8A-413F8DFFBCE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6613" y="759618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32" name="Oval 112">
            <a:extLst>
              <a:ext uri="{FF2B5EF4-FFF2-40B4-BE49-F238E27FC236}">
                <a16:creationId xmlns:a16="http://schemas.microsoft.com/office/drawing/2014/main" id="{BCF4DF16-55CF-48A9-85DD-2CD02E4895D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68638" y="831691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33" name="Oval 113">
            <a:extLst>
              <a:ext uri="{FF2B5EF4-FFF2-40B4-BE49-F238E27FC236}">
                <a16:creationId xmlns:a16="http://schemas.microsoft.com/office/drawing/2014/main" id="{D633951F-C7D5-4CBC-B4BE-8AADD9752FD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41438" y="5510213"/>
            <a:ext cx="73025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34" name="Oval 114">
            <a:extLst>
              <a:ext uri="{FF2B5EF4-FFF2-40B4-BE49-F238E27FC236}">
                <a16:creationId xmlns:a16="http://schemas.microsoft.com/office/drawing/2014/main" id="{A650143A-7120-45A6-BDC5-9AD4AC95F8C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97200" y="752316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35" name="Oval 115">
            <a:extLst>
              <a:ext uri="{FF2B5EF4-FFF2-40B4-BE49-F238E27FC236}">
                <a16:creationId xmlns:a16="http://schemas.microsoft.com/office/drawing/2014/main" id="{34411B40-B31D-4304-9F40-E4814911520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8050" y="622776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36" name="Oval 116">
            <a:extLst>
              <a:ext uri="{FF2B5EF4-FFF2-40B4-BE49-F238E27FC236}">
                <a16:creationId xmlns:a16="http://schemas.microsoft.com/office/drawing/2014/main" id="{3A99EC57-624D-43B2-BBB1-0B2C4CCAFD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52513" y="781208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37" name="Oval 117">
            <a:extLst>
              <a:ext uri="{FF2B5EF4-FFF2-40B4-BE49-F238E27FC236}">
                <a16:creationId xmlns:a16="http://schemas.microsoft.com/office/drawing/2014/main" id="{B21990ED-CC1A-4BA1-A53B-C371A6CE9D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2150" y="817245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38" name="Oval 118">
            <a:extLst>
              <a:ext uri="{FF2B5EF4-FFF2-40B4-BE49-F238E27FC236}">
                <a16:creationId xmlns:a16="http://schemas.microsoft.com/office/drawing/2014/main" id="{36814554-5834-4528-AD3F-1C6CE7CCF0C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89138" y="543560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39" name="Oval 119">
            <a:extLst>
              <a:ext uri="{FF2B5EF4-FFF2-40B4-BE49-F238E27FC236}">
                <a16:creationId xmlns:a16="http://schemas.microsoft.com/office/drawing/2014/main" id="{6F763FE5-51F0-4B76-A825-10F2DDAF683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81075" y="651668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40" name="Oval 120">
            <a:extLst>
              <a:ext uri="{FF2B5EF4-FFF2-40B4-BE49-F238E27FC236}">
                <a16:creationId xmlns:a16="http://schemas.microsoft.com/office/drawing/2014/main" id="{E381038F-3CA5-48D8-940E-563F858156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76700" y="630078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5941" name="Oval 121">
            <a:extLst>
              <a:ext uri="{FF2B5EF4-FFF2-40B4-BE49-F238E27FC236}">
                <a16:creationId xmlns:a16="http://schemas.microsoft.com/office/drawing/2014/main" id="{E0F0C965-2FFD-432A-81B3-947C49B344B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92375" y="7021513"/>
            <a:ext cx="73025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>
            <a:extLst>
              <a:ext uri="{FF2B5EF4-FFF2-40B4-BE49-F238E27FC236}">
                <a16:creationId xmlns:a16="http://schemas.microsoft.com/office/drawing/2014/main" id="{D810F81A-68B4-430F-AAC8-FA5BDE5C1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539750"/>
            <a:ext cx="51117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¿Por qué conviene estratificar?</a:t>
            </a:r>
          </a:p>
        </p:txBody>
      </p:sp>
      <p:sp>
        <p:nvSpPr>
          <p:cNvPr id="36867" name="Text Box 5">
            <a:extLst>
              <a:ext uri="{FF2B5EF4-FFF2-40B4-BE49-F238E27FC236}">
                <a16:creationId xmlns:a16="http://schemas.microsoft.com/office/drawing/2014/main" id="{AFDEF9CA-C4F9-4913-95F8-C7610E13D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1547813"/>
            <a:ext cx="4535487" cy="461962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Número de muestras a tomar</a:t>
            </a:r>
          </a:p>
        </p:txBody>
      </p:sp>
      <p:sp>
        <p:nvSpPr>
          <p:cNvPr id="36868" name="Line 6">
            <a:extLst>
              <a:ext uri="{FF2B5EF4-FFF2-40B4-BE49-F238E27FC236}">
                <a16:creationId xmlns:a16="http://schemas.microsoft.com/office/drawing/2014/main" id="{9BD82FFC-1F03-4A88-8761-8BFAF74952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41438" y="2484438"/>
            <a:ext cx="151130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6869" name="Text Box 7">
            <a:extLst>
              <a:ext uri="{FF2B5EF4-FFF2-40B4-BE49-F238E27FC236}">
                <a16:creationId xmlns:a16="http://schemas.microsoft.com/office/drawing/2014/main" id="{62408C5C-AFF5-4E11-862F-0DF2DA913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3995738"/>
            <a:ext cx="2232025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Error aceptado</a:t>
            </a:r>
          </a:p>
        </p:txBody>
      </p:sp>
      <p:sp>
        <p:nvSpPr>
          <p:cNvPr id="36870" name="Line 9">
            <a:extLst>
              <a:ext uri="{FF2B5EF4-FFF2-40B4-BE49-F238E27FC236}">
                <a16:creationId xmlns:a16="http://schemas.microsoft.com/office/drawing/2014/main" id="{892A826D-022A-4DA5-8793-2ECF02211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7200" y="2411413"/>
            <a:ext cx="1368425" cy="1296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6871" name="Text Box 10">
            <a:extLst>
              <a:ext uri="{FF2B5EF4-FFF2-40B4-BE49-F238E27FC236}">
                <a16:creationId xmlns:a16="http://schemas.microsoft.com/office/drawing/2014/main" id="{50794235-C3DA-4BAC-97CA-E86743713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738" y="3924300"/>
            <a:ext cx="4005262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Variabilidad entre muestras</a:t>
            </a:r>
          </a:p>
        </p:txBody>
      </p:sp>
      <p:sp>
        <p:nvSpPr>
          <p:cNvPr id="36872" name="Line 11">
            <a:extLst>
              <a:ext uri="{FF2B5EF4-FFF2-40B4-BE49-F238E27FC236}">
                <a16:creationId xmlns:a16="http://schemas.microsoft.com/office/drawing/2014/main" id="{8E656140-CF9C-4673-BF44-F5A0A5B67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2963" y="4932363"/>
            <a:ext cx="0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6873" name="Text Box 12">
            <a:extLst>
              <a:ext uri="{FF2B5EF4-FFF2-40B4-BE49-F238E27FC236}">
                <a16:creationId xmlns:a16="http://schemas.microsoft.com/office/drawing/2014/main" id="{F63C9A9D-A57A-4B6B-9625-21EC31691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6084888"/>
            <a:ext cx="3311525" cy="830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Error observado con n número de muestras </a:t>
            </a:r>
          </a:p>
        </p:txBody>
      </p:sp>
      <p:sp>
        <p:nvSpPr>
          <p:cNvPr id="36874" name="Text Box 13">
            <a:extLst>
              <a:ext uri="{FF2B5EF4-FFF2-40B4-BE49-F238E27FC236}">
                <a16:creationId xmlns:a16="http://schemas.microsoft.com/office/drawing/2014/main" id="{1E60D9A3-3A41-4990-A99B-60C1F9C44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725" y="7092950"/>
            <a:ext cx="1296988" cy="4619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s/ n</a:t>
            </a:r>
            <a:r>
              <a:rPr lang="es-ES" altLang="es-AR" sz="2400" baseline="30000">
                <a:latin typeface="Arial" panose="020B0604020202020204" pitchFamily="34" charset="0"/>
              </a:rPr>
              <a:t>1/2</a:t>
            </a:r>
            <a:endParaRPr lang="es-ES" altLang="es-AR" sz="2400">
              <a:latin typeface="Arial" panose="020B0604020202020204" pitchFamily="34" charset="0"/>
            </a:endParaRPr>
          </a:p>
        </p:txBody>
      </p:sp>
      <p:sp>
        <p:nvSpPr>
          <p:cNvPr id="36875" name="Text Box 14">
            <a:extLst>
              <a:ext uri="{FF2B5EF4-FFF2-40B4-BE49-F238E27FC236}">
                <a16:creationId xmlns:a16="http://schemas.microsoft.com/office/drawing/2014/main" id="{651D4E6D-3371-445B-9332-FDD222F12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7885113"/>
            <a:ext cx="453548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s= desvío muestral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n= número de muestras</a:t>
            </a:r>
          </a:p>
        </p:txBody>
      </p:sp>
      <p:sp>
        <p:nvSpPr>
          <p:cNvPr id="36876" name="Text Box 16">
            <a:extLst>
              <a:ext uri="{FF2B5EF4-FFF2-40B4-BE49-F238E27FC236}">
                <a16:creationId xmlns:a16="http://schemas.microsoft.com/office/drawing/2014/main" id="{1FEA869B-BE95-474F-9774-60D1E06BD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877050"/>
            <a:ext cx="2376488" cy="8302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&lt; si el ambiente es homogéneo</a:t>
            </a:r>
          </a:p>
        </p:txBody>
      </p:sp>
      <p:sp>
        <p:nvSpPr>
          <p:cNvPr id="36877" name="Line 17">
            <a:extLst>
              <a:ext uri="{FF2B5EF4-FFF2-40B4-BE49-F238E27FC236}">
                <a16:creationId xmlns:a16="http://schemas.microsoft.com/office/drawing/2014/main" id="{9152057F-EF32-4C6E-8752-FDF0CFFE1D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2375" y="7308850"/>
            <a:ext cx="1800225" cy="290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6878" name="Text Box 18">
            <a:extLst>
              <a:ext uri="{FF2B5EF4-FFF2-40B4-BE49-F238E27FC236}">
                <a16:creationId xmlns:a16="http://schemas.microsoft.com/office/drawing/2014/main" id="{B09F30BF-DEC3-41A5-A80C-496A689EF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63" y="2700338"/>
            <a:ext cx="28082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Depende de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>
            <a:extLst>
              <a:ext uri="{FF2B5EF4-FFF2-40B4-BE49-F238E27FC236}">
                <a16:creationId xmlns:a16="http://schemas.microsoft.com/office/drawing/2014/main" id="{FC82D0F4-E8D5-490C-89BD-87473A1D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900113"/>
            <a:ext cx="6408737" cy="705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Line 5">
            <a:extLst>
              <a:ext uri="{FF2B5EF4-FFF2-40B4-BE49-F238E27FC236}">
                <a16:creationId xmlns:a16="http://schemas.microsoft.com/office/drawing/2014/main" id="{487D7466-BE41-4990-950F-E4C581CF5C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65400" y="3276600"/>
            <a:ext cx="3311525" cy="46799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892" name="Rectangle 6">
            <a:extLst>
              <a:ext uri="{FF2B5EF4-FFF2-40B4-BE49-F238E27FC236}">
                <a16:creationId xmlns:a16="http://schemas.microsoft.com/office/drawing/2014/main" id="{184BF32A-18D4-4EB8-BEDC-B09C88C7D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7524750"/>
            <a:ext cx="576262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7893" name="Rectangle 7">
            <a:extLst>
              <a:ext uri="{FF2B5EF4-FFF2-40B4-BE49-F238E27FC236}">
                <a16:creationId xmlns:a16="http://schemas.microsoft.com/office/drawing/2014/main" id="{0CC42CE9-54D5-4BF1-BC1C-265734296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4643438"/>
            <a:ext cx="576262" cy="434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7894" name="Rectangle 8">
            <a:extLst>
              <a:ext uri="{FF2B5EF4-FFF2-40B4-BE49-F238E27FC236}">
                <a16:creationId xmlns:a16="http://schemas.microsoft.com/office/drawing/2014/main" id="{66C10F09-ED3D-44D5-A182-1E7D9AE18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5" y="5726113"/>
            <a:ext cx="5762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7895" name="Rectangle 9">
            <a:extLst>
              <a:ext uri="{FF2B5EF4-FFF2-40B4-BE49-F238E27FC236}">
                <a16:creationId xmlns:a16="http://schemas.microsoft.com/office/drawing/2014/main" id="{68E40A8E-C30F-45F6-9930-0B1FF38D2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863" y="6732588"/>
            <a:ext cx="576262" cy="434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7896" name="Rectangle 10">
            <a:extLst>
              <a:ext uri="{FF2B5EF4-FFF2-40B4-BE49-F238E27FC236}">
                <a16:creationId xmlns:a16="http://schemas.microsoft.com/office/drawing/2014/main" id="{60771AB4-4A56-48E3-9A00-AA371E697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3421063"/>
            <a:ext cx="5762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7897" name="Text Box 11">
            <a:extLst>
              <a:ext uri="{FF2B5EF4-FFF2-40B4-BE49-F238E27FC236}">
                <a16:creationId xmlns:a16="http://schemas.microsoft.com/office/drawing/2014/main" id="{88B249E9-5943-4FAD-B963-BB77869B3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0"/>
            <a:ext cx="5832475" cy="830263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Muestreo a lo largo de un gradiente: Sistemático</a:t>
            </a:r>
          </a:p>
        </p:txBody>
      </p:sp>
      <p:sp>
        <p:nvSpPr>
          <p:cNvPr id="37898" name="Text Box 12">
            <a:extLst>
              <a:ext uri="{FF2B5EF4-FFF2-40B4-BE49-F238E27FC236}">
                <a16:creationId xmlns:a16="http://schemas.microsoft.com/office/drawing/2014/main" id="{B2017965-780B-4DA9-B219-851BAFD17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8101013"/>
            <a:ext cx="6119812" cy="830262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Si se distribuye al azar puede haber zonas sin representar</a:t>
            </a:r>
          </a:p>
        </p:txBody>
      </p:sp>
      <p:sp>
        <p:nvSpPr>
          <p:cNvPr id="37899" name="Oval 13">
            <a:extLst>
              <a:ext uri="{FF2B5EF4-FFF2-40B4-BE49-F238E27FC236}">
                <a16:creationId xmlns:a16="http://schemas.microsoft.com/office/drawing/2014/main" id="{8981A8EB-1B48-4DE8-83FE-89CAE65F9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4427538"/>
            <a:ext cx="647700" cy="219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7900" name="Oval 14">
            <a:extLst>
              <a:ext uri="{FF2B5EF4-FFF2-40B4-BE49-F238E27FC236}">
                <a16:creationId xmlns:a16="http://schemas.microsoft.com/office/drawing/2014/main" id="{7E43D00E-DBB2-4A30-8EA3-FA6449A86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63" y="6227763"/>
            <a:ext cx="6477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7901" name="Oval 15">
            <a:extLst>
              <a:ext uri="{FF2B5EF4-FFF2-40B4-BE49-F238E27FC236}">
                <a16:creationId xmlns:a16="http://schemas.microsoft.com/office/drawing/2014/main" id="{D20351AA-F773-4C70-AB57-C41F1234F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7308850"/>
            <a:ext cx="6477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7902" name="Oval 16">
            <a:extLst>
              <a:ext uri="{FF2B5EF4-FFF2-40B4-BE49-F238E27FC236}">
                <a16:creationId xmlns:a16="http://schemas.microsoft.com/office/drawing/2014/main" id="{6CE70C2C-71F7-464B-AB22-B5439BB31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5219700"/>
            <a:ext cx="6477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7903" name="Oval 17">
            <a:extLst>
              <a:ext uri="{FF2B5EF4-FFF2-40B4-BE49-F238E27FC236}">
                <a16:creationId xmlns:a16="http://schemas.microsoft.com/office/drawing/2014/main" id="{D2626FC2-3B45-4FD5-9147-258A8B16B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5580063"/>
            <a:ext cx="6477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7904" name="Oval 18">
            <a:extLst>
              <a:ext uri="{FF2B5EF4-FFF2-40B4-BE49-F238E27FC236}">
                <a16:creationId xmlns:a16="http://schemas.microsoft.com/office/drawing/2014/main" id="{8D2A4B63-11E5-43B2-9320-551D6FB14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6659563"/>
            <a:ext cx="6477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7905" name="Text Box 19">
            <a:extLst>
              <a:ext uri="{FF2B5EF4-FFF2-40B4-BE49-F238E27FC236}">
                <a16:creationId xmlns:a16="http://schemas.microsoft.com/office/drawing/2014/main" id="{BC67ECB8-4747-4566-ACAA-509E25B30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4427538"/>
            <a:ext cx="1008062" cy="4619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azar</a:t>
            </a:r>
          </a:p>
        </p:txBody>
      </p:sp>
      <p:sp>
        <p:nvSpPr>
          <p:cNvPr id="37906" name="Text Box 20">
            <a:extLst>
              <a:ext uri="{FF2B5EF4-FFF2-40B4-BE49-F238E27FC236}">
                <a16:creationId xmlns:a16="http://schemas.microsoft.com/office/drawing/2014/main" id="{253EEA17-D0F5-458C-9107-E2CD2C2E5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4643438"/>
            <a:ext cx="1800225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sistemático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>
            <a:extLst>
              <a:ext uri="{FF2B5EF4-FFF2-40B4-BE49-F238E27FC236}">
                <a16:creationId xmlns:a16="http://schemas.microsoft.com/office/drawing/2014/main" id="{ABFCDE99-317A-44CA-A676-325EAD92C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468313"/>
            <a:ext cx="5761038" cy="830262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Métodos de distancia para la estimación de densidad</a:t>
            </a:r>
          </a:p>
        </p:txBody>
      </p:sp>
      <p:sp>
        <p:nvSpPr>
          <p:cNvPr id="38915" name="Text Box 5">
            <a:extLst>
              <a:ext uri="{FF2B5EF4-FFF2-40B4-BE49-F238E27FC236}">
                <a16:creationId xmlns:a16="http://schemas.microsoft.com/office/drawing/2014/main" id="{E0055183-0EF0-4B47-8664-CF129FBB0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125663"/>
            <a:ext cx="57594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Se cuenta un n número de individuos</a:t>
            </a:r>
          </a:p>
          <a:p>
            <a:pPr eaLnBrk="1" hangingPunct="1">
              <a:spcBef>
                <a:spcPct val="50000"/>
              </a:spcBef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Se estima el área promedio ocupada por un solo individuo</a:t>
            </a:r>
          </a:p>
        </p:txBody>
      </p:sp>
      <p:sp>
        <p:nvSpPr>
          <p:cNvPr id="38916" name="Oval 6">
            <a:extLst>
              <a:ext uri="{FF2B5EF4-FFF2-40B4-BE49-F238E27FC236}">
                <a16:creationId xmlns:a16="http://schemas.microsoft.com/office/drawing/2014/main" id="{9BD72F1D-554D-432E-82FA-8F66B8DDF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938" y="5795963"/>
            <a:ext cx="431800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8917" name="Oval 7">
            <a:extLst>
              <a:ext uri="{FF2B5EF4-FFF2-40B4-BE49-F238E27FC236}">
                <a16:creationId xmlns:a16="http://schemas.microsoft.com/office/drawing/2014/main" id="{003EF7FA-6C6A-418C-9659-BB02D28F2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6659563"/>
            <a:ext cx="431800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8918" name="Oval 8">
            <a:extLst>
              <a:ext uri="{FF2B5EF4-FFF2-40B4-BE49-F238E27FC236}">
                <a16:creationId xmlns:a16="http://schemas.microsoft.com/office/drawing/2014/main" id="{4F80ACAD-9496-477F-8539-F0828071B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5435600"/>
            <a:ext cx="431800" cy="290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8919" name="Oval 9">
            <a:extLst>
              <a:ext uri="{FF2B5EF4-FFF2-40B4-BE49-F238E27FC236}">
                <a16:creationId xmlns:a16="http://schemas.microsoft.com/office/drawing/2014/main" id="{7C79748C-9D00-4152-8469-101F8087E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5219700"/>
            <a:ext cx="1728788" cy="1512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8920" name="Oval 10">
            <a:extLst>
              <a:ext uri="{FF2B5EF4-FFF2-40B4-BE49-F238E27FC236}">
                <a16:creationId xmlns:a16="http://schemas.microsoft.com/office/drawing/2014/main" id="{88BEC8B3-0E1F-435E-A60B-841B3A74D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6011863"/>
            <a:ext cx="1584325" cy="1512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8921" name="Oval 11">
            <a:extLst>
              <a:ext uri="{FF2B5EF4-FFF2-40B4-BE49-F238E27FC236}">
                <a16:creationId xmlns:a16="http://schemas.microsoft.com/office/drawing/2014/main" id="{034508D7-168B-4905-A5A6-D753A9BC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5" y="5003800"/>
            <a:ext cx="1225550" cy="1154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38922" name="Text Box 12">
            <a:extLst>
              <a:ext uri="{FF2B5EF4-FFF2-40B4-BE49-F238E27FC236}">
                <a16:creationId xmlns:a16="http://schemas.microsoft.com/office/drawing/2014/main" id="{C23900A7-6C69-4610-9AD1-FBD4D906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56550"/>
            <a:ext cx="6597650" cy="830263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Asumen disposición al azar de los individuos de la población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>
            <a:extLst>
              <a:ext uri="{FF2B5EF4-FFF2-40B4-BE49-F238E27FC236}">
                <a16:creationId xmlns:a16="http://schemas.microsoft.com/office/drawing/2014/main" id="{CC811A4D-E3D8-432B-A380-A3B13FA56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463"/>
            <a:ext cx="6858000" cy="3048001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s-AR" sz="2400" b="1">
                <a:solidFill>
                  <a:srgbClr val="FF3300"/>
                </a:solidFill>
                <a:latin typeface="Arial" panose="020B0604020202020204" pitchFamily="34" charset="0"/>
              </a:rPr>
              <a:t>Método del individuo más cercano</a:t>
            </a:r>
            <a:r>
              <a:rPr lang="es-ES_tradnl" altLang="es-AR" sz="2400" b="1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s-ES_tradnl" altLang="es-AR" sz="2400" b="1">
                <a:latin typeface="Arial" panose="020B0604020202020204" pitchFamily="34" charset="0"/>
              </a:rPr>
              <a:t>	</a:t>
            </a: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s-ES_tradnl" altLang="es-AR" sz="2400">
                <a:latin typeface="Arial" panose="020B0604020202020204" pitchFamily="34" charset="0"/>
              </a:rPr>
              <a:t> Se eligen n puntos al azar</a:t>
            </a:r>
          </a:p>
          <a:p>
            <a:pPr algn="ctr" eaLnBrk="1" hangingPunct="1">
              <a:buFontTx/>
              <a:buChar char="•"/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s-ES_tradnl" altLang="es-AR" sz="2400">
                <a:latin typeface="Arial" panose="020B0604020202020204" pitchFamily="34" charset="0"/>
              </a:rPr>
              <a:t> Se miden las distancias entre cada punto y el individuo más cercano (yi). </a:t>
            </a:r>
          </a:p>
          <a:p>
            <a:pPr algn="ctr" eaLnBrk="1" hangingPunct="1">
              <a:buFontTx/>
              <a:buChar char="•"/>
            </a:pPr>
            <a:endParaRPr lang="en-US" altLang="es-AR" sz="240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s-AR" sz="2400">
                <a:latin typeface="Arial" panose="020B0604020202020204" pitchFamily="34" charset="0"/>
              </a:rPr>
              <a:t> Densidad = (n-1)/</a:t>
            </a:r>
            <a:r>
              <a:rPr lang="es-ES_tradnl" altLang="es-AR" sz="2400">
                <a:latin typeface="Arial" panose="020B0604020202020204" pitchFamily="34" charset="0"/>
                <a:sym typeface="Symbol" panose="05050102010706020507" pitchFamily="18" charset="2"/>
              </a:rPr>
              <a:t></a:t>
            </a:r>
            <a:r>
              <a:rPr lang="en-US" altLang="es-AR" sz="2400">
                <a:latin typeface="Arial" panose="020B0604020202020204" pitchFamily="34" charset="0"/>
              </a:rPr>
              <a:t>y</a:t>
            </a:r>
            <a:r>
              <a:rPr lang="en-US" altLang="es-AR" sz="2400">
                <a:latin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s-AR" sz="2400" baseline="3000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s-AR" sz="2400">
                <a:latin typeface="Arial" panose="020B0604020202020204" pitchFamily="34" charset="0"/>
                <a:sym typeface="Symbol" panose="05050102010706020507" pitchFamily="18" charset="2"/>
              </a:rPr>
              <a:t>  </a:t>
            </a:r>
            <a:endParaRPr lang="es-ES" altLang="es-AR" sz="240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9939" name="Text Box 51">
            <a:extLst>
              <a:ext uri="{FF2B5EF4-FFF2-40B4-BE49-F238E27FC236}">
                <a16:creationId xmlns:a16="http://schemas.microsoft.com/office/drawing/2014/main" id="{34F8DA5D-A73D-4D0C-9DEA-011EE363C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5" y="6227763"/>
            <a:ext cx="431800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yi</a:t>
            </a:r>
          </a:p>
        </p:txBody>
      </p:sp>
      <p:grpSp>
        <p:nvGrpSpPr>
          <p:cNvPr id="39940" name="Group 55">
            <a:extLst>
              <a:ext uri="{FF2B5EF4-FFF2-40B4-BE49-F238E27FC236}">
                <a16:creationId xmlns:a16="http://schemas.microsoft.com/office/drawing/2014/main" id="{2BC5A954-9432-49DE-88DE-39FC72BB96FF}"/>
              </a:ext>
            </a:extLst>
          </p:cNvPr>
          <p:cNvGrpSpPr>
            <a:grpSpLocks/>
          </p:cNvGrpSpPr>
          <p:nvPr/>
        </p:nvGrpSpPr>
        <p:grpSpPr bwMode="auto">
          <a:xfrm>
            <a:off x="493713" y="4271963"/>
            <a:ext cx="6061075" cy="3559175"/>
            <a:chOff x="2738" y="441"/>
            <a:chExt cx="11259" cy="6480"/>
          </a:xfrm>
        </p:grpSpPr>
        <p:sp>
          <p:nvSpPr>
            <p:cNvPr id="39946" name="Line 56">
              <a:extLst>
                <a:ext uri="{FF2B5EF4-FFF2-40B4-BE49-F238E27FC236}">
                  <a16:creationId xmlns:a16="http://schemas.microsoft.com/office/drawing/2014/main" id="{7C084BA8-83DA-48B4-8EEB-069FBEAB77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00" y="3681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9947" name="Line 57">
              <a:extLst>
                <a:ext uri="{FF2B5EF4-FFF2-40B4-BE49-F238E27FC236}">
                  <a16:creationId xmlns:a16="http://schemas.microsoft.com/office/drawing/2014/main" id="{18A23534-E763-46FA-AF3C-5A7C503E9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0" y="4761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grpSp>
          <p:nvGrpSpPr>
            <p:cNvPr id="39948" name="Group 58">
              <a:extLst>
                <a:ext uri="{FF2B5EF4-FFF2-40B4-BE49-F238E27FC236}">
                  <a16:creationId xmlns:a16="http://schemas.microsoft.com/office/drawing/2014/main" id="{238AE218-D3D9-46BC-BDE3-DCBC39935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8" y="441"/>
              <a:ext cx="11259" cy="6480"/>
              <a:chOff x="2738" y="441"/>
              <a:chExt cx="11259" cy="6480"/>
            </a:xfrm>
          </p:grpSpPr>
          <p:sp>
            <p:nvSpPr>
              <p:cNvPr id="39949" name="Oval 59">
                <a:extLst>
                  <a:ext uri="{FF2B5EF4-FFF2-40B4-BE49-F238E27FC236}">
                    <a16:creationId xmlns:a16="http://schemas.microsoft.com/office/drawing/2014/main" id="{E95C854D-C635-480B-89E7-0BBB48613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2" y="2241"/>
                <a:ext cx="360" cy="36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s-AR" altLang="es-AR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39950" name="Oval 60">
                <a:extLst>
                  <a:ext uri="{FF2B5EF4-FFF2-40B4-BE49-F238E27FC236}">
                    <a16:creationId xmlns:a16="http://schemas.microsoft.com/office/drawing/2014/main" id="{67BD2842-4D03-4888-98E5-DBCC960F2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0" y="3861"/>
                <a:ext cx="12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s-AR" altLang="es-AR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39951" name="Oval 61">
                <a:extLst>
                  <a:ext uri="{FF2B5EF4-FFF2-40B4-BE49-F238E27FC236}">
                    <a16:creationId xmlns:a16="http://schemas.microsoft.com/office/drawing/2014/main" id="{E90159E9-5E15-4BB1-9B81-B60318FF5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0" y="2781"/>
                <a:ext cx="12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s-AR" altLang="es-AR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39952" name="Oval 62">
                <a:extLst>
                  <a:ext uri="{FF2B5EF4-FFF2-40B4-BE49-F238E27FC236}">
                    <a16:creationId xmlns:a16="http://schemas.microsoft.com/office/drawing/2014/main" id="{AD07034B-68B3-4699-95EB-8888511C6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0" y="3861"/>
                <a:ext cx="12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s-AR" altLang="es-AR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39953" name="Oval 63">
                <a:extLst>
                  <a:ext uri="{FF2B5EF4-FFF2-40B4-BE49-F238E27FC236}">
                    <a16:creationId xmlns:a16="http://schemas.microsoft.com/office/drawing/2014/main" id="{A8AEB40F-50C6-45AB-9495-8B7BCFCDB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0" y="5001"/>
                <a:ext cx="12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s-AR" altLang="es-AR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39954" name="Oval 64">
                <a:extLst>
                  <a:ext uri="{FF2B5EF4-FFF2-40B4-BE49-F238E27FC236}">
                    <a16:creationId xmlns:a16="http://schemas.microsoft.com/office/drawing/2014/main" id="{21F02D9E-2A14-4C83-ACCF-D7A298FE7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00" y="4581"/>
                <a:ext cx="12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s-AR" altLang="es-AR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39955" name="Oval 65">
                <a:extLst>
                  <a:ext uri="{FF2B5EF4-FFF2-40B4-BE49-F238E27FC236}">
                    <a16:creationId xmlns:a16="http://schemas.microsoft.com/office/drawing/2014/main" id="{A1A19CCC-A7C6-4372-97AB-9180F16FF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2" y="3501"/>
                <a:ext cx="12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s-AR" altLang="es-AR" sz="2400">
                  <a:latin typeface="Arial" panose="020B0604020202020204" pitchFamily="34" charset="0"/>
                </a:endParaRPr>
              </a:p>
            </p:txBody>
          </p:sp>
          <p:grpSp>
            <p:nvGrpSpPr>
              <p:cNvPr id="39956" name="Group 66">
                <a:extLst>
                  <a:ext uri="{FF2B5EF4-FFF2-40B4-BE49-F238E27FC236}">
                    <a16:creationId xmlns:a16="http://schemas.microsoft.com/office/drawing/2014/main" id="{F00D4A62-6156-4635-8234-84EFC9D46B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38" y="441"/>
                <a:ext cx="11259" cy="6480"/>
                <a:chOff x="2738" y="441"/>
                <a:chExt cx="11259" cy="6480"/>
              </a:xfrm>
            </p:grpSpPr>
            <p:sp>
              <p:nvSpPr>
                <p:cNvPr id="39957" name="Oval 67">
                  <a:extLst>
                    <a:ext uri="{FF2B5EF4-FFF2-40B4-BE49-F238E27FC236}">
                      <a16:creationId xmlns:a16="http://schemas.microsoft.com/office/drawing/2014/main" id="{F3FB3098-A280-446E-970F-0098A8F01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8" y="3501"/>
                  <a:ext cx="360" cy="36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s-AR" altLang="es-AR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958" name="Oval 68">
                  <a:extLst>
                    <a:ext uri="{FF2B5EF4-FFF2-40B4-BE49-F238E27FC236}">
                      <a16:creationId xmlns:a16="http://schemas.microsoft.com/office/drawing/2014/main" id="{EFE93D48-32BC-4E3C-BAE3-796D14B74E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2061"/>
                  <a:ext cx="120" cy="18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s-AR" altLang="es-AR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959" name="Oval 69">
                  <a:extLst>
                    <a:ext uri="{FF2B5EF4-FFF2-40B4-BE49-F238E27FC236}">
                      <a16:creationId xmlns:a16="http://schemas.microsoft.com/office/drawing/2014/main" id="{D25ED300-7503-4331-A984-6D87DE3BAA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3141"/>
                  <a:ext cx="1200" cy="1080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s-AR" altLang="es-AR" sz="24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9960" name="Group 70">
                  <a:extLst>
                    <a:ext uri="{FF2B5EF4-FFF2-40B4-BE49-F238E27FC236}">
                      <a16:creationId xmlns:a16="http://schemas.microsoft.com/office/drawing/2014/main" id="{079A57FE-D519-4059-B72A-D635BF88BA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38" y="441"/>
                  <a:ext cx="11259" cy="6480"/>
                  <a:chOff x="2738" y="441"/>
                  <a:chExt cx="11259" cy="6480"/>
                </a:xfrm>
              </p:grpSpPr>
              <p:sp>
                <p:nvSpPr>
                  <p:cNvPr id="39961" name="Rectangle 71">
                    <a:extLst>
                      <a:ext uri="{FF2B5EF4-FFF2-40B4-BE49-F238E27FC236}">
                        <a16:creationId xmlns:a16="http://schemas.microsoft.com/office/drawing/2014/main" id="{78B49F66-C542-4DD1-8CE2-82DC47FEAC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38" y="441"/>
                    <a:ext cx="10920" cy="648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s-AR" altLang="es-AR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9962" name="Oval 72">
                    <a:extLst>
                      <a:ext uri="{FF2B5EF4-FFF2-40B4-BE49-F238E27FC236}">
                        <a16:creationId xmlns:a16="http://schemas.microsoft.com/office/drawing/2014/main" id="{5349E534-DAD4-48D3-A361-83791596E9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58" y="2781"/>
                    <a:ext cx="360" cy="360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s-AR" altLang="es-AR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9963" name="Oval 73">
                    <a:extLst>
                      <a:ext uri="{FF2B5EF4-FFF2-40B4-BE49-F238E27FC236}">
                        <a16:creationId xmlns:a16="http://schemas.microsoft.com/office/drawing/2014/main" id="{4811318C-4845-480A-8958-D29BD7EE8A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8" y="4941"/>
                    <a:ext cx="360" cy="360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s-AR" altLang="es-AR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9964" name="Oval 74">
                    <a:extLst>
                      <a:ext uri="{FF2B5EF4-FFF2-40B4-BE49-F238E27FC236}">
                        <a16:creationId xmlns:a16="http://schemas.microsoft.com/office/drawing/2014/main" id="{D17438C8-5C91-4B6D-B5B1-4AA6EECD89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78" y="4581"/>
                    <a:ext cx="360" cy="360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s-AR" altLang="es-AR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9965" name="Oval 75">
                    <a:extLst>
                      <a:ext uri="{FF2B5EF4-FFF2-40B4-BE49-F238E27FC236}">
                        <a16:creationId xmlns:a16="http://schemas.microsoft.com/office/drawing/2014/main" id="{53726B75-7F8D-42BA-BF89-3E59CD96A1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98" y="4401"/>
                    <a:ext cx="360" cy="360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s-AR" altLang="es-AR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9966" name="Oval 76">
                    <a:extLst>
                      <a:ext uri="{FF2B5EF4-FFF2-40B4-BE49-F238E27FC236}">
                        <a16:creationId xmlns:a16="http://schemas.microsoft.com/office/drawing/2014/main" id="{04698C66-1F27-45EA-A848-F540B70386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18" y="2061"/>
                    <a:ext cx="360" cy="360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s-AR" altLang="es-AR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9967" name="Oval 77">
                    <a:extLst>
                      <a:ext uri="{FF2B5EF4-FFF2-40B4-BE49-F238E27FC236}">
                        <a16:creationId xmlns:a16="http://schemas.microsoft.com/office/drawing/2014/main" id="{B42F9CFC-DA65-4362-825A-420BF14921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738" y="4581"/>
                    <a:ext cx="360" cy="360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s-AR" altLang="es-AR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9968" name="Oval 78">
                    <a:extLst>
                      <a:ext uri="{FF2B5EF4-FFF2-40B4-BE49-F238E27FC236}">
                        <a16:creationId xmlns:a16="http://schemas.microsoft.com/office/drawing/2014/main" id="{E1AC1603-F6EA-4EF9-8AB1-BCC8C518FD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098" y="2601"/>
                    <a:ext cx="360" cy="360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s-AR" altLang="es-AR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9969" name="Line 79">
                    <a:extLst>
                      <a:ext uri="{FF2B5EF4-FFF2-40B4-BE49-F238E27FC236}">
                        <a16:creationId xmlns:a16="http://schemas.microsoft.com/office/drawing/2014/main" id="{D785EFD4-2E37-49C9-AE6B-3FB2C128AE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78" y="4041"/>
                    <a:ext cx="120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AR"/>
                  </a:p>
                </p:txBody>
              </p:sp>
              <p:sp>
                <p:nvSpPr>
                  <p:cNvPr id="39970" name="Line 80">
                    <a:extLst>
                      <a:ext uri="{FF2B5EF4-FFF2-40B4-BE49-F238E27FC236}">
                        <a16:creationId xmlns:a16="http://schemas.microsoft.com/office/drawing/2014/main" id="{92203BA2-8943-42EA-82F8-C4AAC0008D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98" y="2241"/>
                    <a:ext cx="120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AR"/>
                  </a:p>
                </p:txBody>
              </p:sp>
              <p:sp>
                <p:nvSpPr>
                  <p:cNvPr id="39971" name="Line 81">
                    <a:extLst>
                      <a:ext uri="{FF2B5EF4-FFF2-40B4-BE49-F238E27FC236}">
                        <a16:creationId xmlns:a16="http://schemas.microsoft.com/office/drawing/2014/main" id="{858180BF-CBF9-4424-99DC-EE59EA0CEF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18" y="5121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AR"/>
                  </a:p>
                </p:txBody>
              </p:sp>
              <p:sp>
                <p:nvSpPr>
                  <p:cNvPr id="39972" name="Line 82">
                    <a:extLst>
                      <a:ext uri="{FF2B5EF4-FFF2-40B4-BE49-F238E27FC236}">
                        <a16:creationId xmlns:a16="http://schemas.microsoft.com/office/drawing/2014/main" id="{8EB020EE-464A-492F-A873-D7CEC24BF4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938" y="2421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AR"/>
                  </a:p>
                </p:txBody>
              </p:sp>
              <p:sp>
                <p:nvSpPr>
                  <p:cNvPr id="39973" name="Line 83">
                    <a:extLst>
                      <a:ext uri="{FF2B5EF4-FFF2-40B4-BE49-F238E27FC236}">
                        <a16:creationId xmlns:a16="http://schemas.microsoft.com/office/drawing/2014/main" id="{E14A4935-375A-40C4-88E5-CAA86BF2D8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938" y="4041"/>
                    <a:ext cx="60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AR"/>
                  </a:p>
                </p:txBody>
              </p:sp>
              <p:sp>
                <p:nvSpPr>
                  <p:cNvPr id="39974" name="Line 84">
                    <a:extLst>
                      <a:ext uri="{FF2B5EF4-FFF2-40B4-BE49-F238E27FC236}">
                        <a16:creationId xmlns:a16="http://schemas.microsoft.com/office/drawing/2014/main" id="{3828FC97-91FB-43ED-AA8D-A197035A3C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338" y="2961"/>
                    <a:ext cx="12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AR"/>
                  </a:p>
                </p:txBody>
              </p:sp>
              <p:sp>
                <p:nvSpPr>
                  <p:cNvPr id="39975" name="Oval 85">
                    <a:extLst>
                      <a:ext uri="{FF2B5EF4-FFF2-40B4-BE49-F238E27FC236}">
                        <a16:creationId xmlns:a16="http://schemas.microsoft.com/office/drawing/2014/main" id="{94B3C9A1-73D6-4D8E-A6E3-B7D1BC4FE1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78" y="3861"/>
                    <a:ext cx="1440" cy="144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s-AR" altLang="es-AR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9976" name="Oval 86">
                    <a:extLst>
                      <a:ext uri="{FF2B5EF4-FFF2-40B4-BE49-F238E27FC236}">
                        <a16:creationId xmlns:a16="http://schemas.microsoft.com/office/drawing/2014/main" id="{04E1B168-8730-4E90-B8B3-EA1942E308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8" y="2061"/>
                    <a:ext cx="1560" cy="144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s-AR" altLang="es-AR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9977" name="Oval 87">
                    <a:extLst>
                      <a:ext uri="{FF2B5EF4-FFF2-40B4-BE49-F238E27FC236}">
                        <a16:creationId xmlns:a16="http://schemas.microsoft.com/office/drawing/2014/main" id="{7C0AC2E7-2D22-43F8-A52B-A15E414CF5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98" y="4581"/>
                    <a:ext cx="1080" cy="108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s-AR" altLang="es-AR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9978" name="Oval 88">
                    <a:extLst>
                      <a:ext uri="{FF2B5EF4-FFF2-40B4-BE49-F238E27FC236}">
                        <a16:creationId xmlns:a16="http://schemas.microsoft.com/office/drawing/2014/main" id="{6C74707F-0E56-4A64-88F3-2B6A44A340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8" y="3681"/>
                    <a:ext cx="1680" cy="162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s-AR" altLang="es-AR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9979" name="Oval 89">
                    <a:extLst>
                      <a:ext uri="{FF2B5EF4-FFF2-40B4-BE49-F238E27FC236}">
                        <a16:creationId xmlns:a16="http://schemas.microsoft.com/office/drawing/2014/main" id="{19053EFD-19D9-4F63-A0E6-A82FF8D406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18" y="1521"/>
                    <a:ext cx="1440" cy="144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s-AR" altLang="es-AR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9980" name="Oval 90">
                    <a:extLst>
                      <a:ext uri="{FF2B5EF4-FFF2-40B4-BE49-F238E27FC236}">
                        <a16:creationId xmlns:a16="http://schemas.microsoft.com/office/drawing/2014/main" id="{698400B4-1E16-4950-8E84-98D8002CB6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778" y="3681"/>
                    <a:ext cx="2400" cy="216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s-AR" altLang="es-AR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9981" name="Oval 91">
                    <a:extLst>
                      <a:ext uri="{FF2B5EF4-FFF2-40B4-BE49-F238E27FC236}">
                        <a16:creationId xmlns:a16="http://schemas.microsoft.com/office/drawing/2014/main" id="{227C371A-BDFB-414F-B27C-CECE959EED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98" y="2061"/>
                    <a:ext cx="1440" cy="144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s-AR" altLang="es-AR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9982" name="Text Box 92">
                    <a:extLst>
                      <a:ext uri="{FF2B5EF4-FFF2-40B4-BE49-F238E27FC236}">
                        <a16:creationId xmlns:a16="http://schemas.microsoft.com/office/drawing/2014/main" id="{4106FF38-A1C6-47D3-BB26-F6399F8023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18" y="4221"/>
                    <a:ext cx="60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s-ES" altLang="es-AR" sz="1200">
                        <a:latin typeface="Arial" panose="020B0604020202020204" pitchFamily="34" charset="0"/>
                      </a:rPr>
                      <a:t>yi</a:t>
                    </a:r>
                    <a:endParaRPr lang="es-ES" altLang="es-AR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9983" name="Oval 93">
                    <a:extLst>
                      <a:ext uri="{FF2B5EF4-FFF2-40B4-BE49-F238E27FC236}">
                        <a16:creationId xmlns:a16="http://schemas.microsoft.com/office/drawing/2014/main" id="{2823F8DF-309B-416B-AB0A-C822FC9B34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58" y="2781"/>
                    <a:ext cx="360" cy="27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s-AR" altLang="es-AR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9984" name="Text Box 94">
                    <a:extLst>
                      <a:ext uri="{FF2B5EF4-FFF2-40B4-BE49-F238E27FC236}">
                        <a16:creationId xmlns:a16="http://schemas.microsoft.com/office/drawing/2014/main" id="{375C14B0-F4EE-4B26-A287-C8254A60F48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44" y="2580"/>
                    <a:ext cx="1797" cy="5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s-ES" altLang="es-AR" sz="1200">
                        <a:latin typeface="Arial" panose="020B0604020202020204" pitchFamily="34" charset="0"/>
                      </a:rPr>
                      <a:t>Individuo más cercano</a:t>
                    </a:r>
                  </a:p>
                </p:txBody>
              </p:sp>
              <p:sp>
                <p:nvSpPr>
                  <p:cNvPr id="39985" name="Oval 95">
                    <a:extLst>
                      <a:ext uri="{FF2B5EF4-FFF2-40B4-BE49-F238E27FC236}">
                        <a16:creationId xmlns:a16="http://schemas.microsoft.com/office/drawing/2014/main" id="{BE389F70-D0AB-4050-B38C-750959A360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554" y="1521"/>
                    <a:ext cx="480" cy="360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s-AR" altLang="es-AR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9986" name="Text Box 96">
                    <a:extLst>
                      <a:ext uri="{FF2B5EF4-FFF2-40B4-BE49-F238E27FC236}">
                        <a16:creationId xmlns:a16="http://schemas.microsoft.com/office/drawing/2014/main" id="{5F04F89C-427F-431E-8785-028AAB9A83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94" y="1521"/>
                    <a:ext cx="2403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s-ES" altLang="es-AR" sz="1200">
                        <a:latin typeface="Arial" panose="020B0604020202020204" pitchFamily="34" charset="0"/>
                      </a:rPr>
                      <a:t>Punto al azar</a:t>
                    </a:r>
                  </a:p>
                </p:txBody>
              </p:sp>
              <p:sp>
                <p:nvSpPr>
                  <p:cNvPr id="39987" name="Rectangle 97">
                    <a:extLst>
                      <a:ext uri="{FF2B5EF4-FFF2-40B4-BE49-F238E27FC236}">
                        <a16:creationId xmlns:a16="http://schemas.microsoft.com/office/drawing/2014/main" id="{3D0E0C8D-88BB-4074-88DD-3B2BBF80C8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58" y="981"/>
                    <a:ext cx="7440" cy="576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s-AR" altLang="es-AR" sz="2400">
                      <a:latin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39941" name="Oval 98">
            <a:extLst>
              <a:ext uri="{FF2B5EF4-FFF2-40B4-BE49-F238E27FC236}">
                <a16:creationId xmlns:a16="http://schemas.microsoft.com/office/drawing/2014/main" id="{D13A0E69-C1A7-4ED4-A2B8-05ABFB138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5832475"/>
            <a:ext cx="112712" cy="1317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67D34DAE-3022-492D-A0CD-3A11F5BABCBD}"/>
              </a:ext>
            </a:extLst>
          </p:cNvPr>
          <p:cNvCxnSpPr>
            <a:cxnSpLocks/>
          </p:cNvCxnSpPr>
          <p:nvPr/>
        </p:nvCxnSpPr>
        <p:spPr>
          <a:xfrm>
            <a:off x="3014663" y="3030538"/>
            <a:ext cx="323850" cy="279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3" name="CuadroTexto 3">
            <a:extLst>
              <a:ext uri="{FF2B5EF4-FFF2-40B4-BE49-F238E27FC236}">
                <a16:creationId xmlns:a16="http://schemas.microsoft.com/office/drawing/2014/main" id="{FC176E45-40DB-4AD8-BC20-C739BE0EF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3309938"/>
            <a:ext cx="2503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000">
                <a:latin typeface="Arial" panose="020B0604020202020204" pitchFamily="34" charset="0"/>
                <a:cs typeface="Arial" panose="020B0604020202020204" pitchFamily="34" charset="0"/>
              </a:rPr>
              <a:t>Área que cubren todos los individuos</a:t>
            </a:r>
          </a:p>
        </p:txBody>
      </p:sp>
      <p:sp>
        <p:nvSpPr>
          <p:cNvPr id="39944" name="CuadroTexto 4">
            <a:extLst>
              <a:ext uri="{FF2B5EF4-FFF2-40B4-BE49-F238E27FC236}">
                <a16:creationId xmlns:a16="http://schemas.microsoft.com/office/drawing/2014/main" id="{F4F91020-C5CB-4FC6-B78D-77FD48195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3314700"/>
            <a:ext cx="1601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000">
                <a:latin typeface="Arial" panose="020B0604020202020204" pitchFamily="34" charset="0"/>
                <a:cs typeface="Arial" panose="020B0604020202020204" pitchFamily="34" charset="0"/>
              </a:rPr>
              <a:t>Número de individuos menos uno</a:t>
            </a:r>
          </a:p>
        </p:txBody>
      </p: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24B45FE0-640C-4B90-B17D-DAFD44FBDBC2}"/>
              </a:ext>
            </a:extLst>
          </p:cNvPr>
          <p:cNvCxnSpPr>
            <a:cxnSpLocks/>
          </p:cNvCxnSpPr>
          <p:nvPr/>
        </p:nvCxnSpPr>
        <p:spPr>
          <a:xfrm flipH="1">
            <a:off x="1303338" y="3003550"/>
            <a:ext cx="766762" cy="3238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uadroTexto 3">
            <a:extLst>
              <a:ext uri="{FF2B5EF4-FFF2-40B4-BE49-F238E27FC236}">
                <a16:creationId xmlns:a16="http://schemas.microsoft.com/office/drawing/2014/main" id="{73B26276-901B-4F65-9A02-8DCCA5BFC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468313"/>
            <a:ext cx="5905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altLang="es-AR" sz="2400" b="1">
                <a:latin typeface="Arial" panose="020B0604020202020204" pitchFamily="34" charset="0"/>
              </a:rPr>
              <a:t>Método de los cuartos (Pollard 1971)</a:t>
            </a:r>
            <a:r>
              <a:rPr lang="es-ES_tradnl" altLang="es-AR" sz="2400">
                <a:latin typeface="Arial" panose="020B0604020202020204" pitchFamily="34" charset="0"/>
              </a:rPr>
              <a:t>: </a:t>
            </a:r>
          </a:p>
          <a:p>
            <a:endParaRPr lang="es-AR" altLang="es-AR" sz="240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303D16D-0B90-46E6-977E-55C8E71D94B8}"/>
              </a:ext>
            </a:extLst>
          </p:cNvPr>
          <p:cNvSpPr/>
          <p:nvPr/>
        </p:nvSpPr>
        <p:spPr>
          <a:xfrm>
            <a:off x="3167063" y="4308475"/>
            <a:ext cx="261937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D3D7009-78B5-42B9-A862-449AA936A0F2}"/>
              </a:ext>
            </a:extLst>
          </p:cNvPr>
          <p:cNvSpPr/>
          <p:nvPr/>
        </p:nvSpPr>
        <p:spPr>
          <a:xfrm>
            <a:off x="1412875" y="8101013"/>
            <a:ext cx="261938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5310106-3389-4849-8930-48F4A41CA3C4}"/>
              </a:ext>
            </a:extLst>
          </p:cNvPr>
          <p:cNvSpPr/>
          <p:nvPr/>
        </p:nvSpPr>
        <p:spPr>
          <a:xfrm>
            <a:off x="2295525" y="5983288"/>
            <a:ext cx="261938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0966" name="CuadroTexto 12">
            <a:extLst>
              <a:ext uri="{FF2B5EF4-FFF2-40B4-BE49-F238E27FC236}">
                <a16:creationId xmlns:a16="http://schemas.microsoft.com/office/drawing/2014/main" id="{6992D346-FD97-4097-AEC0-931FDDA9D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2262188"/>
            <a:ext cx="59642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altLang="es-AR" sz="2400">
                <a:latin typeface="Arial" panose="020B0604020202020204" pitchFamily="34" charset="0"/>
              </a:rPr>
              <a:t>Para cada punto, se definen 4 cuadrantes de acuerdo a dos rectas perpendiculares</a:t>
            </a:r>
            <a:endParaRPr lang="es-AR" altLang="es-AR" sz="2400"/>
          </a:p>
        </p:txBody>
      </p:sp>
      <p:sp>
        <p:nvSpPr>
          <p:cNvPr id="40967" name="CuadroTexto 1">
            <a:extLst>
              <a:ext uri="{FF2B5EF4-FFF2-40B4-BE49-F238E27FC236}">
                <a16:creationId xmlns:a16="http://schemas.microsoft.com/office/drawing/2014/main" id="{60145E9B-B6E8-47F4-8F15-457CA9F68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1514475"/>
            <a:ext cx="5473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Se eligen n puntos al azar</a:t>
            </a:r>
          </a:p>
        </p:txBody>
      </p:sp>
      <p:sp>
        <p:nvSpPr>
          <p:cNvPr id="33" name="Globo: flecha cuádruple 32">
            <a:extLst>
              <a:ext uri="{FF2B5EF4-FFF2-40B4-BE49-F238E27FC236}">
                <a16:creationId xmlns:a16="http://schemas.microsoft.com/office/drawing/2014/main" id="{CB6DE79A-8439-4EE3-9385-8B119823F87F}"/>
              </a:ext>
            </a:extLst>
          </p:cNvPr>
          <p:cNvSpPr/>
          <p:nvPr/>
        </p:nvSpPr>
        <p:spPr>
          <a:xfrm>
            <a:off x="5181600" y="6646863"/>
            <a:ext cx="288925" cy="373062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C0AD700-CDBB-47A2-A673-7F37B162A0DB}"/>
              </a:ext>
            </a:extLst>
          </p:cNvPr>
          <p:cNvCxnSpPr>
            <a:cxnSpLocks/>
          </p:cNvCxnSpPr>
          <p:nvPr/>
        </p:nvCxnSpPr>
        <p:spPr>
          <a:xfrm>
            <a:off x="2736850" y="4168775"/>
            <a:ext cx="1376363" cy="649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A0430902-D374-42FB-BEBA-CFB368689DA7}"/>
              </a:ext>
            </a:extLst>
          </p:cNvPr>
          <p:cNvCxnSpPr>
            <a:cxnSpLocks/>
          </p:cNvCxnSpPr>
          <p:nvPr/>
        </p:nvCxnSpPr>
        <p:spPr>
          <a:xfrm>
            <a:off x="774700" y="7947025"/>
            <a:ext cx="1376363" cy="647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4CAAE86-F228-49A8-B670-3BCFE6E098EB}"/>
              </a:ext>
            </a:extLst>
          </p:cNvPr>
          <p:cNvCxnSpPr>
            <a:cxnSpLocks/>
          </p:cNvCxnSpPr>
          <p:nvPr/>
        </p:nvCxnSpPr>
        <p:spPr>
          <a:xfrm>
            <a:off x="1674813" y="5776913"/>
            <a:ext cx="1376362" cy="647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lobo: flecha cuádruple 16">
            <a:extLst>
              <a:ext uri="{FF2B5EF4-FFF2-40B4-BE49-F238E27FC236}">
                <a16:creationId xmlns:a16="http://schemas.microsoft.com/office/drawing/2014/main" id="{23D4C424-7F34-48F9-A49E-09A8B8911DCA}"/>
              </a:ext>
            </a:extLst>
          </p:cNvPr>
          <p:cNvSpPr/>
          <p:nvPr/>
        </p:nvSpPr>
        <p:spPr>
          <a:xfrm>
            <a:off x="4748213" y="4324350"/>
            <a:ext cx="287337" cy="373063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8" name="Globo: flecha cuádruple 17">
            <a:extLst>
              <a:ext uri="{FF2B5EF4-FFF2-40B4-BE49-F238E27FC236}">
                <a16:creationId xmlns:a16="http://schemas.microsoft.com/office/drawing/2014/main" id="{5FB027D2-44DB-48A7-8441-0A516790859C}"/>
              </a:ext>
            </a:extLst>
          </p:cNvPr>
          <p:cNvSpPr/>
          <p:nvPr/>
        </p:nvSpPr>
        <p:spPr>
          <a:xfrm>
            <a:off x="2867025" y="5602288"/>
            <a:ext cx="287338" cy="373062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9" name="Globo: flecha cuádruple 18">
            <a:extLst>
              <a:ext uri="{FF2B5EF4-FFF2-40B4-BE49-F238E27FC236}">
                <a16:creationId xmlns:a16="http://schemas.microsoft.com/office/drawing/2014/main" id="{7B6DEB43-3EEF-4A62-BCF1-7708618AA533}"/>
              </a:ext>
            </a:extLst>
          </p:cNvPr>
          <p:cNvSpPr/>
          <p:nvPr/>
        </p:nvSpPr>
        <p:spPr>
          <a:xfrm>
            <a:off x="2720975" y="6369050"/>
            <a:ext cx="288925" cy="373063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0" name="Globo: flecha cuádruple 19">
            <a:extLst>
              <a:ext uri="{FF2B5EF4-FFF2-40B4-BE49-F238E27FC236}">
                <a16:creationId xmlns:a16="http://schemas.microsoft.com/office/drawing/2014/main" id="{F5448B00-9747-48D1-9B37-37EF57F3E90B}"/>
              </a:ext>
            </a:extLst>
          </p:cNvPr>
          <p:cNvSpPr/>
          <p:nvPr/>
        </p:nvSpPr>
        <p:spPr>
          <a:xfrm>
            <a:off x="2641600" y="4394200"/>
            <a:ext cx="287338" cy="373063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1" name="Globo: flecha cuádruple 20">
            <a:extLst>
              <a:ext uri="{FF2B5EF4-FFF2-40B4-BE49-F238E27FC236}">
                <a16:creationId xmlns:a16="http://schemas.microsoft.com/office/drawing/2014/main" id="{26B5A4F2-CC9D-4DDB-BF1C-FC69710C5999}"/>
              </a:ext>
            </a:extLst>
          </p:cNvPr>
          <p:cNvSpPr/>
          <p:nvPr/>
        </p:nvSpPr>
        <p:spPr>
          <a:xfrm>
            <a:off x="1841500" y="8013700"/>
            <a:ext cx="287338" cy="373063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2" name="Globo: flecha cuádruple 21">
            <a:extLst>
              <a:ext uri="{FF2B5EF4-FFF2-40B4-BE49-F238E27FC236}">
                <a16:creationId xmlns:a16="http://schemas.microsoft.com/office/drawing/2014/main" id="{188773C5-6664-44F5-AD70-0497AF958AE2}"/>
              </a:ext>
            </a:extLst>
          </p:cNvPr>
          <p:cNvSpPr/>
          <p:nvPr/>
        </p:nvSpPr>
        <p:spPr>
          <a:xfrm>
            <a:off x="914400" y="8315325"/>
            <a:ext cx="287338" cy="373063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3" name="Globo: flecha cuádruple 22">
            <a:extLst>
              <a:ext uri="{FF2B5EF4-FFF2-40B4-BE49-F238E27FC236}">
                <a16:creationId xmlns:a16="http://schemas.microsoft.com/office/drawing/2014/main" id="{0B10D0A7-4551-47A2-8CC7-226E41CD1018}"/>
              </a:ext>
            </a:extLst>
          </p:cNvPr>
          <p:cNvSpPr/>
          <p:nvPr/>
        </p:nvSpPr>
        <p:spPr>
          <a:xfrm>
            <a:off x="1530350" y="8594725"/>
            <a:ext cx="288925" cy="373063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4" name="Globo: flecha cuádruple 23">
            <a:extLst>
              <a:ext uri="{FF2B5EF4-FFF2-40B4-BE49-F238E27FC236}">
                <a16:creationId xmlns:a16="http://schemas.microsoft.com/office/drawing/2014/main" id="{395A9188-9C5D-4C48-8133-8CA95903D914}"/>
              </a:ext>
            </a:extLst>
          </p:cNvPr>
          <p:cNvSpPr/>
          <p:nvPr/>
        </p:nvSpPr>
        <p:spPr>
          <a:xfrm>
            <a:off x="1082675" y="7424738"/>
            <a:ext cx="288925" cy="373062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5" name="Globo: flecha cuádruple 24">
            <a:extLst>
              <a:ext uri="{FF2B5EF4-FFF2-40B4-BE49-F238E27FC236}">
                <a16:creationId xmlns:a16="http://schemas.microsoft.com/office/drawing/2014/main" id="{F1042FD9-86EC-45BA-978A-7F763E43E6EC}"/>
              </a:ext>
            </a:extLst>
          </p:cNvPr>
          <p:cNvSpPr/>
          <p:nvPr/>
        </p:nvSpPr>
        <p:spPr>
          <a:xfrm>
            <a:off x="2557463" y="7294563"/>
            <a:ext cx="287337" cy="373062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6" name="Globo: flecha cuádruple 25">
            <a:extLst>
              <a:ext uri="{FF2B5EF4-FFF2-40B4-BE49-F238E27FC236}">
                <a16:creationId xmlns:a16="http://schemas.microsoft.com/office/drawing/2014/main" id="{4FB45E47-D108-415A-8A93-8AA5EC3A6757}"/>
              </a:ext>
            </a:extLst>
          </p:cNvPr>
          <p:cNvSpPr/>
          <p:nvPr/>
        </p:nvSpPr>
        <p:spPr>
          <a:xfrm>
            <a:off x="2006600" y="5832475"/>
            <a:ext cx="288925" cy="373063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7" name="Globo: flecha cuádruple 26">
            <a:extLst>
              <a:ext uri="{FF2B5EF4-FFF2-40B4-BE49-F238E27FC236}">
                <a16:creationId xmlns:a16="http://schemas.microsoft.com/office/drawing/2014/main" id="{F3A6AC8C-1386-45ED-A951-CB73D823EE13}"/>
              </a:ext>
            </a:extLst>
          </p:cNvPr>
          <p:cNvSpPr/>
          <p:nvPr/>
        </p:nvSpPr>
        <p:spPr>
          <a:xfrm>
            <a:off x="3692525" y="4014788"/>
            <a:ext cx="287338" cy="373062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8" name="Globo: flecha cuádruple 27">
            <a:extLst>
              <a:ext uri="{FF2B5EF4-FFF2-40B4-BE49-F238E27FC236}">
                <a16:creationId xmlns:a16="http://schemas.microsoft.com/office/drawing/2014/main" id="{55C199E0-C414-4AB2-8E01-4D637CA32275}"/>
              </a:ext>
            </a:extLst>
          </p:cNvPr>
          <p:cNvSpPr/>
          <p:nvPr/>
        </p:nvSpPr>
        <p:spPr>
          <a:xfrm>
            <a:off x="3303588" y="4913313"/>
            <a:ext cx="287337" cy="373062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9" name="Globo: flecha cuádruple 28">
            <a:extLst>
              <a:ext uri="{FF2B5EF4-FFF2-40B4-BE49-F238E27FC236}">
                <a16:creationId xmlns:a16="http://schemas.microsoft.com/office/drawing/2014/main" id="{8B9F03DE-D3A6-4082-96E0-4CCB4B1C664E}"/>
              </a:ext>
            </a:extLst>
          </p:cNvPr>
          <p:cNvSpPr/>
          <p:nvPr/>
        </p:nvSpPr>
        <p:spPr>
          <a:xfrm>
            <a:off x="3068638" y="3771900"/>
            <a:ext cx="288925" cy="373063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0" name="Globo: flecha cuádruple 29">
            <a:extLst>
              <a:ext uri="{FF2B5EF4-FFF2-40B4-BE49-F238E27FC236}">
                <a16:creationId xmlns:a16="http://schemas.microsoft.com/office/drawing/2014/main" id="{72E7A981-96B4-4F23-82E6-2CAF6EFE6FF5}"/>
              </a:ext>
            </a:extLst>
          </p:cNvPr>
          <p:cNvSpPr/>
          <p:nvPr/>
        </p:nvSpPr>
        <p:spPr>
          <a:xfrm>
            <a:off x="5357813" y="6216650"/>
            <a:ext cx="287337" cy="373063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1" name="Globo: flecha cuádruple 30">
            <a:extLst>
              <a:ext uri="{FF2B5EF4-FFF2-40B4-BE49-F238E27FC236}">
                <a16:creationId xmlns:a16="http://schemas.microsoft.com/office/drawing/2014/main" id="{96B5AC3A-BD9E-48E3-B87D-B63B42A003CA}"/>
              </a:ext>
            </a:extLst>
          </p:cNvPr>
          <p:cNvSpPr/>
          <p:nvPr/>
        </p:nvSpPr>
        <p:spPr>
          <a:xfrm>
            <a:off x="4495800" y="6189663"/>
            <a:ext cx="287338" cy="373062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2" name="Globo: flecha cuádruple 31">
            <a:extLst>
              <a:ext uri="{FF2B5EF4-FFF2-40B4-BE49-F238E27FC236}">
                <a16:creationId xmlns:a16="http://schemas.microsoft.com/office/drawing/2014/main" id="{9516E000-B388-48C3-9C38-932B3D42559D}"/>
              </a:ext>
            </a:extLst>
          </p:cNvPr>
          <p:cNvSpPr/>
          <p:nvPr/>
        </p:nvSpPr>
        <p:spPr>
          <a:xfrm>
            <a:off x="590550" y="5003800"/>
            <a:ext cx="288925" cy="373063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4" name="Globo: flecha cuádruple 33">
            <a:extLst>
              <a:ext uri="{FF2B5EF4-FFF2-40B4-BE49-F238E27FC236}">
                <a16:creationId xmlns:a16="http://schemas.microsoft.com/office/drawing/2014/main" id="{E2B4DD72-E216-40CB-B079-02EB03343C4E}"/>
              </a:ext>
            </a:extLst>
          </p:cNvPr>
          <p:cNvSpPr/>
          <p:nvPr/>
        </p:nvSpPr>
        <p:spPr>
          <a:xfrm>
            <a:off x="4752975" y="5421313"/>
            <a:ext cx="287338" cy="373062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5" name="Globo: flecha cuádruple 34">
            <a:extLst>
              <a:ext uri="{FF2B5EF4-FFF2-40B4-BE49-F238E27FC236}">
                <a16:creationId xmlns:a16="http://schemas.microsoft.com/office/drawing/2014/main" id="{5EDDFDEC-6F7D-4E47-A855-CBAAE5257D4D}"/>
              </a:ext>
            </a:extLst>
          </p:cNvPr>
          <p:cNvSpPr/>
          <p:nvPr/>
        </p:nvSpPr>
        <p:spPr>
          <a:xfrm>
            <a:off x="512763" y="6108700"/>
            <a:ext cx="287337" cy="373063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6" name="Globo: flecha cuádruple 35">
            <a:extLst>
              <a:ext uri="{FF2B5EF4-FFF2-40B4-BE49-F238E27FC236}">
                <a16:creationId xmlns:a16="http://schemas.microsoft.com/office/drawing/2014/main" id="{2770771D-BA2C-4E13-8229-734C78DFE004}"/>
              </a:ext>
            </a:extLst>
          </p:cNvPr>
          <p:cNvSpPr/>
          <p:nvPr/>
        </p:nvSpPr>
        <p:spPr>
          <a:xfrm>
            <a:off x="5187950" y="7956550"/>
            <a:ext cx="288925" cy="373063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7" name="Globo: flecha cuádruple 36">
            <a:extLst>
              <a:ext uri="{FF2B5EF4-FFF2-40B4-BE49-F238E27FC236}">
                <a16:creationId xmlns:a16="http://schemas.microsoft.com/office/drawing/2014/main" id="{EB54E56B-19AC-4D73-AA96-CB83EB72897E}"/>
              </a:ext>
            </a:extLst>
          </p:cNvPr>
          <p:cNvSpPr/>
          <p:nvPr/>
        </p:nvSpPr>
        <p:spPr>
          <a:xfrm>
            <a:off x="3892550" y="8048625"/>
            <a:ext cx="287338" cy="373063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8" name="Globo: flecha cuádruple 37">
            <a:extLst>
              <a:ext uri="{FF2B5EF4-FFF2-40B4-BE49-F238E27FC236}">
                <a16:creationId xmlns:a16="http://schemas.microsoft.com/office/drawing/2014/main" id="{DCD348C2-2316-4EEA-8766-7A61F1DBEBAA}"/>
              </a:ext>
            </a:extLst>
          </p:cNvPr>
          <p:cNvSpPr/>
          <p:nvPr/>
        </p:nvSpPr>
        <p:spPr>
          <a:xfrm>
            <a:off x="188913" y="7026275"/>
            <a:ext cx="287337" cy="373063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9" name="Globo: flecha cuádruple 38">
            <a:extLst>
              <a:ext uri="{FF2B5EF4-FFF2-40B4-BE49-F238E27FC236}">
                <a16:creationId xmlns:a16="http://schemas.microsoft.com/office/drawing/2014/main" id="{ACCD6FEE-7DDF-4B65-8F22-052539C43D27}"/>
              </a:ext>
            </a:extLst>
          </p:cNvPr>
          <p:cNvSpPr/>
          <p:nvPr/>
        </p:nvSpPr>
        <p:spPr>
          <a:xfrm>
            <a:off x="1044575" y="5537200"/>
            <a:ext cx="287338" cy="373063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0" name="Globo: flecha cuádruple 39">
            <a:extLst>
              <a:ext uri="{FF2B5EF4-FFF2-40B4-BE49-F238E27FC236}">
                <a16:creationId xmlns:a16="http://schemas.microsoft.com/office/drawing/2014/main" id="{CA48A402-7770-4996-BD9F-0945E64AD17E}"/>
              </a:ext>
            </a:extLst>
          </p:cNvPr>
          <p:cNvSpPr/>
          <p:nvPr/>
        </p:nvSpPr>
        <p:spPr>
          <a:xfrm>
            <a:off x="2162175" y="5149850"/>
            <a:ext cx="288925" cy="373063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4E06C4D6-1BFF-4F68-8C69-852AADD7BE81}"/>
              </a:ext>
            </a:extLst>
          </p:cNvPr>
          <p:cNvCxnSpPr/>
          <p:nvPr/>
        </p:nvCxnSpPr>
        <p:spPr>
          <a:xfrm flipH="1">
            <a:off x="2865438" y="4014788"/>
            <a:ext cx="725487" cy="1085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FAAA7576-60D3-42EC-BD5F-ECF4775F38F3}"/>
              </a:ext>
            </a:extLst>
          </p:cNvPr>
          <p:cNvCxnSpPr/>
          <p:nvPr/>
        </p:nvCxnSpPr>
        <p:spPr>
          <a:xfrm flipH="1">
            <a:off x="2051050" y="5618163"/>
            <a:ext cx="725488" cy="1085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2AC3441-F5A4-4A3F-B39C-53503621AD3D}"/>
              </a:ext>
            </a:extLst>
          </p:cNvPr>
          <p:cNvCxnSpPr/>
          <p:nvPr/>
        </p:nvCxnSpPr>
        <p:spPr>
          <a:xfrm flipH="1">
            <a:off x="1206500" y="7727950"/>
            <a:ext cx="725488" cy="1085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6127DA5C-162E-4317-B0B3-2C7CBADBA0C9}"/>
              </a:ext>
            </a:extLst>
          </p:cNvPr>
          <p:cNvSpPr/>
          <p:nvPr/>
        </p:nvSpPr>
        <p:spPr>
          <a:xfrm>
            <a:off x="4313238" y="1603375"/>
            <a:ext cx="201612" cy="230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12B691C-07B7-434B-B013-8A4E41D77974}"/>
              </a:ext>
            </a:extLst>
          </p:cNvPr>
          <p:cNvCxnSpPr>
            <a:cxnSpLocks/>
          </p:cNvCxnSpPr>
          <p:nvPr/>
        </p:nvCxnSpPr>
        <p:spPr>
          <a:xfrm>
            <a:off x="2913063" y="4879975"/>
            <a:ext cx="1270000" cy="552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B7CC35C-BBED-460E-9E80-61FD68C55A5C}"/>
              </a:ext>
            </a:extLst>
          </p:cNvPr>
          <p:cNvCxnSpPr>
            <a:cxnSpLocks/>
          </p:cNvCxnSpPr>
          <p:nvPr/>
        </p:nvCxnSpPr>
        <p:spPr>
          <a:xfrm>
            <a:off x="1403350" y="7739063"/>
            <a:ext cx="1268413" cy="5540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291564D-BA1B-4C1D-9CFF-BFC1EF93DBEA}"/>
              </a:ext>
            </a:extLst>
          </p:cNvPr>
          <p:cNvCxnSpPr>
            <a:cxnSpLocks/>
          </p:cNvCxnSpPr>
          <p:nvPr/>
        </p:nvCxnSpPr>
        <p:spPr>
          <a:xfrm>
            <a:off x="2155825" y="6256338"/>
            <a:ext cx="1268413" cy="5540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lobo: flecha cuádruple 6">
            <a:extLst>
              <a:ext uri="{FF2B5EF4-FFF2-40B4-BE49-F238E27FC236}">
                <a16:creationId xmlns:a16="http://schemas.microsoft.com/office/drawing/2014/main" id="{F02A8493-9C04-4A0D-A603-0733F1200CC3}"/>
              </a:ext>
            </a:extLst>
          </p:cNvPr>
          <p:cNvSpPr/>
          <p:nvPr/>
        </p:nvSpPr>
        <p:spPr>
          <a:xfrm>
            <a:off x="4011613" y="4770438"/>
            <a:ext cx="265112" cy="319087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" name="Globo: flecha cuádruple 7">
            <a:extLst>
              <a:ext uri="{FF2B5EF4-FFF2-40B4-BE49-F238E27FC236}">
                <a16:creationId xmlns:a16="http://schemas.microsoft.com/office/drawing/2014/main" id="{34095A9E-CC72-4867-8E1C-ED5F812F3C7F}"/>
              </a:ext>
            </a:extLst>
          </p:cNvPr>
          <p:cNvSpPr/>
          <p:nvPr/>
        </p:nvSpPr>
        <p:spPr>
          <a:xfrm>
            <a:off x="3373438" y="6248400"/>
            <a:ext cx="266700" cy="319088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9" name="Globo: flecha cuádruple 8">
            <a:extLst>
              <a:ext uri="{FF2B5EF4-FFF2-40B4-BE49-F238E27FC236}">
                <a16:creationId xmlns:a16="http://schemas.microsoft.com/office/drawing/2014/main" id="{64733A39-37AF-4C74-9739-4809B760B704}"/>
              </a:ext>
            </a:extLst>
          </p:cNvPr>
          <p:cNvSpPr/>
          <p:nvPr/>
        </p:nvSpPr>
        <p:spPr>
          <a:xfrm>
            <a:off x="2181225" y="6461125"/>
            <a:ext cx="265113" cy="319088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0" name="Globo: flecha cuádruple 9">
            <a:extLst>
              <a:ext uri="{FF2B5EF4-FFF2-40B4-BE49-F238E27FC236}">
                <a16:creationId xmlns:a16="http://schemas.microsoft.com/office/drawing/2014/main" id="{B64E09FE-FD8E-40E6-BFE9-E7E4F52298CB}"/>
              </a:ext>
            </a:extLst>
          </p:cNvPr>
          <p:cNvSpPr/>
          <p:nvPr/>
        </p:nvSpPr>
        <p:spPr>
          <a:xfrm>
            <a:off x="3252788" y="4584700"/>
            <a:ext cx="266700" cy="317500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1" name="Globo: flecha cuádruple 10">
            <a:extLst>
              <a:ext uri="{FF2B5EF4-FFF2-40B4-BE49-F238E27FC236}">
                <a16:creationId xmlns:a16="http://schemas.microsoft.com/office/drawing/2014/main" id="{096E9E8C-E77B-4E1B-9AD6-CBB2BCA05BB2}"/>
              </a:ext>
            </a:extLst>
          </p:cNvPr>
          <p:cNvSpPr/>
          <p:nvPr/>
        </p:nvSpPr>
        <p:spPr>
          <a:xfrm>
            <a:off x="2224088" y="7648575"/>
            <a:ext cx="265112" cy="317500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2" name="Globo: flecha cuádruple 11">
            <a:extLst>
              <a:ext uri="{FF2B5EF4-FFF2-40B4-BE49-F238E27FC236}">
                <a16:creationId xmlns:a16="http://schemas.microsoft.com/office/drawing/2014/main" id="{04E5FD78-1496-4D60-84BA-A92F406B6D19}"/>
              </a:ext>
            </a:extLst>
          </p:cNvPr>
          <p:cNvSpPr/>
          <p:nvPr/>
        </p:nvSpPr>
        <p:spPr>
          <a:xfrm>
            <a:off x="1370013" y="7905750"/>
            <a:ext cx="265112" cy="317500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3" name="Globo: flecha cuádruple 12">
            <a:extLst>
              <a:ext uri="{FF2B5EF4-FFF2-40B4-BE49-F238E27FC236}">
                <a16:creationId xmlns:a16="http://schemas.microsoft.com/office/drawing/2014/main" id="{07FC11B4-A293-462B-AD0D-1E0341D26C00}"/>
              </a:ext>
            </a:extLst>
          </p:cNvPr>
          <p:cNvSpPr/>
          <p:nvPr/>
        </p:nvSpPr>
        <p:spPr>
          <a:xfrm>
            <a:off x="1938338" y="8305800"/>
            <a:ext cx="265112" cy="317500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4" name="Globo: flecha cuádruple 13">
            <a:extLst>
              <a:ext uri="{FF2B5EF4-FFF2-40B4-BE49-F238E27FC236}">
                <a16:creationId xmlns:a16="http://schemas.microsoft.com/office/drawing/2014/main" id="{306F785F-E0A2-454D-A3D6-499F12ACC2B0}"/>
              </a:ext>
            </a:extLst>
          </p:cNvPr>
          <p:cNvSpPr/>
          <p:nvPr/>
        </p:nvSpPr>
        <p:spPr>
          <a:xfrm>
            <a:off x="1525588" y="7143750"/>
            <a:ext cx="265112" cy="319088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5" name="Globo: flecha cuádruple 14">
            <a:extLst>
              <a:ext uri="{FF2B5EF4-FFF2-40B4-BE49-F238E27FC236}">
                <a16:creationId xmlns:a16="http://schemas.microsoft.com/office/drawing/2014/main" id="{E5730B69-6EE4-44A4-8519-0A83D8CDDE1A}"/>
              </a:ext>
            </a:extLst>
          </p:cNvPr>
          <p:cNvSpPr/>
          <p:nvPr/>
        </p:nvSpPr>
        <p:spPr>
          <a:xfrm>
            <a:off x="2884488" y="7034213"/>
            <a:ext cx="265112" cy="317500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6" name="Globo: flecha cuádruple 15">
            <a:extLst>
              <a:ext uri="{FF2B5EF4-FFF2-40B4-BE49-F238E27FC236}">
                <a16:creationId xmlns:a16="http://schemas.microsoft.com/office/drawing/2014/main" id="{2110FACC-1120-4D8F-BC39-FDA2E52E400A}"/>
              </a:ext>
            </a:extLst>
          </p:cNvPr>
          <p:cNvSpPr/>
          <p:nvPr/>
        </p:nvSpPr>
        <p:spPr>
          <a:xfrm>
            <a:off x="2378075" y="5784850"/>
            <a:ext cx="265113" cy="319088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7" name="Globo: flecha cuádruple 16">
            <a:extLst>
              <a:ext uri="{FF2B5EF4-FFF2-40B4-BE49-F238E27FC236}">
                <a16:creationId xmlns:a16="http://schemas.microsoft.com/office/drawing/2014/main" id="{9316BF6C-B813-41D3-A38C-96D696F508B8}"/>
              </a:ext>
            </a:extLst>
          </p:cNvPr>
          <p:cNvSpPr/>
          <p:nvPr/>
        </p:nvSpPr>
        <p:spPr>
          <a:xfrm>
            <a:off x="3030538" y="5159375"/>
            <a:ext cx="265112" cy="317500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8" name="Globo: flecha cuádruple 17">
            <a:extLst>
              <a:ext uri="{FF2B5EF4-FFF2-40B4-BE49-F238E27FC236}">
                <a16:creationId xmlns:a16="http://schemas.microsoft.com/office/drawing/2014/main" id="{03DAF99E-B422-4DAA-AA48-74711B0F2BCD}"/>
              </a:ext>
            </a:extLst>
          </p:cNvPr>
          <p:cNvSpPr/>
          <p:nvPr/>
        </p:nvSpPr>
        <p:spPr>
          <a:xfrm>
            <a:off x="3489325" y="5487988"/>
            <a:ext cx="265113" cy="317500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9" name="Globo: flecha cuádruple 18">
            <a:extLst>
              <a:ext uri="{FF2B5EF4-FFF2-40B4-BE49-F238E27FC236}">
                <a16:creationId xmlns:a16="http://schemas.microsoft.com/office/drawing/2014/main" id="{68C9A1E5-4C77-4D92-BFAD-FE460C8D7C81}"/>
              </a:ext>
            </a:extLst>
          </p:cNvPr>
          <p:cNvSpPr/>
          <p:nvPr/>
        </p:nvSpPr>
        <p:spPr>
          <a:xfrm>
            <a:off x="5275263" y="4879975"/>
            <a:ext cx="265112" cy="317500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0" name="Globo: flecha cuádruple 19">
            <a:extLst>
              <a:ext uri="{FF2B5EF4-FFF2-40B4-BE49-F238E27FC236}">
                <a16:creationId xmlns:a16="http://schemas.microsoft.com/office/drawing/2014/main" id="{A111EEE0-B31C-4A58-BEAF-C837DED24B0D}"/>
              </a:ext>
            </a:extLst>
          </p:cNvPr>
          <p:cNvSpPr/>
          <p:nvPr/>
        </p:nvSpPr>
        <p:spPr>
          <a:xfrm>
            <a:off x="5467350" y="6113463"/>
            <a:ext cx="266700" cy="319087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1" name="Globo: flecha cuádruple 20">
            <a:extLst>
              <a:ext uri="{FF2B5EF4-FFF2-40B4-BE49-F238E27FC236}">
                <a16:creationId xmlns:a16="http://schemas.microsoft.com/office/drawing/2014/main" id="{B0328C78-A225-4AA3-AE0F-932EBCF61CF8}"/>
              </a:ext>
            </a:extLst>
          </p:cNvPr>
          <p:cNvSpPr/>
          <p:nvPr/>
        </p:nvSpPr>
        <p:spPr>
          <a:xfrm>
            <a:off x="4672013" y="6089650"/>
            <a:ext cx="265112" cy="319088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2" name="Globo: flecha cuádruple 21">
            <a:extLst>
              <a:ext uri="{FF2B5EF4-FFF2-40B4-BE49-F238E27FC236}">
                <a16:creationId xmlns:a16="http://schemas.microsoft.com/office/drawing/2014/main" id="{66C50F44-EDC7-47CD-BE73-5FE088F3E923}"/>
              </a:ext>
            </a:extLst>
          </p:cNvPr>
          <p:cNvSpPr/>
          <p:nvPr/>
        </p:nvSpPr>
        <p:spPr>
          <a:xfrm>
            <a:off x="1071563" y="5076825"/>
            <a:ext cx="265112" cy="319088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3" name="Globo: flecha cuádruple 22">
            <a:extLst>
              <a:ext uri="{FF2B5EF4-FFF2-40B4-BE49-F238E27FC236}">
                <a16:creationId xmlns:a16="http://schemas.microsoft.com/office/drawing/2014/main" id="{151367FB-D41F-4CD5-B18F-BD586B49E177}"/>
              </a:ext>
            </a:extLst>
          </p:cNvPr>
          <p:cNvSpPr/>
          <p:nvPr/>
        </p:nvSpPr>
        <p:spPr>
          <a:xfrm>
            <a:off x="4908550" y="5434013"/>
            <a:ext cx="266700" cy="319087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4" name="Globo: flecha cuádruple 23">
            <a:extLst>
              <a:ext uri="{FF2B5EF4-FFF2-40B4-BE49-F238E27FC236}">
                <a16:creationId xmlns:a16="http://schemas.microsoft.com/office/drawing/2014/main" id="{43869ED7-9DF4-4EAE-8FDD-69F1D3A5D791}"/>
              </a:ext>
            </a:extLst>
          </p:cNvPr>
          <p:cNvSpPr/>
          <p:nvPr/>
        </p:nvSpPr>
        <p:spPr>
          <a:xfrm>
            <a:off x="1000125" y="6019800"/>
            <a:ext cx="265113" cy="319088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5" name="Globo: flecha cuádruple 24">
            <a:extLst>
              <a:ext uri="{FF2B5EF4-FFF2-40B4-BE49-F238E27FC236}">
                <a16:creationId xmlns:a16="http://schemas.microsoft.com/office/drawing/2014/main" id="{EDBE5E93-45B8-4D8D-90A5-02E4856A3570}"/>
              </a:ext>
            </a:extLst>
          </p:cNvPr>
          <p:cNvSpPr/>
          <p:nvPr/>
        </p:nvSpPr>
        <p:spPr>
          <a:xfrm>
            <a:off x="5311775" y="7597775"/>
            <a:ext cx="265113" cy="319088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6" name="Globo: flecha cuádruple 25">
            <a:extLst>
              <a:ext uri="{FF2B5EF4-FFF2-40B4-BE49-F238E27FC236}">
                <a16:creationId xmlns:a16="http://schemas.microsoft.com/office/drawing/2014/main" id="{EE00734C-3FBD-48CC-8E22-76E24FB0AF0E}"/>
              </a:ext>
            </a:extLst>
          </p:cNvPr>
          <p:cNvSpPr/>
          <p:nvPr/>
        </p:nvSpPr>
        <p:spPr>
          <a:xfrm>
            <a:off x="4116388" y="7677150"/>
            <a:ext cx="265112" cy="319088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7" name="Globo: flecha cuádruple 26">
            <a:extLst>
              <a:ext uri="{FF2B5EF4-FFF2-40B4-BE49-F238E27FC236}">
                <a16:creationId xmlns:a16="http://schemas.microsoft.com/office/drawing/2014/main" id="{C719C02E-6A82-44DA-8FC6-3A2BDD45EC3D}"/>
              </a:ext>
            </a:extLst>
          </p:cNvPr>
          <p:cNvSpPr/>
          <p:nvPr/>
        </p:nvSpPr>
        <p:spPr>
          <a:xfrm>
            <a:off x="700088" y="6804025"/>
            <a:ext cx="266700" cy="319088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8" name="Globo: flecha cuádruple 27">
            <a:extLst>
              <a:ext uri="{FF2B5EF4-FFF2-40B4-BE49-F238E27FC236}">
                <a16:creationId xmlns:a16="http://schemas.microsoft.com/office/drawing/2014/main" id="{88488BCE-8E13-4EB0-95B9-74539C898796}"/>
              </a:ext>
            </a:extLst>
          </p:cNvPr>
          <p:cNvSpPr/>
          <p:nvPr/>
        </p:nvSpPr>
        <p:spPr>
          <a:xfrm>
            <a:off x="1489075" y="5532438"/>
            <a:ext cx="266700" cy="319087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9" name="Globo: flecha cuádruple 28">
            <a:extLst>
              <a:ext uri="{FF2B5EF4-FFF2-40B4-BE49-F238E27FC236}">
                <a16:creationId xmlns:a16="http://schemas.microsoft.com/office/drawing/2014/main" id="{3F4DDEE6-8AED-4622-BE47-E27AC6FC85ED}"/>
              </a:ext>
            </a:extLst>
          </p:cNvPr>
          <p:cNvSpPr/>
          <p:nvPr/>
        </p:nvSpPr>
        <p:spPr>
          <a:xfrm>
            <a:off x="2030413" y="4972050"/>
            <a:ext cx="266700" cy="319088"/>
          </a:xfrm>
          <a:prstGeom prst="quad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AAD5661-DC4F-4885-BFB5-B55ADCFB786D}"/>
              </a:ext>
            </a:extLst>
          </p:cNvPr>
          <p:cNvSpPr/>
          <p:nvPr/>
        </p:nvSpPr>
        <p:spPr>
          <a:xfrm flipV="1">
            <a:off x="3489325" y="5043488"/>
            <a:ext cx="265113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FFD5DBB5-C06E-46AA-8AAB-D2811B2A5540}"/>
              </a:ext>
            </a:extLst>
          </p:cNvPr>
          <p:cNvSpPr/>
          <p:nvPr/>
        </p:nvSpPr>
        <p:spPr>
          <a:xfrm flipV="1">
            <a:off x="2638425" y="6519863"/>
            <a:ext cx="266700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7D7229A4-01FB-46C5-98C7-D6F8C2DE78AF}"/>
              </a:ext>
            </a:extLst>
          </p:cNvPr>
          <p:cNvSpPr/>
          <p:nvPr/>
        </p:nvSpPr>
        <p:spPr>
          <a:xfrm flipV="1">
            <a:off x="1824038" y="7896225"/>
            <a:ext cx="266700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2015" name="CuadroTexto 32">
            <a:extLst>
              <a:ext uri="{FF2B5EF4-FFF2-40B4-BE49-F238E27FC236}">
                <a16:creationId xmlns:a16="http://schemas.microsoft.com/office/drawing/2014/main" id="{F0628AE9-CC70-41E1-A2C2-F80A80F4D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107950"/>
            <a:ext cx="5761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altLang="es-AR" sz="2400">
                <a:latin typeface="Arial" panose="020B0604020202020204" pitchFamily="34" charset="0"/>
              </a:rPr>
              <a:t>En cada cuadrante, se mide la distancia del punto al individuo más cercano (yi) </a:t>
            </a:r>
            <a:endParaRPr lang="es-AR" altLang="es-AR" sz="2400"/>
          </a:p>
        </p:txBody>
      </p:sp>
      <p:sp>
        <p:nvSpPr>
          <p:cNvPr id="42016" name="CuadroTexto 33">
            <a:extLst>
              <a:ext uri="{FF2B5EF4-FFF2-40B4-BE49-F238E27FC236}">
                <a16:creationId xmlns:a16="http://schemas.microsoft.com/office/drawing/2014/main" id="{5DCA9217-3BB6-492D-8CD6-B955F3ABA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201738"/>
            <a:ext cx="6426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AR" sz="2400" dirty="0">
                <a:latin typeface="Arial" panose="020B0604020202020204" pitchFamily="34" charset="0"/>
              </a:rPr>
              <a:t>Se estiman las distancias promedio como</a:t>
            </a:r>
          </a:p>
          <a:p>
            <a:pPr eaLnBrk="1" hangingPunct="1"/>
            <a:r>
              <a:rPr lang="es-ES_tradnl" altLang="es-AR" sz="2400" dirty="0">
                <a:latin typeface="Arial" panose="020B0604020202020204" pitchFamily="34" charset="0"/>
                <a:sym typeface="Symbol" panose="05050102010706020507" pitchFamily="18" charset="2"/>
              </a:rPr>
              <a:t>  </a:t>
            </a:r>
            <a:r>
              <a:rPr lang="es-ES_tradnl" altLang="es-AR" sz="2400" dirty="0">
                <a:latin typeface="Arial" panose="020B0604020202020204" pitchFamily="34" charset="0"/>
              </a:rPr>
              <a:t>(</a:t>
            </a:r>
            <a:r>
              <a:rPr lang="es-ES_tradnl" altLang="es-AR" sz="2400" dirty="0" err="1">
                <a:latin typeface="Arial" panose="020B0604020202020204" pitchFamily="34" charset="0"/>
              </a:rPr>
              <a:t>yij</a:t>
            </a:r>
            <a:r>
              <a:rPr lang="es-ES_tradnl" altLang="es-AR" sz="2400" dirty="0">
                <a:latin typeface="Arial" panose="020B0604020202020204" pitchFamily="34" charset="0"/>
              </a:rPr>
              <a:t>)/4 n,</a:t>
            </a:r>
            <a:r>
              <a:rPr lang="es-ES_tradnl" altLang="es-AR" sz="2400" dirty="0">
                <a:latin typeface="Arial" panose="020B0604020202020204" pitchFamily="34" charset="0"/>
                <a:sym typeface="Symbol" panose="05050102010706020507" pitchFamily="18" charset="2"/>
              </a:rPr>
              <a:t>   donde i varía de 1 a n, j de 1 a 4</a:t>
            </a:r>
          </a:p>
          <a:p>
            <a:pPr eaLnBrk="1" hangingPunct="1"/>
            <a:r>
              <a:rPr lang="es-ES_tradnl" altLang="es-AR" sz="2400" dirty="0">
                <a:latin typeface="Arial" panose="020B0604020202020204" pitchFamily="34" charset="0"/>
                <a:sym typeface="Symbol" panose="05050102010706020507" pitchFamily="18" charset="2"/>
              </a:rPr>
              <a:t>La densidad es proporcional a la inversa del cuadrado de las distancias</a:t>
            </a:r>
            <a:endParaRPr lang="es-AR" altLang="es-AR" sz="2400" dirty="0"/>
          </a:p>
        </p:txBody>
      </p:sp>
      <p:sp>
        <p:nvSpPr>
          <p:cNvPr id="42017" name="CuadroTexto 34">
            <a:extLst>
              <a:ext uri="{FF2B5EF4-FFF2-40B4-BE49-F238E27FC236}">
                <a16:creationId xmlns:a16="http://schemas.microsoft.com/office/drawing/2014/main" id="{FC4B0BAD-4ACE-433C-ABC6-561DEB5C5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3248025"/>
            <a:ext cx="6642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s-AR" sz="2400">
                <a:latin typeface="Arial" panose="020B0604020202020204" pitchFamily="34" charset="0"/>
                <a:sym typeface="Symbol" panose="05050102010706020507" pitchFamily="18" charset="2"/>
              </a:rPr>
              <a:t>El estimador de densidad es </a:t>
            </a:r>
          </a:p>
          <a:p>
            <a:pPr eaLnBrk="1" hangingPunct="1"/>
            <a:r>
              <a:rPr lang="es-ES_tradnl" altLang="es-AR" sz="2400">
                <a:latin typeface="Arial" panose="020B0604020202020204" pitchFamily="34" charset="0"/>
                <a:sym typeface="Symbol" panose="05050102010706020507" pitchFamily="18" charset="2"/>
              </a:rPr>
              <a:t>D = 4*(4n-1)/ *</a:t>
            </a:r>
            <a:r>
              <a:rPr lang="es-ES_tradnl" altLang="es-AR" sz="2400">
                <a:latin typeface="Arial" panose="020B0604020202020204" pitchFamily="34" charset="0"/>
              </a:rPr>
              <a:t> </a:t>
            </a:r>
            <a:r>
              <a:rPr lang="es-ES_tradnl" altLang="es-AR" sz="2400">
                <a:latin typeface="Arial" panose="020B0604020202020204" pitchFamily="34" charset="0"/>
                <a:sym typeface="Symbol" panose="05050102010706020507" pitchFamily="18" charset="2"/>
              </a:rPr>
              <a:t> (</a:t>
            </a:r>
            <a:r>
              <a:rPr lang="es-ES_tradnl" altLang="es-AR" sz="2400">
                <a:latin typeface="Arial" panose="020B0604020202020204" pitchFamily="34" charset="0"/>
              </a:rPr>
              <a:t>y</a:t>
            </a:r>
            <a:r>
              <a:rPr lang="es-ES_tradnl" altLang="es-AR" sz="2400">
                <a:latin typeface="Arial" panose="020B0604020202020204" pitchFamily="34" charset="0"/>
                <a:sym typeface="Symbol" panose="05050102010706020507" pitchFamily="18" charset="2"/>
              </a:rPr>
              <a:t>ij)</a:t>
            </a:r>
            <a:r>
              <a:rPr lang="es-ES_tradnl" altLang="es-AR" sz="2400" baseline="3000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s-ES_tradnl" altLang="es-AR" sz="2400">
                <a:latin typeface="Arial" panose="020B0604020202020204" pitchFamily="34" charset="0"/>
                <a:sym typeface="Symbol" panose="05050102010706020507" pitchFamily="18" charset="2"/>
              </a:rPr>
              <a:t>  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78FCCF72-FDD4-4D94-ABBA-7298EB7C896D}"/>
              </a:ext>
            </a:extLst>
          </p:cNvPr>
          <p:cNvCxnSpPr>
            <a:cxnSpLocks/>
            <a:stCxn id="30" idx="4"/>
            <a:endCxn id="7" idx="1"/>
          </p:cNvCxnSpPr>
          <p:nvPr/>
        </p:nvCxnSpPr>
        <p:spPr>
          <a:xfrm flipV="1">
            <a:off x="3622675" y="4930775"/>
            <a:ext cx="388938" cy="1127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EE5E572C-A8E2-4579-BA9D-DBAF9B886CFA}"/>
              </a:ext>
            </a:extLst>
          </p:cNvPr>
          <p:cNvCxnSpPr>
            <a:cxnSpLocks/>
            <a:stCxn id="18" idx="0"/>
            <a:endCxn id="30" idx="0"/>
          </p:cNvCxnSpPr>
          <p:nvPr/>
        </p:nvCxnSpPr>
        <p:spPr>
          <a:xfrm flipH="1" flipV="1">
            <a:off x="3622675" y="5243513"/>
            <a:ext cx="0" cy="2444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02255140-EF45-4607-B76D-94D9FDE992BA}"/>
              </a:ext>
            </a:extLst>
          </p:cNvPr>
          <p:cNvCxnSpPr>
            <a:cxnSpLocks/>
            <a:stCxn id="17" idx="3"/>
            <a:endCxn id="30" idx="4"/>
          </p:cNvCxnSpPr>
          <p:nvPr/>
        </p:nvCxnSpPr>
        <p:spPr>
          <a:xfrm flipV="1">
            <a:off x="3295650" y="5043488"/>
            <a:ext cx="327025" cy="27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644294A3-2E0D-45DB-9A21-05735D092AC4}"/>
              </a:ext>
            </a:extLst>
          </p:cNvPr>
          <p:cNvCxnSpPr>
            <a:cxnSpLocks/>
            <a:stCxn id="10" idx="3"/>
            <a:endCxn id="30" idx="4"/>
          </p:cNvCxnSpPr>
          <p:nvPr/>
        </p:nvCxnSpPr>
        <p:spPr>
          <a:xfrm>
            <a:off x="3519488" y="4743450"/>
            <a:ext cx="103187" cy="3000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3E3945E5-F400-4020-91CE-497512ED2E4A}"/>
              </a:ext>
            </a:extLst>
          </p:cNvPr>
          <p:cNvCxnSpPr>
            <a:cxnSpLocks/>
          </p:cNvCxnSpPr>
          <p:nvPr/>
        </p:nvCxnSpPr>
        <p:spPr>
          <a:xfrm flipH="1" flipV="1">
            <a:off x="2527300" y="6042025"/>
            <a:ext cx="252413" cy="5302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E64BF797-172D-4FC4-B497-AABA07FCFA9E}"/>
              </a:ext>
            </a:extLst>
          </p:cNvPr>
          <p:cNvCxnSpPr>
            <a:cxnSpLocks/>
            <a:endCxn id="31" idx="7"/>
          </p:cNvCxnSpPr>
          <p:nvPr/>
        </p:nvCxnSpPr>
        <p:spPr>
          <a:xfrm flipH="1" flipV="1">
            <a:off x="2865438" y="6691313"/>
            <a:ext cx="120650" cy="4159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BA281572-071E-4BED-8276-CE0C658D2930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806700" y="6408738"/>
            <a:ext cx="566738" cy="1158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AB364969-517F-4687-9ED9-B7853F8AA94E}"/>
              </a:ext>
            </a:extLst>
          </p:cNvPr>
          <p:cNvCxnSpPr>
            <a:cxnSpLocks/>
            <a:stCxn id="9" idx="3"/>
            <a:endCxn id="31" idx="2"/>
          </p:cNvCxnSpPr>
          <p:nvPr/>
        </p:nvCxnSpPr>
        <p:spPr>
          <a:xfrm>
            <a:off x="2446338" y="6619875"/>
            <a:ext cx="192087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03277469-6909-41DD-A373-9532077300C0}"/>
              </a:ext>
            </a:extLst>
          </p:cNvPr>
          <p:cNvCxnSpPr>
            <a:cxnSpLocks/>
            <a:endCxn id="14" idx="2"/>
          </p:cNvCxnSpPr>
          <p:nvPr/>
        </p:nvCxnSpPr>
        <p:spPr>
          <a:xfrm flipH="1" flipV="1">
            <a:off x="1658938" y="7462838"/>
            <a:ext cx="295275" cy="4175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365E4D85-853B-4917-90A9-8878DB835F11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1612900" y="8040688"/>
            <a:ext cx="250825" cy="25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FC01977E-5150-4E0A-B775-E297C8DFBE1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2055813" y="7807325"/>
            <a:ext cx="168275" cy="1682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4C9D63AC-E68C-4435-828B-89C9EDAF7CB4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1963738" y="8051800"/>
            <a:ext cx="106362" cy="25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30" name="CuadroTexto 41000">
            <a:extLst>
              <a:ext uri="{FF2B5EF4-FFF2-40B4-BE49-F238E27FC236}">
                <a16:creationId xmlns:a16="http://schemas.microsoft.com/office/drawing/2014/main" id="{E1365374-0B8D-49CA-9CA6-2C8369384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00" y="4284663"/>
            <a:ext cx="465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/>
              <a:t>1</a:t>
            </a:r>
            <a:endParaRPr lang="es-AR" altLang="es-AR"/>
          </a:p>
        </p:txBody>
      </p:sp>
      <p:sp>
        <p:nvSpPr>
          <p:cNvPr id="42031" name="CuadroTexto 58">
            <a:extLst>
              <a:ext uri="{FF2B5EF4-FFF2-40B4-BE49-F238E27FC236}">
                <a16:creationId xmlns:a16="http://schemas.microsoft.com/office/drawing/2014/main" id="{DA06B343-088D-4089-97DE-730F1C1E2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5549900"/>
            <a:ext cx="465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/>
              <a:t>1</a:t>
            </a:r>
            <a:endParaRPr lang="es-AR" altLang="es-AR"/>
          </a:p>
        </p:txBody>
      </p:sp>
      <p:sp>
        <p:nvSpPr>
          <p:cNvPr id="42032" name="CuadroTexto 59">
            <a:extLst>
              <a:ext uri="{FF2B5EF4-FFF2-40B4-BE49-F238E27FC236}">
                <a16:creationId xmlns:a16="http://schemas.microsoft.com/office/drawing/2014/main" id="{C3C66748-D5BD-42D0-BD1C-1F1C3BAFC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3" y="705485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/>
              <a:t>1</a:t>
            </a:r>
            <a:endParaRPr lang="es-AR" altLang="es-AR"/>
          </a:p>
        </p:txBody>
      </p:sp>
      <p:sp>
        <p:nvSpPr>
          <p:cNvPr id="42033" name="CuadroTexto 61">
            <a:extLst>
              <a:ext uri="{FF2B5EF4-FFF2-40B4-BE49-F238E27FC236}">
                <a16:creationId xmlns:a16="http://schemas.microsoft.com/office/drawing/2014/main" id="{8CDA3FCE-5C77-4531-8194-60D7FF2C1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850" y="4471988"/>
            <a:ext cx="465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/>
              <a:t>2</a:t>
            </a:r>
            <a:endParaRPr lang="es-AR" altLang="es-AR"/>
          </a:p>
        </p:txBody>
      </p:sp>
      <p:sp>
        <p:nvSpPr>
          <p:cNvPr id="42034" name="CuadroTexto 63">
            <a:extLst>
              <a:ext uri="{FF2B5EF4-FFF2-40B4-BE49-F238E27FC236}">
                <a16:creationId xmlns:a16="http://schemas.microsoft.com/office/drawing/2014/main" id="{4A9FCC3D-BB6D-4F56-AF40-505533689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50" y="5861050"/>
            <a:ext cx="465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/>
              <a:t>2</a:t>
            </a:r>
            <a:endParaRPr lang="es-AR" altLang="es-AR"/>
          </a:p>
        </p:txBody>
      </p:sp>
      <p:sp>
        <p:nvSpPr>
          <p:cNvPr id="42035" name="CuadroTexto 66">
            <a:extLst>
              <a:ext uri="{FF2B5EF4-FFF2-40B4-BE49-F238E27FC236}">
                <a16:creationId xmlns:a16="http://schemas.microsoft.com/office/drawing/2014/main" id="{16874578-6710-4D44-9C8E-733EA2EDA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350" y="7688263"/>
            <a:ext cx="465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/>
              <a:t>2</a:t>
            </a:r>
            <a:endParaRPr lang="es-AR" altLang="es-AR"/>
          </a:p>
        </p:txBody>
      </p:sp>
      <p:sp>
        <p:nvSpPr>
          <p:cNvPr id="42036" name="CuadroTexto 67">
            <a:extLst>
              <a:ext uri="{FF2B5EF4-FFF2-40B4-BE49-F238E27FC236}">
                <a16:creationId xmlns:a16="http://schemas.microsoft.com/office/drawing/2014/main" id="{FD56CA8C-1EA4-414E-BDD0-63F5CC382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838" y="5037138"/>
            <a:ext cx="46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/>
              <a:t>3</a:t>
            </a:r>
            <a:endParaRPr lang="es-AR" altLang="es-AR"/>
          </a:p>
        </p:txBody>
      </p:sp>
      <p:sp>
        <p:nvSpPr>
          <p:cNvPr id="42037" name="CuadroTexto 68">
            <a:extLst>
              <a:ext uri="{FF2B5EF4-FFF2-40B4-BE49-F238E27FC236}">
                <a16:creationId xmlns:a16="http://schemas.microsoft.com/office/drawing/2014/main" id="{C6ED2F2C-0C6F-4BFE-A16B-40F3FFB5C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0" y="6399213"/>
            <a:ext cx="46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/>
              <a:t>3</a:t>
            </a:r>
            <a:endParaRPr lang="es-AR" altLang="es-AR"/>
          </a:p>
        </p:txBody>
      </p:sp>
      <p:sp>
        <p:nvSpPr>
          <p:cNvPr id="42038" name="CuadroTexto 69">
            <a:extLst>
              <a:ext uri="{FF2B5EF4-FFF2-40B4-BE49-F238E27FC236}">
                <a16:creationId xmlns:a16="http://schemas.microsoft.com/office/drawing/2014/main" id="{93F14126-9868-49AD-ABC5-C5537445F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8085138"/>
            <a:ext cx="46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/>
              <a:t>3</a:t>
            </a:r>
            <a:endParaRPr lang="es-AR" altLang="es-AR"/>
          </a:p>
        </p:txBody>
      </p:sp>
      <p:sp>
        <p:nvSpPr>
          <p:cNvPr id="42039" name="CuadroTexto 71">
            <a:extLst>
              <a:ext uri="{FF2B5EF4-FFF2-40B4-BE49-F238E27FC236}">
                <a16:creationId xmlns:a16="http://schemas.microsoft.com/office/drawing/2014/main" id="{A41C20A7-60E7-46EB-BC4A-831F66E3A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13" y="5643563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/>
              <a:t>4</a:t>
            </a:r>
            <a:endParaRPr lang="es-AR" altLang="es-AR"/>
          </a:p>
        </p:txBody>
      </p:sp>
      <p:sp>
        <p:nvSpPr>
          <p:cNvPr id="42040" name="CuadroTexto 72">
            <a:extLst>
              <a:ext uri="{FF2B5EF4-FFF2-40B4-BE49-F238E27FC236}">
                <a16:creationId xmlns:a16="http://schemas.microsoft.com/office/drawing/2014/main" id="{3B42D573-B35B-494B-9CEB-A7C2525B5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6945313"/>
            <a:ext cx="465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/>
              <a:t>4</a:t>
            </a:r>
            <a:endParaRPr lang="es-AR" altLang="es-AR"/>
          </a:p>
        </p:txBody>
      </p:sp>
      <p:sp>
        <p:nvSpPr>
          <p:cNvPr id="42041" name="CuadroTexto 73">
            <a:extLst>
              <a:ext uri="{FF2B5EF4-FFF2-40B4-BE49-F238E27FC236}">
                <a16:creationId xmlns:a16="http://schemas.microsoft.com/office/drawing/2014/main" id="{281FF4D5-E2DF-4A46-8254-B48A7E765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38" y="832485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/>
              <a:t>4</a:t>
            </a:r>
            <a:endParaRPr lang="es-AR" altLang="es-AR"/>
          </a:p>
        </p:txBody>
      </p:sp>
      <p:cxnSp>
        <p:nvCxnSpPr>
          <p:cNvPr id="40996" name="Conector recto 40995">
            <a:extLst>
              <a:ext uri="{FF2B5EF4-FFF2-40B4-BE49-F238E27FC236}">
                <a16:creationId xmlns:a16="http://schemas.microsoft.com/office/drawing/2014/main" id="{D6394576-694F-419E-980B-3C399E85216D}"/>
              </a:ext>
            </a:extLst>
          </p:cNvPr>
          <p:cNvCxnSpPr>
            <a:cxnSpLocks/>
          </p:cNvCxnSpPr>
          <p:nvPr/>
        </p:nvCxnSpPr>
        <p:spPr>
          <a:xfrm flipH="1">
            <a:off x="3125788" y="4570413"/>
            <a:ext cx="930275" cy="1177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7965E452-0A6E-41FD-A9DF-A1FB63D75788}"/>
              </a:ext>
            </a:extLst>
          </p:cNvPr>
          <p:cNvCxnSpPr>
            <a:cxnSpLocks/>
          </p:cNvCxnSpPr>
          <p:nvPr/>
        </p:nvCxnSpPr>
        <p:spPr>
          <a:xfrm flipH="1">
            <a:off x="1538288" y="7394575"/>
            <a:ext cx="930275" cy="1177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3D51B0B0-B7BA-4A30-9FA5-CA6AE89D7A8E}"/>
              </a:ext>
            </a:extLst>
          </p:cNvPr>
          <p:cNvCxnSpPr>
            <a:cxnSpLocks/>
          </p:cNvCxnSpPr>
          <p:nvPr/>
        </p:nvCxnSpPr>
        <p:spPr>
          <a:xfrm flipH="1">
            <a:off x="2308225" y="6015038"/>
            <a:ext cx="930275" cy="1177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4DD70FF0-FD4F-4F4E-BC47-591329D9E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827088"/>
            <a:ext cx="5402263" cy="461962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Sistema poblacional (Berryman 1981)</a:t>
            </a: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A62B559E-D5FF-46BE-B258-F33B1A8AE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2341563"/>
            <a:ext cx="1584325" cy="461962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Población</a:t>
            </a:r>
          </a:p>
        </p:txBody>
      </p:sp>
      <p:sp>
        <p:nvSpPr>
          <p:cNvPr id="7172" name="Text Box 6">
            <a:extLst>
              <a:ext uri="{FF2B5EF4-FFF2-40B4-BE49-F238E27FC236}">
                <a16:creationId xmlns:a16="http://schemas.microsoft.com/office/drawing/2014/main" id="{985537C2-45EE-417B-8B02-2F9E3A056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725" y="2268538"/>
            <a:ext cx="1655763" cy="461962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Ambiente</a:t>
            </a:r>
          </a:p>
        </p:txBody>
      </p:sp>
      <p:sp>
        <p:nvSpPr>
          <p:cNvPr id="7173" name="Text Box 7">
            <a:extLst>
              <a:ext uri="{FF2B5EF4-FFF2-40B4-BE49-F238E27FC236}">
                <a16:creationId xmlns:a16="http://schemas.microsoft.com/office/drawing/2014/main" id="{2118A9F4-4B3B-4737-88D7-38E58D6A2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5" y="3636963"/>
            <a:ext cx="1225550" cy="461962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Físico</a:t>
            </a:r>
          </a:p>
        </p:txBody>
      </p:sp>
      <p:sp>
        <p:nvSpPr>
          <p:cNvPr id="7174" name="Text Box 8">
            <a:extLst>
              <a:ext uri="{FF2B5EF4-FFF2-40B4-BE49-F238E27FC236}">
                <a16:creationId xmlns:a16="http://schemas.microsoft.com/office/drawing/2014/main" id="{0D114F7A-14FD-4F93-8105-7B80DD152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3492500"/>
            <a:ext cx="1512888" cy="461963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Biótico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6B7D725E-20AB-45B4-AF6B-AA2B19563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3" y="4140200"/>
            <a:ext cx="2205037" cy="434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Competidores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Depredadores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Parásitos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Patógenos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Presas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Mutualistas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Simbiontes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Comensales</a:t>
            </a: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6EEBF4A0-D7B6-4030-A47A-446FC1F4E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4284663"/>
            <a:ext cx="3024188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Condiciones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Refugios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Sitios de nidificación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Nutrientes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Agua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</a:rPr>
              <a:t>Luz</a:t>
            </a:r>
            <a:endParaRPr lang="es-ES" altLang="es-AR" sz="2400">
              <a:latin typeface="Arial" panose="020B0604020202020204" pitchFamily="34" charset="0"/>
            </a:endParaRPr>
          </a:p>
        </p:txBody>
      </p:sp>
      <p:sp>
        <p:nvSpPr>
          <p:cNvPr id="7177" name="Line 11">
            <a:extLst>
              <a:ext uri="{FF2B5EF4-FFF2-40B4-BE49-F238E27FC236}">
                <a16:creationId xmlns:a16="http://schemas.microsoft.com/office/drawing/2014/main" id="{E8CAC3FA-23B7-4CBC-925A-AA8257870E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0438" y="2773363"/>
            <a:ext cx="649287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7178" name="Line 12">
            <a:extLst>
              <a:ext uri="{FF2B5EF4-FFF2-40B4-BE49-F238E27FC236}">
                <a16:creationId xmlns:a16="http://schemas.microsoft.com/office/drawing/2014/main" id="{EE1AE1E5-BE30-4757-903B-AF667F786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7063" y="2700338"/>
            <a:ext cx="7921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7179" name="Text Box 13">
            <a:extLst>
              <a:ext uri="{FF2B5EF4-FFF2-40B4-BE49-F238E27FC236}">
                <a16:creationId xmlns:a16="http://schemas.microsoft.com/office/drawing/2014/main" id="{EED0DB47-536A-4627-ABCE-0124A1CBB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00" y="2411413"/>
            <a:ext cx="647700" cy="461962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</a:rPr>
              <a:t>+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8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:a16="http://schemas.microsoft.com/office/drawing/2014/main" id="{B0D3FF75-227E-4436-BF65-CE1648203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209800"/>
            <a:ext cx="630872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AR" sz="2400">
                <a:latin typeface="Arial" panose="020B0604020202020204" pitchFamily="34" charset="0"/>
              </a:rPr>
              <a:t>Día 1.  Se capturan n1 individuos.  </a:t>
            </a:r>
          </a:p>
          <a:p>
            <a:pPr eaLnBrk="1" hangingPunct="1"/>
            <a:r>
              <a:rPr lang="es-ES_tradnl" altLang="es-AR" sz="2400">
                <a:latin typeface="Arial" panose="020B0604020202020204" pitchFamily="34" charset="0"/>
              </a:rPr>
              <a:t>            Se marcan y se liberan.</a:t>
            </a:r>
          </a:p>
          <a:p>
            <a:pPr eaLnBrk="1" hangingPunct="1"/>
            <a:endParaRPr lang="es-ES_tradnl" altLang="es-AR" sz="2400">
              <a:latin typeface="Arial" panose="020B0604020202020204" pitchFamily="34" charset="0"/>
            </a:endParaRPr>
          </a:p>
          <a:p>
            <a:pPr eaLnBrk="1" hangingPunct="1"/>
            <a:r>
              <a:rPr lang="es-ES_tradnl" altLang="es-AR" sz="2400">
                <a:latin typeface="Arial" panose="020B0604020202020204" pitchFamily="34" charset="0"/>
              </a:rPr>
              <a:t>Día 2. Se capturan n2 individuos. </a:t>
            </a:r>
          </a:p>
          <a:p>
            <a:pPr eaLnBrk="1" hangingPunct="1"/>
            <a:r>
              <a:rPr lang="es-ES_tradnl" altLang="es-AR" sz="2400">
                <a:latin typeface="Arial" panose="020B0604020202020204" pitchFamily="34" charset="0"/>
              </a:rPr>
              <a:t>           n21 están marcados</a:t>
            </a:r>
          </a:p>
          <a:p>
            <a:pPr eaLnBrk="1" hangingPunct="1"/>
            <a:r>
              <a:rPr lang="es-ES_tradnl" altLang="es-AR" sz="2400">
                <a:latin typeface="Arial" panose="020B0604020202020204" pitchFamily="34" charset="0"/>
              </a:rPr>
              <a:t>           n2= n21+ n sin marca</a:t>
            </a:r>
            <a:endParaRPr lang="es-ES" altLang="es-AR" sz="24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Text Box 5">
            <a:extLst>
              <a:ext uri="{FF2B5EF4-FFF2-40B4-BE49-F238E27FC236}">
                <a16:creationId xmlns:a16="http://schemas.microsoft.com/office/drawing/2014/main" id="{3B3343CC-13D2-489F-9995-E9C6158D5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0"/>
            <a:ext cx="3527425" cy="461963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Métodos de captura</a:t>
            </a:r>
          </a:p>
        </p:txBody>
      </p:sp>
      <p:sp>
        <p:nvSpPr>
          <p:cNvPr id="43012" name="Text Box 6">
            <a:extLst>
              <a:ext uri="{FF2B5EF4-FFF2-40B4-BE49-F238E27FC236}">
                <a16:creationId xmlns:a16="http://schemas.microsoft.com/office/drawing/2014/main" id="{4C62826A-921D-45EB-927A-262383AC7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869950"/>
            <a:ext cx="6308725" cy="830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1- Método de captura- marcado y recaptura de Petersen-Lincoln</a:t>
            </a:r>
          </a:p>
        </p:txBody>
      </p:sp>
      <p:sp>
        <p:nvSpPr>
          <p:cNvPr id="43013" name="AutoShape 13" descr="trampa rata ratas pericotes roedores caza ratonera jaula">
            <a:extLst>
              <a:ext uri="{FF2B5EF4-FFF2-40B4-BE49-F238E27FC236}">
                <a16:creationId xmlns:a16="http://schemas.microsoft.com/office/drawing/2014/main" id="{2AB5CD83-A7C7-4649-AD36-D47CB3C742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43014" name="AutoShape 15" descr="From the Field: Small Mammals - Photos | Multimedia | Biodiversity ...">
            <a:extLst>
              <a:ext uri="{FF2B5EF4-FFF2-40B4-BE49-F238E27FC236}">
                <a16:creationId xmlns:a16="http://schemas.microsoft.com/office/drawing/2014/main" id="{C6BBBA0E-EA8A-4A35-AEC3-CFC15E2F62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AR" altLang="es-AR"/>
          </a:p>
        </p:txBody>
      </p:sp>
      <p:sp>
        <p:nvSpPr>
          <p:cNvPr id="43015" name="CuadroTexto 4">
            <a:extLst>
              <a:ext uri="{FF2B5EF4-FFF2-40B4-BE49-F238E27FC236}">
                <a16:creationId xmlns:a16="http://schemas.microsoft.com/office/drawing/2014/main" id="{E75315B1-8F75-4892-B738-4587C5CD4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5027613"/>
            <a:ext cx="5616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s-AR" sz="2400">
                <a:latin typeface="Arial" panose="020B0604020202020204" pitchFamily="34" charset="0"/>
              </a:rPr>
              <a:t>Si se mezclaron al azar</a:t>
            </a:r>
          </a:p>
          <a:p>
            <a:pPr eaLnBrk="1" hangingPunct="1"/>
            <a:endParaRPr lang="es-ES_tradnl" altLang="es-AR" sz="2400">
              <a:latin typeface="Arial" panose="020B0604020202020204" pitchFamily="34" charset="0"/>
            </a:endParaRPr>
          </a:p>
          <a:p>
            <a:pPr algn="ctr" eaLnBrk="1" hangingPunct="1"/>
            <a:r>
              <a:rPr lang="es-ES_tradnl" altLang="es-AR" sz="2400">
                <a:latin typeface="Arial" panose="020B0604020202020204" pitchFamily="34" charset="0"/>
              </a:rPr>
              <a:t>n21/n2 = n1/N poblacional </a:t>
            </a:r>
          </a:p>
          <a:p>
            <a:pPr algn="ctr" eaLnBrk="1" hangingPunct="1"/>
            <a:endParaRPr lang="es-ES_tradnl" altLang="es-AR" sz="2400">
              <a:latin typeface="Arial" panose="020B0604020202020204" pitchFamily="34" charset="0"/>
            </a:endParaRPr>
          </a:p>
          <a:p>
            <a:pPr algn="ctr" eaLnBrk="1" hangingPunct="1"/>
            <a:r>
              <a:rPr lang="es-ES_tradnl" altLang="es-AR" sz="2400">
                <a:latin typeface="Arial" panose="020B0604020202020204" pitchFamily="34" charset="0"/>
              </a:rPr>
              <a:t>N poblacional = (n1 x n2)/n21</a:t>
            </a:r>
          </a:p>
          <a:p>
            <a:endParaRPr lang="es-AR" altLang="es-AR" sz="2400"/>
          </a:p>
        </p:txBody>
      </p:sp>
      <p:sp>
        <p:nvSpPr>
          <p:cNvPr id="43016" name="CuadroTexto 5">
            <a:extLst>
              <a:ext uri="{FF2B5EF4-FFF2-40B4-BE49-F238E27FC236}">
                <a16:creationId xmlns:a16="http://schemas.microsoft.com/office/drawing/2014/main" id="{AE0B3876-E4BA-4CBD-A115-25DD42027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7516813"/>
            <a:ext cx="6410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La probabilidad de recaptura es menor a mayor N poblacional</a:t>
            </a:r>
            <a:endParaRPr lang="es-AR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7">
            <a:extLst>
              <a:ext uri="{FF2B5EF4-FFF2-40B4-BE49-F238E27FC236}">
                <a16:creationId xmlns:a16="http://schemas.microsoft.com/office/drawing/2014/main" id="{B96D4358-BF6C-4A73-8BAB-1D2192D06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684213"/>
            <a:ext cx="6410325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 b="1">
                <a:solidFill>
                  <a:srgbClr val="FF3300"/>
                </a:solidFill>
                <a:latin typeface="Arial" panose="020B0604020202020204" pitchFamily="34" charset="0"/>
              </a:rPr>
              <a:t>Supuestos</a:t>
            </a:r>
            <a:r>
              <a:rPr lang="es-ES" altLang="es-AR" sz="2400">
                <a:latin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</a:rPr>
              <a:t>Los individuos liberados se mezclan con los restantes, no hay territorios fijos, cualquier individuo de la población tiene igual probabilidad de ser capturado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</a:rPr>
              <a:t>No hay pérdidas de marcas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</a:rPr>
              <a:t>La captura previa no cambia la probabilidad de ser capturado= no hay trampafobia ni trampafilia </a:t>
            </a:r>
          </a:p>
          <a:p>
            <a:pPr eaLnBrk="1" hangingPunct="1">
              <a:spcBef>
                <a:spcPct val="50000"/>
              </a:spcBef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</a:rPr>
              <a:t>La población es cerrada= no hay inmigración, emigración, nacimientos ni muertes en el período de evaluación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Método de éxito de trampeo">
            <a:extLst>
              <a:ext uri="{FF2B5EF4-FFF2-40B4-BE49-F238E27FC236}">
                <a16:creationId xmlns:a16="http://schemas.microsoft.com/office/drawing/2014/main" id="{34DA9B94-FEE0-4FD0-8AFC-53CE3BB49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75565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Imagen 4">
            <a:extLst>
              <a:ext uri="{FF2B5EF4-FFF2-40B4-BE49-F238E27FC236}">
                <a16:creationId xmlns:a16="http://schemas.microsoft.com/office/drawing/2014/main" id="{E9DB478E-F908-4803-B384-67C9AF2F3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755650"/>
            <a:ext cx="247491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Imagen 6">
            <a:extLst>
              <a:ext uri="{FF2B5EF4-FFF2-40B4-BE49-F238E27FC236}">
                <a16:creationId xmlns:a16="http://schemas.microsoft.com/office/drawing/2014/main" id="{A90DE7AE-63D9-4ACE-A89F-D9FCC48AC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530600"/>
            <a:ext cx="24765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7" descr="Redes de niebla, un método de muestreo que contribuye al monitoreo ...">
            <a:extLst>
              <a:ext uri="{FF2B5EF4-FFF2-40B4-BE49-F238E27FC236}">
                <a16:creationId xmlns:a16="http://schemas.microsoft.com/office/drawing/2014/main" id="{9B3A2891-E241-4081-B183-BE7103839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530600"/>
            <a:ext cx="31369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Imagen 2">
            <a:extLst>
              <a:ext uri="{FF2B5EF4-FFF2-40B4-BE49-F238E27FC236}">
                <a16:creationId xmlns:a16="http://schemas.microsoft.com/office/drawing/2014/main" id="{85427EAB-227A-4996-8ED5-B78A798EA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6380163"/>
            <a:ext cx="2843212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4" descr="▷ Mejores Cámaras Trampa para Observadores 2020 ⭐ La Puerta de ...">
            <a:extLst>
              <a:ext uri="{FF2B5EF4-FFF2-40B4-BE49-F238E27FC236}">
                <a16:creationId xmlns:a16="http://schemas.microsoft.com/office/drawing/2014/main" id="{9A4C760E-829E-40C3-B9F6-6CB7972D5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6380163"/>
            <a:ext cx="3309937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CuadroTexto 3">
            <a:extLst>
              <a:ext uri="{FF2B5EF4-FFF2-40B4-BE49-F238E27FC236}">
                <a16:creationId xmlns:a16="http://schemas.microsoft.com/office/drawing/2014/main" id="{66FEF776-70F0-4A00-A59E-FA6A53B03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5713413"/>
            <a:ext cx="6142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Método de captura con trampas cámara</a:t>
            </a:r>
            <a:endParaRPr lang="es-AR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5" name="CuadroTexto 8">
            <a:extLst>
              <a:ext uri="{FF2B5EF4-FFF2-40B4-BE49-F238E27FC236}">
                <a16:creationId xmlns:a16="http://schemas.microsoft.com/office/drawing/2014/main" id="{205D3F08-EF89-4BD3-8540-A00C0EA46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69850"/>
            <a:ext cx="3529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Trampas para roedores</a:t>
            </a:r>
            <a:endParaRPr lang="es-AR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6" name="CuadroTexto 9">
            <a:extLst>
              <a:ext uri="{FF2B5EF4-FFF2-40B4-BE49-F238E27FC236}">
                <a16:creationId xmlns:a16="http://schemas.microsoft.com/office/drawing/2014/main" id="{2DC03F22-92A3-4C78-9A18-EEA3F09F9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463" y="2874963"/>
            <a:ext cx="2373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Red de niebla</a:t>
            </a:r>
            <a:endParaRPr lang="es-AR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7" name="CuadroTexto 10">
            <a:extLst>
              <a:ext uri="{FF2B5EF4-FFF2-40B4-BE49-F238E27FC236}">
                <a16:creationId xmlns:a16="http://schemas.microsoft.com/office/drawing/2014/main" id="{E0AC8BBB-D7CF-490D-A65E-DCF58C192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2782888"/>
            <a:ext cx="37353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Roedor con marca en la oreja</a:t>
            </a:r>
            <a:endParaRPr lang="es-AR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B858035-22E3-4395-AAA8-B88721BA5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8138" y="323850"/>
            <a:ext cx="6181725" cy="10080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Ejemplo del método de captura, marcado y recaptura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C9B64B0-F376-43C1-8611-B8582C0885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5438" y="1835150"/>
            <a:ext cx="6172200" cy="5545138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AR" sz="2800" dirty="0"/>
              <a:t>Primer día: se capturan, marcan y liberan 50 individuos</a:t>
            </a:r>
          </a:p>
          <a:p>
            <a:pPr eaLnBrk="1" hangingPunct="1">
              <a:defRPr/>
            </a:pPr>
            <a:endParaRPr lang="es-ES" altLang="es-AR" sz="2800" dirty="0"/>
          </a:p>
          <a:p>
            <a:pPr eaLnBrk="1" hangingPunct="1">
              <a:defRPr/>
            </a:pPr>
            <a:r>
              <a:rPr lang="es-ES" altLang="es-AR" sz="2800" dirty="0"/>
              <a:t>Segundo día: se capturan 52 individuos, 20 marcados </a:t>
            </a:r>
          </a:p>
          <a:p>
            <a:pPr eaLnBrk="1" hangingPunct="1">
              <a:defRPr/>
            </a:pPr>
            <a:endParaRPr lang="es-ES" altLang="es-AR" sz="2800" dirty="0"/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  <a:defRPr/>
            </a:pPr>
            <a:r>
              <a:rPr lang="es-ES" altLang="es-AR" sz="2800" dirty="0"/>
              <a:t>N1= 50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  <a:defRPr/>
            </a:pPr>
            <a:r>
              <a:rPr lang="es-ES" altLang="es-AR" sz="2800" dirty="0"/>
              <a:t>N2= 52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  <a:defRPr/>
            </a:pPr>
            <a:r>
              <a:rPr lang="es-ES" altLang="es-AR" sz="2800" dirty="0"/>
              <a:t>N21= 20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  <a:defRPr/>
            </a:pPr>
            <a:r>
              <a:rPr lang="es-ES" altLang="es-AR" sz="2800" dirty="0"/>
              <a:t>50/N= 20/52</a:t>
            </a:r>
          </a:p>
          <a:p>
            <a:pPr marL="0" indent="0" eaLnBrk="1" hangingPunct="1">
              <a:buClr>
                <a:srgbClr val="FF3300"/>
              </a:buClr>
              <a:buFont typeface="Arial" panose="020B0604020202020204" pitchFamily="34" charset="0"/>
              <a:buNone/>
              <a:defRPr/>
            </a:pPr>
            <a:endParaRPr lang="es-ES" altLang="es-AR" sz="2800" dirty="0"/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  <a:defRPr/>
            </a:pPr>
            <a:r>
              <a:rPr lang="es-ES" altLang="es-AR" sz="2800" dirty="0"/>
              <a:t>N estimado= 50*52/20= 130 individuos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>
            <a:extLst>
              <a:ext uri="{FF2B5EF4-FFF2-40B4-BE49-F238E27FC236}">
                <a16:creationId xmlns:a16="http://schemas.microsoft.com/office/drawing/2014/main" id="{A5B20DE0-8ADF-4713-8C9B-486D55944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698500"/>
            <a:ext cx="68580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_tradnl" altLang="es-AR" sz="2400">
              <a:latin typeface="Arial" panose="020B0604020202020204" pitchFamily="34" charset="0"/>
            </a:endParaRPr>
          </a:p>
          <a:p>
            <a:pPr eaLnBrk="1" hangingPunct="1"/>
            <a:r>
              <a:rPr lang="es-ES_tradnl" altLang="es-AR" sz="2400">
                <a:latin typeface="Arial" panose="020B0604020202020204" pitchFamily="34" charset="0"/>
              </a:rPr>
              <a:t>Se captura individuos, se cuenta cuántos se obtuvo (U), se los retira de la población. </a:t>
            </a:r>
          </a:p>
          <a:p>
            <a:pPr eaLnBrk="1" hangingPunct="1"/>
            <a:endParaRPr lang="es-ES_tradnl" altLang="es-AR" sz="2400">
              <a:latin typeface="Arial" panose="020B0604020202020204" pitchFamily="34" charset="0"/>
            </a:endParaRPr>
          </a:p>
          <a:p>
            <a:pPr eaLnBrk="1" hangingPunct="1"/>
            <a:r>
              <a:rPr lang="es-ES_tradnl" altLang="es-AR" sz="2400">
                <a:latin typeface="Arial" panose="020B0604020202020204" pitchFamily="34" charset="0"/>
              </a:rPr>
              <a:t>Se repite en varias ocasiones (U0, U1, U2 ...)</a:t>
            </a:r>
          </a:p>
          <a:p>
            <a:pPr eaLnBrk="1" hangingPunct="1"/>
            <a:endParaRPr lang="es-ES_tradnl" altLang="es-AR" sz="2400">
              <a:latin typeface="Arial" panose="020B0604020202020204" pitchFamily="34" charset="0"/>
            </a:endParaRPr>
          </a:p>
          <a:p>
            <a:pPr eaLnBrk="1" hangingPunct="1"/>
            <a:r>
              <a:rPr lang="es-ES_tradnl" altLang="es-AR" sz="2400">
                <a:latin typeface="Arial" panose="020B0604020202020204" pitchFamily="34" charset="0"/>
              </a:rPr>
              <a:t>Se grafica el número de individuos capturados por ocasión de muestreo (U) en función del número acumulado de capturas (</a:t>
            </a:r>
            <a:r>
              <a:rPr lang="es-ES_tradnl" altLang="es-AR" sz="2400">
                <a:latin typeface="Arial" panose="020B0604020202020204" pitchFamily="34" charset="0"/>
                <a:sym typeface="Symbol" panose="05050102010706020507" pitchFamily="18" charset="2"/>
              </a:rPr>
              <a:t>U= Ct)</a:t>
            </a:r>
            <a:endParaRPr lang="es-ES" altLang="es-AR" sz="2400">
              <a:latin typeface="Arial" panose="020B0604020202020204" pitchFamily="34" charset="0"/>
            </a:endParaRPr>
          </a:p>
        </p:txBody>
      </p:sp>
      <p:sp>
        <p:nvSpPr>
          <p:cNvPr id="47107" name="Text Box 5">
            <a:extLst>
              <a:ext uri="{FF2B5EF4-FFF2-40B4-BE49-F238E27FC236}">
                <a16:creationId xmlns:a16="http://schemas.microsoft.com/office/drawing/2014/main" id="{1D1A254C-DB6F-4511-A134-5317A9A90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179388"/>
            <a:ext cx="6548437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Captura con remoción. Método de Hayne 1949</a:t>
            </a:r>
          </a:p>
        </p:txBody>
      </p:sp>
      <p:sp>
        <p:nvSpPr>
          <p:cNvPr id="47108" name="Rectangle 16">
            <a:extLst>
              <a:ext uri="{FF2B5EF4-FFF2-40B4-BE49-F238E27FC236}">
                <a16:creationId xmlns:a16="http://schemas.microsoft.com/office/drawing/2014/main" id="{7A9BD698-B171-4AF6-A764-85821809D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92688" y="2970213"/>
            <a:ext cx="1841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47109" name="Rectangle 18">
            <a:extLst>
              <a:ext uri="{FF2B5EF4-FFF2-40B4-BE49-F238E27FC236}">
                <a16:creationId xmlns:a16="http://schemas.microsoft.com/office/drawing/2014/main" id="{144E77F9-7152-4AEC-8903-F3859FA98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14913" y="3197225"/>
            <a:ext cx="18415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br>
              <a:rPr lang="es-ES" altLang="es-AR">
                <a:latin typeface="Arial" panose="020B0604020202020204" pitchFamily="34" charset="0"/>
              </a:rPr>
            </a:br>
            <a:endParaRPr lang="es-ES" altLang="es-AR">
              <a:latin typeface="Arial" panose="020B0604020202020204" pitchFamily="34" charset="0"/>
            </a:endParaRPr>
          </a:p>
          <a:p>
            <a:pPr eaLnBrk="1" hangingPunct="1"/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47110" name="Rectangle 19">
            <a:extLst>
              <a:ext uri="{FF2B5EF4-FFF2-40B4-BE49-F238E27FC236}">
                <a16:creationId xmlns:a16="http://schemas.microsoft.com/office/drawing/2014/main" id="{63AB2DE0-F470-4C92-9D0A-79A2C2FD6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14913" y="4114800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AR">
              <a:latin typeface="Arial" panose="020B0604020202020204" pitchFamily="34" charset="0"/>
            </a:endParaRPr>
          </a:p>
          <a:p>
            <a:pPr eaLnBrk="1" hangingPunct="1"/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47111" name="Line 21">
            <a:extLst>
              <a:ext uri="{FF2B5EF4-FFF2-40B4-BE49-F238E27FC236}">
                <a16:creationId xmlns:a16="http://schemas.microsoft.com/office/drawing/2014/main" id="{766ECEFF-6AB5-4617-9B52-670849ED9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6113" y="4718050"/>
            <a:ext cx="0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7112" name="Line 22">
            <a:extLst>
              <a:ext uri="{FF2B5EF4-FFF2-40B4-BE49-F238E27FC236}">
                <a16:creationId xmlns:a16="http://schemas.microsoft.com/office/drawing/2014/main" id="{73E32245-2959-4F95-9D05-1E18607BB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6113" y="7165975"/>
            <a:ext cx="3529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7113" name="Line 23">
            <a:extLst>
              <a:ext uri="{FF2B5EF4-FFF2-40B4-BE49-F238E27FC236}">
                <a16:creationId xmlns:a16="http://schemas.microsoft.com/office/drawing/2014/main" id="{9586A71C-ED1D-4621-A4D9-76B2E095B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4675" y="5110163"/>
            <a:ext cx="2160588" cy="20161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7114" name="Text Box 24">
            <a:extLst>
              <a:ext uri="{FF2B5EF4-FFF2-40B4-BE49-F238E27FC236}">
                <a16:creationId xmlns:a16="http://schemas.microsoft.com/office/drawing/2014/main" id="{3F492D84-D4C7-4F59-874D-3A7A2D12E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284663"/>
            <a:ext cx="43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47115" name="Text Box 25">
            <a:extLst>
              <a:ext uri="{FF2B5EF4-FFF2-40B4-BE49-F238E27FC236}">
                <a16:creationId xmlns:a16="http://schemas.microsoft.com/office/drawing/2014/main" id="{D0CCDFEA-DBCB-4998-9ED3-D2ED7BE8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8" y="7389813"/>
            <a:ext cx="33766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Ct= (U0+U1+U2+…)</a:t>
            </a:r>
          </a:p>
        </p:txBody>
      </p:sp>
      <p:sp>
        <p:nvSpPr>
          <p:cNvPr id="47116" name="Oval 26">
            <a:extLst>
              <a:ext uri="{FF2B5EF4-FFF2-40B4-BE49-F238E27FC236}">
                <a16:creationId xmlns:a16="http://schemas.microsoft.com/office/drawing/2014/main" id="{02129AA5-0134-400B-9F86-BC19A26EC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0" y="5980113"/>
            <a:ext cx="142875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47117" name="Oval 28">
            <a:extLst>
              <a:ext uri="{FF2B5EF4-FFF2-40B4-BE49-F238E27FC236}">
                <a16:creationId xmlns:a16="http://schemas.microsoft.com/office/drawing/2014/main" id="{CB7403A6-6245-4DB8-B8D9-A05896D25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0" y="5808663"/>
            <a:ext cx="142875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47118" name="Oval 29">
            <a:extLst>
              <a:ext uri="{FF2B5EF4-FFF2-40B4-BE49-F238E27FC236}">
                <a16:creationId xmlns:a16="http://schemas.microsoft.com/office/drawing/2014/main" id="{11FB5804-9807-4197-8FEA-D7B4A34C5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189663"/>
            <a:ext cx="142875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47119" name="Oval 30">
            <a:extLst>
              <a:ext uri="{FF2B5EF4-FFF2-40B4-BE49-F238E27FC236}">
                <a16:creationId xmlns:a16="http://schemas.microsoft.com/office/drawing/2014/main" id="{AC83E16A-D326-416F-9706-DF9086046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6646863"/>
            <a:ext cx="142875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47120" name="Oval 31">
            <a:extLst>
              <a:ext uri="{FF2B5EF4-FFF2-40B4-BE49-F238E27FC236}">
                <a16:creationId xmlns:a16="http://schemas.microsoft.com/office/drawing/2014/main" id="{B5E906F7-C4BB-443B-B5C5-8A530ADFD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6735763"/>
            <a:ext cx="142875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47121" name="Oval 32">
            <a:extLst>
              <a:ext uri="{FF2B5EF4-FFF2-40B4-BE49-F238E27FC236}">
                <a16:creationId xmlns:a16="http://schemas.microsoft.com/office/drawing/2014/main" id="{B549DE80-AD8D-4B86-B3B9-3C4B9F458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6943725"/>
            <a:ext cx="142875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47122" name="Oval 33">
            <a:extLst>
              <a:ext uri="{FF2B5EF4-FFF2-40B4-BE49-F238E27FC236}">
                <a16:creationId xmlns:a16="http://schemas.microsoft.com/office/drawing/2014/main" id="{45D8AC58-5413-4B7C-81FF-7EBB01BD7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5580063"/>
            <a:ext cx="142875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47123" name="CuadroTexto 1">
            <a:extLst>
              <a:ext uri="{FF2B5EF4-FFF2-40B4-BE49-F238E27FC236}">
                <a16:creationId xmlns:a16="http://schemas.microsoft.com/office/drawing/2014/main" id="{6B0BE62E-BD40-473B-8DD1-D2A4F458F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4919663"/>
            <a:ext cx="630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U0</a:t>
            </a:r>
          </a:p>
        </p:txBody>
      </p:sp>
      <p:sp>
        <p:nvSpPr>
          <p:cNvPr id="47124" name="CuadroTexto 23">
            <a:extLst>
              <a:ext uri="{FF2B5EF4-FFF2-40B4-BE49-F238E27FC236}">
                <a16:creationId xmlns:a16="http://schemas.microsoft.com/office/drawing/2014/main" id="{3442CBC1-6B9D-4BC5-9DA4-321084F7A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5613400"/>
            <a:ext cx="63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U1</a:t>
            </a:r>
          </a:p>
        </p:txBody>
      </p:sp>
      <p:sp>
        <p:nvSpPr>
          <p:cNvPr id="47125" name="CuadroTexto 24">
            <a:extLst>
              <a:ext uri="{FF2B5EF4-FFF2-40B4-BE49-F238E27FC236}">
                <a16:creationId xmlns:a16="http://schemas.microsoft.com/office/drawing/2014/main" id="{61319684-9F7E-44CF-A236-8629D8B08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6122988"/>
            <a:ext cx="630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U3</a:t>
            </a:r>
          </a:p>
        </p:txBody>
      </p:sp>
      <p:sp>
        <p:nvSpPr>
          <p:cNvPr id="47126" name="CuadroTexto 25">
            <a:extLst>
              <a:ext uri="{FF2B5EF4-FFF2-40B4-BE49-F238E27FC236}">
                <a16:creationId xmlns:a16="http://schemas.microsoft.com/office/drawing/2014/main" id="{B54223EA-959A-4313-8AA7-3599E4EF7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5214938"/>
            <a:ext cx="576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U2</a:t>
            </a:r>
          </a:p>
        </p:txBody>
      </p:sp>
      <p:sp>
        <p:nvSpPr>
          <p:cNvPr id="47127" name="CuadroTexto 26">
            <a:extLst>
              <a:ext uri="{FF2B5EF4-FFF2-40B4-BE49-F238E27FC236}">
                <a16:creationId xmlns:a16="http://schemas.microsoft.com/office/drawing/2014/main" id="{D8D9A799-232A-4632-9549-DA157431A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5" y="5553075"/>
            <a:ext cx="63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U4</a:t>
            </a:r>
          </a:p>
        </p:txBody>
      </p:sp>
      <p:sp>
        <p:nvSpPr>
          <p:cNvPr id="47128" name="CuadroTexto 27">
            <a:extLst>
              <a:ext uri="{FF2B5EF4-FFF2-40B4-BE49-F238E27FC236}">
                <a16:creationId xmlns:a16="http://schemas.microsoft.com/office/drawing/2014/main" id="{9E0C441A-29D8-4E0C-9C47-D00E0684B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763" y="6608763"/>
            <a:ext cx="630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U6</a:t>
            </a:r>
          </a:p>
        </p:txBody>
      </p:sp>
      <p:sp>
        <p:nvSpPr>
          <p:cNvPr id="47129" name="CuadroTexto 28">
            <a:extLst>
              <a:ext uri="{FF2B5EF4-FFF2-40B4-BE49-F238E27FC236}">
                <a16:creationId xmlns:a16="http://schemas.microsoft.com/office/drawing/2014/main" id="{9E56A40F-8DA7-40AB-ACBE-BF1B5E228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38" y="5913438"/>
            <a:ext cx="630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U5</a:t>
            </a:r>
          </a:p>
        </p:txBody>
      </p:sp>
      <p:sp>
        <p:nvSpPr>
          <p:cNvPr id="47130" name="CuadroTexto 29">
            <a:extLst>
              <a:ext uri="{FF2B5EF4-FFF2-40B4-BE49-F238E27FC236}">
                <a16:creationId xmlns:a16="http://schemas.microsoft.com/office/drawing/2014/main" id="{20D5E4DB-C758-4F06-940F-7A171DF82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6656388"/>
            <a:ext cx="909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U8</a:t>
            </a:r>
          </a:p>
        </p:txBody>
      </p:sp>
      <p:sp>
        <p:nvSpPr>
          <p:cNvPr id="47131" name="CuadroTexto 2">
            <a:extLst>
              <a:ext uri="{FF2B5EF4-FFF2-40B4-BE49-F238E27FC236}">
                <a16:creationId xmlns:a16="http://schemas.microsoft.com/office/drawing/2014/main" id="{D0D3F293-93E6-431E-9FD6-DD59272BC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100" y="4273550"/>
            <a:ext cx="352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A medida que se extrae individuos, el éxito en cada ocasión disminuye</a:t>
            </a:r>
          </a:p>
        </p:txBody>
      </p:sp>
      <p:sp>
        <p:nvSpPr>
          <p:cNvPr id="47132" name="Oval 31">
            <a:extLst>
              <a:ext uri="{FF2B5EF4-FFF2-40B4-BE49-F238E27FC236}">
                <a16:creationId xmlns:a16="http://schemas.microsoft.com/office/drawing/2014/main" id="{9DBF5FB3-06C0-40C7-9DA7-2F92EB916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0" y="5664200"/>
            <a:ext cx="142875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47133" name="CuadroTexto 29">
            <a:extLst>
              <a:ext uri="{FF2B5EF4-FFF2-40B4-BE49-F238E27FC236}">
                <a16:creationId xmlns:a16="http://schemas.microsoft.com/office/drawing/2014/main" id="{7BD9F4DD-F4AC-4638-A93C-7BF61C84D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6324600"/>
            <a:ext cx="909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U7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4">
            <a:extLst>
              <a:ext uri="{FF2B5EF4-FFF2-40B4-BE49-F238E27FC236}">
                <a16:creationId xmlns:a16="http://schemas.microsoft.com/office/drawing/2014/main" id="{C92D46B6-AA39-4E5B-B17D-BE7A3BC00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5456238"/>
            <a:ext cx="6319838" cy="774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s-AR" sz="2400">
                <a:latin typeface="Arial" panose="020B0604020202020204" pitchFamily="34" charset="0"/>
              </a:rPr>
              <a:t>En las ocasiones siguientes, U= a(N0 – Ct)</a:t>
            </a:r>
          </a:p>
          <a:p>
            <a:pPr eaLnBrk="1" hangingPunct="1"/>
            <a:r>
              <a:rPr lang="es-AR" altLang="es-AR" sz="2400">
                <a:latin typeface="Arial" panose="020B0604020202020204" pitchFamily="34" charset="0"/>
              </a:rPr>
              <a:t>U = aN0 - aCt </a:t>
            </a:r>
            <a:endParaRPr lang="es-ES" altLang="es-AR" sz="2400">
              <a:latin typeface="Arial" panose="020B0604020202020204" pitchFamily="34" charset="0"/>
            </a:endParaRPr>
          </a:p>
        </p:txBody>
      </p:sp>
      <p:sp>
        <p:nvSpPr>
          <p:cNvPr id="48131" name="Line 21">
            <a:extLst>
              <a:ext uri="{FF2B5EF4-FFF2-40B4-BE49-F238E27FC236}">
                <a16:creationId xmlns:a16="http://schemas.microsoft.com/office/drawing/2014/main" id="{9F4C6920-32D6-45A2-A3E4-0EE124929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0575" y="684213"/>
            <a:ext cx="0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32" name="Line 22">
            <a:extLst>
              <a:ext uri="{FF2B5EF4-FFF2-40B4-BE49-F238E27FC236}">
                <a16:creationId xmlns:a16="http://schemas.microsoft.com/office/drawing/2014/main" id="{42657EDA-D1C1-4BA7-A186-ACB3A25006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0575" y="3132138"/>
            <a:ext cx="3529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33" name="Line 23">
            <a:extLst>
              <a:ext uri="{FF2B5EF4-FFF2-40B4-BE49-F238E27FC236}">
                <a16:creationId xmlns:a16="http://schemas.microsoft.com/office/drawing/2014/main" id="{B71D1392-5003-4370-BD14-9DE434CB6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0575" y="1116013"/>
            <a:ext cx="2160588" cy="20161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34" name="Text Box 24">
            <a:extLst>
              <a:ext uri="{FF2B5EF4-FFF2-40B4-BE49-F238E27FC236}">
                <a16:creationId xmlns:a16="http://schemas.microsoft.com/office/drawing/2014/main" id="{78AA791D-2861-49D2-B142-CD832DBC8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250825"/>
            <a:ext cx="43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48135" name="Text Box 25">
            <a:extLst>
              <a:ext uri="{FF2B5EF4-FFF2-40B4-BE49-F238E27FC236}">
                <a16:creationId xmlns:a16="http://schemas.microsoft.com/office/drawing/2014/main" id="{AB2A36A4-9F84-4321-A2BB-70CD359A6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070225"/>
            <a:ext cx="1152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Ct</a:t>
            </a:r>
          </a:p>
        </p:txBody>
      </p:sp>
      <p:sp>
        <p:nvSpPr>
          <p:cNvPr id="48136" name="Oval 26">
            <a:extLst>
              <a:ext uri="{FF2B5EF4-FFF2-40B4-BE49-F238E27FC236}">
                <a16:creationId xmlns:a16="http://schemas.microsoft.com/office/drawing/2014/main" id="{C15D3E29-A596-4F9A-9894-90DE2E072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663" y="1946275"/>
            <a:ext cx="142875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48137" name="Oval 27">
            <a:extLst>
              <a:ext uri="{FF2B5EF4-FFF2-40B4-BE49-F238E27FC236}">
                <a16:creationId xmlns:a16="http://schemas.microsoft.com/office/drawing/2014/main" id="{D58CC561-0883-4DE1-A973-28D6A0F42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263" y="1470025"/>
            <a:ext cx="142875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48138" name="Oval 28">
            <a:extLst>
              <a:ext uri="{FF2B5EF4-FFF2-40B4-BE49-F238E27FC236}">
                <a16:creationId xmlns:a16="http://schemas.microsoft.com/office/drawing/2014/main" id="{A844C762-9B42-46F3-A417-E84C7ABAD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463" y="1774825"/>
            <a:ext cx="142875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48139" name="Oval 29">
            <a:extLst>
              <a:ext uri="{FF2B5EF4-FFF2-40B4-BE49-F238E27FC236}">
                <a16:creationId xmlns:a16="http://schemas.microsoft.com/office/drawing/2014/main" id="{CDBB0278-53D7-4CE6-B0E2-7B890A45F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3" y="2155825"/>
            <a:ext cx="142875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48140" name="Oval 31">
            <a:extLst>
              <a:ext uri="{FF2B5EF4-FFF2-40B4-BE49-F238E27FC236}">
                <a16:creationId xmlns:a16="http://schemas.microsoft.com/office/drawing/2014/main" id="{D742993E-C657-4ABE-A965-BF385452D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2339975"/>
            <a:ext cx="142875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48141" name="Oval 32">
            <a:extLst>
              <a:ext uri="{FF2B5EF4-FFF2-40B4-BE49-F238E27FC236}">
                <a16:creationId xmlns:a16="http://schemas.microsoft.com/office/drawing/2014/main" id="{CAAB47D4-8288-43C0-A4CB-BDA9B36CA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63" y="2843213"/>
            <a:ext cx="142875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48142" name="Oval 33">
            <a:extLst>
              <a:ext uri="{FF2B5EF4-FFF2-40B4-BE49-F238E27FC236}">
                <a16:creationId xmlns:a16="http://schemas.microsoft.com/office/drawing/2014/main" id="{EA97B5F9-6CBC-401C-9A16-C8F03464F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1546225"/>
            <a:ext cx="142875" cy="825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48143" name="Text Box 35">
            <a:extLst>
              <a:ext uri="{FF2B5EF4-FFF2-40B4-BE49-F238E27FC236}">
                <a16:creationId xmlns:a16="http://schemas.microsoft.com/office/drawing/2014/main" id="{B48B4AC4-811D-4600-96EC-1C7C27EF8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900113"/>
            <a:ext cx="1460500" cy="46196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U0=aN0</a:t>
            </a:r>
          </a:p>
        </p:txBody>
      </p:sp>
      <p:sp>
        <p:nvSpPr>
          <p:cNvPr id="48144" name="CuadroTexto 18">
            <a:extLst>
              <a:ext uri="{FF2B5EF4-FFF2-40B4-BE49-F238E27FC236}">
                <a16:creationId xmlns:a16="http://schemas.microsoft.com/office/drawing/2014/main" id="{A3F0EDBD-24E6-4E10-B9C5-178C3BB03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4630738"/>
            <a:ext cx="6096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U= a N,         U0= a N0        </a:t>
            </a:r>
          </a:p>
        </p:txBody>
      </p:sp>
      <p:sp>
        <p:nvSpPr>
          <p:cNvPr id="48145" name="CuadroTexto 19">
            <a:extLst>
              <a:ext uri="{FF2B5EF4-FFF2-40B4-BE49-F238E27FC236}">
                <a16:creationId xmlns:a16="http://schemas.microsoft.com/office/drawing/2014/main" id="{DA8496EF-623C-4BAB-AD76-A8C3DFB41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3659188"/>
            <a:ext cx="5905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U= El éxito en cada ocasión= tamaño de la población x capturabilidad (a)</a:t>
            </a:r>
            <a:endParaRPr lang="es-AR" altLang="es-AR" sz="2400"/>
          </a:p>
        </p:txBody>
      </p:sp>
      <p:sp>
        <p:nvSpPr>
          <p:cNvPr id="48146" name="CuadroTexto 2">
            <a:extLst>
              <a:ext uri="{FF2B5EF4-FFF2-40B4-BE49-F238E27FC236}">
                <a16:creationId xmlns:a16="http://schemas.microsoft.com/office/drawing/2014/main" id="{4CD25045-5F13-4782-81BB-821CC0AF0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307975"/>
            <a:ext cx="2989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Población de tamaño N0 al inicio</a:t>
            </a:r>
            <a:endParaRPr lang="es-AR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47" name="CuadroTexto 1">
            <a:extLst>
              <a:ext uri="{FF2B5EF4-FFF2-40B4-BE49-F238E27FC236}">
                <a16:creationId xmlns:a16="http://schemas.microsoft.com/office/drawing/2014/main" id="{BF665BE9-5E61-46CB-9D58-57FAAC153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6335713"/>
            <a:ext cx="63198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Si Ct= 0 , U= aN0 (ordenada al origen)</a:t>
            </a:r>
          </a:p>
          <a:p>
            <a:pPr eaLnBrk="1" hangingPunct="1"/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a= pendiente</a:t>
            </a:r>
          </a:p>
          <a:p>
            <a:pPr eaLnBrk="1" hangingPunct="1"/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si  U=0              N0= Ct</a:t>
            </a:r>
          </a:p>
          <a:p>
            <a:pPr eaLnBrk="1" hangingPunct="1"/>
            <a:endParaRPr lang="es-AR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aN0(ordenada) /a (pendiente)= N0</a:t>
            </a:r>
          </a:p>
          <a:p>
            <a:pPr eaLnBrk="1" hangingPunct="1"/>
            <a:r>
              <a:rPr lang="es-AR" altLang="es-AR" sz="2400">
                <a:latin typeface="Arial" panose="020B0604020202020204" pitchFamily="34" charset="0"/>
                <a:cs typeface="Arial" panose="020B0604020202020204" pitchFamily="34" charset="0"/>
              </a:rPr>
              <a:t>La ordenada y la pendiente se estiman por regresión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l manejo de las pesquerías en los ríos tropicales de Sudamérica">
            <a:extLst>
              <a:ext uri="{FF2B5EF4-FFF2-40B4-BE49-F238E27FC236}">
                <a16:creationId xmlns:a16="http://schemas.microsoft.com/office/drawing/2014/main" id="{23D528EE-794F-48CB-8132-850472A01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1413"/>
            <a:ext cx="6705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CuadroTexto 1">
            <a:extLst>
              <a:ext uri="{FF2B5EF4-FFF2-40B4-BE49-F238E27FC236}">
                <a16:creationId xmlns:a16="http://schemas.microsoft.com/office/drawing/2014/main" id="{CCA86711-59A4-4676-BB94-521E37252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755650"/>
            <a:ext cx="5759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Este método es utilizado para estimar el stock pesquero</a:t>
            </a:r>
            <a:endParaRPr lang="es-AR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>
            <a:extLst>
              <a:ext uri="{FF2B5EF4-FFF2-40B4-BE49-F238E27FC236}">
                <a16:creationId xmlns:a16="http://schemas.microsoft.com/office/drawing/2014/main" id="{5AAFD000-6B42-4A94-AFD8-859F738E8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611188"/>
            <a:ext cx="57610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s-AR" sz="2400">
              <a:latin typeface="Arial" panose="020B0604020202020204" pitchFamily="34" charset="0"/>
            </a:endParaRPr>
          </a:p>
        </p:txBody>
      </p:sp>
      <p:sp>
        <p:nvSpPr>
          <p:cNvPr id="50179" name="Text Box 5">
            <a:extLst>
              <a:ext uri="{FF2B5EF4-FFF2-40B4-BE49-F238E27FC236}">
                <a16:creationId xmlns:a16="http://schemas.microsoft.com/office/drawing/2014/main" id="{B389BEB6-198E-4BE4-ADE6-0723C83A1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395288"/>
            <a:ext cx="1584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Ejemplo</a:t>
            </a:r>
          </a:p>
        </p:txBody>
      </p:sp>
      <p:sp>
        <p:nvSpPr>
          <p:cNvPr id="50180" name="Text Box 6">
            <a:extLst>
              <a:ext uri="{FF2B5EF4-FFF2-40B4-BE49-F238E27FC236}">
                <a16:creationId xmlns:a16="http://schemas.microsoft.com/office/drawing/2014/main" id="{240C29F9-A723-4CDB-A767-CA383828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1403350"/>
            <a:ext cx="55435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N0= 1000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a= 0,1 (10%)   Capturabilidad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             U                                            Ct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t1      0,1x1000= 100                         0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t2      0,1(1000-100)= 90                100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t3     0,1(1000- 190)= 81                190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t4     0,1(1000- 271)= 72,9             271</a:t>
            </a:r>
          </a:p>
          <a:p>
            <a:pPr eaLnBrk="1" hangingPunct="1">
              <a:spcBef>
                <a:spcPct val="50000"/>
              </a:spcBef>
            </a:pPr>
            <a:endParaRPr lang="es-ES" altLang="es-AR" sz="2400">
              <a:latin typeface="Arial" panose="020B0604020202020204" pitchFamily="34" charset="0"/>
            </a:endParaRPr>
          </a:p>
        </p:txBody>
      </p:sp>
      <p:sp>
        <p:nvSpPr>
          <p:cNvPr id="50181" name="Text Box 7">
            <a:extLst>
              <a:ext uri="{FF2B5EF4-FFF2-40B4-BE49-F238E27FC236}">
                <a16:creationId xmlns:a16="http://schemas.microsoft.com/office/drawing/2014/main" id="{7F5A8E37-4A9B-4DA7-B816-CFF87C73F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5795963"/>
            <a:ext cx="6121400" cy="304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 b="1">
                <a:solidFill>
                  <a:srgbClr val="FF3300"/>
                </a:solidFill>
                <a:latin typeface="Arial" panose="020B0604020202020204" pitchFamily="34" charset="0"/>
              </a:rPr>
              <a:t>Supuestos</a:t>
            </a:r>
            <a:r>
              <a:rPr lang="es-ES" altLang="es-AR" sz="2400">
                <a:latin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</a:rPr>
              <a:t>Se captura una parte significativa de la población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</a:rPr>
              <a:t>La capturabilidad es constante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</a:rPr>
              <a:t>La población es cerrada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</a:rPr>
              <a:t>Se estima el tamaño poblacional al inicio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>
            <a:extLst>
              <a:ext uri="{FF2B5EF4-FFF2-40B4-BE49-F238E27FC236}">
                <a16:creationId xmlns:a16="http://schemas.microsoft.com/office/drawing/2014/main" id="{F1705C69-4FB4-4582-9402-66630B4C6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900113"/>
            <a:ext cx="5543550" cy="830262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Métodos de captura: ¿estiman densidad poblacional?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31289426-36DD-4F7B-98BB-ACC5FA53D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5" y="1979613"/>
            <a:ext cx="5111750" cy="3098800"/>
          </a:xfrm>
          <a:prstGeom prst="rect">
            <a:avLst/>
          </a:prstGeom>
          <a:solidFill>
            <a:schemeClr val="accent1"/>
          </a:solidFill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1204" name="Rectangle 9">
            <a:extLst>
              <a:ext uri="{FF2B5EF4-FFF2-40B4-BE49-F238E27FC236}">
                <a16:creationId xmlns:a16="http://schemas.microsoft.com/office/drawing/2014/main" id="{2A8A27B0-22B1-44CE-8EBA-BA874A65F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863" y="241141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1205" name="Rectangle 13">
            <a:extLst>
              <a:ext uri="{FF2B5EF4-FFF2-40B4-BE49-F238E27FC236}">
                <a16:creationId xmlns:a16="http://schemas.microsoft.com/office/drawing/2014/main" id="{71C5A608-F37A-48EF-9851-685819EA6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863" y="320516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1206" name="Rectangle 15">
            <a:extLst>
              <a:ext uri="{FF2B5EF4-FFF2-40B4-BE49-F238E27FC236}">
                <a16:creationId xmlns:a16="http://schemas.microsoft.com/office/drawing/2014/main" id="{70DC5028-3D00-4E1D-8294-E3D62539C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863" y="406876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pic>
        <p:nvPicPr>
          <p:cNvPr id="51207" name="Picture 18">
            <a:extLst>
              <a:ext uri="{FF2B5EF4-FFF2-40B4-BE49-F238E27FC236}">
                <a16:creationId xmlns:a16="http://schemas.microsoft.com/office/drawing/2014/main" id="{F7AC5DF6-EE10-43AD-8C5D-C10FC2EDB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4522788"/>
            <a:ext cx="7207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9">
            <a:extLst>
              <a:ext uri="{FF2B5EF4-FFF2-40B4-BE49-F238E27FC236}">
                <a16:creationId xmlns:a16="http://schemas.microsoft.com/office/drawing/2014/main" id="{7DC66B37-F0E3-455D-AA7C-25DE89AF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4500563"/>
            <a:ext cx="7207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20">
            <a:extLst>
              <a:ext uri="{FF2B5EF4-FFF2-40B4-BE49-F238E27FC236}">
                <a16:creationId xmlns:a16="http://schemas.microsoft.com/office/drawing/2014/main" id="{7D2D84C7-349E-472A-BAF2-54DCA0A59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3563938"/>
            <a:ext cx="7207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21">
            <a:extLst>
              <a:ext uri="{FF2B5EF4-FFF2-40B4-BE49-F238E27FC236}">
                <a16:creationId xmlns:a16="http://schemas.microsoft.com/office/drawing/2014/main" id="{9CCF85A0-9D61-49A2-A792-26B8B6D83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989263"/>
            <a:ext cx="7207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22">
            <a:extLst>
              <a:ext uri="{FF2B5EF4-FFF2-40B4-BE49-F238E27FC236}">
                <a16:creationId xmlns:a16="http://schemas.microsoft.com/office/drawing/2014/main" id="{24ADB097-3F97-4A31-A421-81C4CEB09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276600"/>
            <a:ext cx="7207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23">
            <a:extLst>
              <a:ext uri="{FF2B5EF4-FFF2-40B4-BE49-F238E27FC236}">
                <a16:creationId xmlns:a16="http://schemas.microsoft.com/office/drawing/2014/main" id="{B1232CE8-A1AE-4B6E-9EBA-92FA058BC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4500563"/>
            <a:ext cx="7207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3" name="Rectangle 24">
            <a:extLst>
              <a:ext uri="{FF2B5EF4-FFF2-40B4-BE49-F238E27FC236}">
                <a16:creationId xmlns:a16="http://schemas.microsoft.com/office/drawing/2014/main" id="{34D7AE94-0DF4-4FB4-B576-467615C72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3276600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1214" name="Rectangle 25">
            <a:extLst>
              <a:ext uri="{FF2B5EF4-FFF2-40B4-BE49-F238E27FC236}">
                <a16:creationId xmlns:a16="http://schemas.microsoft.com/office/drawing/2014/main" id="{A496A55B-AD99-4775-B56C-756C895A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2484438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1215" name="Rectangle 26">
            <a:extLst>
              <a:ext uri="{FF2B5EF4-FFF2-40B4-BE49-F238E27FC236}">
                <a16:creationId xmlns:a16="http://schemas.microsoft.com/office/drawing/2014/main" id="{4B3DA380-E1E4-475C-8BE2-F73F2A78D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4140200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1216" name="Rectangle 27">
            <a:extLst>
              <a:ext uri="{FF2B5EF4-FFF2-40B4-BE49-F238E27FC236}">
                <a16:creationId xmlns:a16="http://schemas.microsoft.com/office/drawing/2014/main" id="{DB2A03FF-8EDE-4555-AA5E-D1A7CA257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3276600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1217" name="Rectangle 28">
            <a:extLst>
              <a:ext uri="{FF2B5EF4-FFF2-40B4-BE49-F238E27FC236}">
                <a16:creationId xmlns:a16="http://schemas.microsoft.com/office/drawing/2014/main" id="{9C58B549-82A7-4A3B-A6BB-A731A0A14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2484438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1218" name="Rectangle 29">
            <a:extLst>
              <a:ext uri="{FF2B5EF4-FFF2-40B4-BE49-F238E27FC236}">
                <a16:creationId xmlns:a16="http://schemas.microsoft.com/office/drawing/2014/main" id="{EB3C7F5C-78E0-49F2-9C77-F13E5EAD5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406876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pic>
        <p:nvPicPr>
          <p:cNvPr id="51219" name="Picture 30">
            <a:extLst>
              <a:ext uri="{FF2B5EF4-FFF2-40B4-BE49-F238E27FC236}">
                <a16:creationId xmlns:a16="http://schemas.microsoft.com/office/drawing/2014/main" id="{2F34F81E-C396-4909-8BA7-4DEF5A6F8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6948488"/>
            <a:ext cx="7207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0" name="Picture 31">
            <a:extLst>
              <a:ext uri="{FF2B5EF4-FFF2-40B4-BE49-F238E27FC236}">
                <a16:creationId xmlns:a16="http://schemas.microsoft.com/office/drawing/2014/main" id="{B395752B-9FC2-4839-837D-11F92BFC9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732588"/>
            <a:ext cx="7207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1" name="Picture 32">
            <a:extLst>
              <a:ext uri="{FF2B5EF4-FFF2-40B4-BE49-F238E27FC236}">
                <a16:creationId xmlns:a16="http://schemas.microsoft.com/office/drawing/2014/main" id="{B1006D04-3813-4B7A-8405-43405809E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6443663"/>
            <a:ext cx="7207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2" name="Picture 33">
            <a:extLst>
              <a:ext uri="{FF2B5EF4-FFF2-40B4-BE49-F238E27FC236}">
                <a16:creationId xmlns:a16="http://schemas.microsoft.com/office/drawing/2014/main" id="{9F3EC15B-0E81-4CE4-87C9-554A38639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2411413"/>
            <a:ext cx="7207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3" name="Picture 34">
            <a:extLst>
              <a:ext uri="{FF2B5EF4-FFF2-40B4-BE49-F238E27FC236}">
                <a16:creationId xmlns:a16="http://schemas.microsoft.com/office/drawing/2014/main" id="{E4824D5A-F54D-41A2-B362-56CBCBE73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276600"/>
            <a:ext cx="7207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4" name="Picture 35">
            <a:extLst>
              <a:ext uri="{FF2B5EF4-FFF2-40B4-BE49-F238E27FC236}">
                <a16:creationId xmlns:a16="http://schemas.microsoft.com/office/drawing/2014/main" id="{0BAB8792-E6E5-4E27-9024-707366DE6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140200"/>
            <a:ext cx="7207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>
            <a:extLst>
              <a:ext uri="{FF2B5EF4-FFF2-40B4-BE49-F238E27FC236}">
                <a16:creationId xmlns:a16="http://schemas.microsoft.com/office/drawing/2014/main" id="{280CD54F-651C-4A13-A7C2-CBD1DA50F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539750"/>
            <a:ext cx="3240087" cy="461963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Disposición espacial</a:t>
            </a:r>
          </a:p>
        </p:txBody>
      </p:sp>
      <p:sp>
        <p:nvSpPr>
          <p:cNvPr id="52227" name="Text Box 5">
            <a:extLst>
              <a:ext uri="{FF2B5EF4-FFF2-40B4-BE49-F238E27FC236}">
                <a16:creationId xmlns:a16="http://schemas.microsoft.com/office/drawing/2014/main" id="{84F71106-C7D9-42F2-ACDF-3C370207F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3276600"/>
            <a:ext cx="1366838" cy="4619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Al azar</a:t>
            </a:r>
          </a:p>
        </p:txBody>
      </p:sp>
      <p:sp>
        <p:nvSpPr>
          <p:cNvPr id="52228" name="Text Box 6">
            <a:extLst>
              <a:ext uri="{FF2B5EF4-FFF2-40B4-BE49-F238E27FC236}">
                <a16:creationId xmlns:a16="http://schemas.microsoft.com/office/drawing/2014/main" id="{9378DB9E-E5E0-4BB0-BD9B-C9C1A014D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77963"/>
            <a:ext cx="342900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Todos los puntos del espacio tienen la misma probabilidad de ser ocupados</a:t>
            </a:r>
          </a:p>
        </p:txBody>
      </p:sp>
      <p:sp>
        <p:nvSpPr>
          <p:cNvPr id="52229" name="Text Box 7">
            <a:extLst>
              <a:ext uri="{FF2B5EF4-FFF2-40B4-BE49-F238E27FC236}">
                <a16:creationId xmlns:a16="http://schemas.microsoft.com/office/drawing/2014/main" id="{DC3EB49F-F3DC-4A30-BEC4-7B346EA78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477963"/>
            <a:ext cx="31686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Los puntos del espacio tienen distinta probabilidad de estar ocupados</a:t>
            </a:r>
          </a:p>
        </p:txBody>
      </p:sp>
      <p:sp>
        <p:nvSpPr>
          <p:cNvPr id="52230" name="Line 8">
            <a:extLst>
              <a:ext uri="{FF2B5EF4-FFF2-40B4-BE49-F238E27FC236}">
                <a16:creationId xmlns:a16="http://schemas.microsoft.com/office/drawing/2014/main" id="{1C686365-7473-4ADF-B862-B19CE12447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2738" y="3492500"/>
            <a:ext cx="1368425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31" name="Text Box 9">
            <a:extLst>
              <a:ext uri="{FF2B5EF4-FFF2-40B4-BE49-F238E27FC236}">
                <a16:creationId xmlns:a16="http://schemas.microsoft.com/office/drawing/2014/main" id="{FFB02633-76C9-4D29-9160-4B12F9EFE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5867400"/>
            <a:ext cx="2160588" cy="4619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Contagiosa </a:t>
            </a:r>
          </a:p>
        </p:txBody>
      </p:sp>
      <p:sp>
        <p:nvSpPr>
          <p:cNvPr id="52232" name="Text Box 10">
            <a:extLst>
              <a:ext uri="{FF2B5EF4-FFF2-40B4-BE49-F238E27FC236}">
                <a16:creationId xmlns:a16="http://schemas.microsoft.com/office/drawing/2014/main" id="{AE1D58DF-7628-4DC5-B159-006313070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5942013"/>
            <a:ext cx="1916113" cy="46196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Uniforme</a:t>
            </a:r>
          </a:p>
        </p:txBody>
      </p:sp>
      <p:sp>
        <p:nvSpPr>
          <p:cNvPr id="52233" name="Line 11">
            <a:extLst>
              <a:ext uri="{FF2B5EF4-FFF2-40B4-BE49-F238E27FC236}">
                <a16:creationId xmlns:a16="http://schemas.microsoft.com/office/drawing/2014/main" id="{69EECBD1-9EA4-4F15-B782-D14F8F4EA0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2963" y="3492500"/>
            <a:ext cx="647700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34" name="Text Box 12">
            <a:extLst>
              <a:ext uri="{FF2B5EF4-FFF2-40B4-BE49-F238E27FC236}">
                <a16:creationId xmlns:a16="http://schemas.microsoft.com/office/drawing/2014/main" id="{1EF4FF0D-6FC1-4181-8D8F-EBFE48170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3671888" cy="267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Espacio homogéneo e interacciones positivas</a:t>
            </a:r>
          </a:p>
          <a:p>
            <a:pPr eaLnBrk="1" hangingPunct="1">
              <a:spcBef>
                <a:spcPct val="50000"/>
              </a:spcBef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Espacio heterogéneo: individuos en porciones favorables</a:t>
            </a:r>
          </a:p>
        </p:txBody>
      </p:sp>
      <p:sp>
        <p:nvSpPr>
          <p:cNvPr id="52235" name="Text Box 13">
            <a:extLst>
              <a:ext uri="{FF2B5EF4-FFF2-40B4-BE49-F238E27FC236}">
                <a16:creationId xmlns:a16="http://schemas.microsoft.com/office/drawing/2014/main" id="{570EF145-ADC8-464B-8F9F-D4CA30120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6516688"/>
            <a:ext cx="2374900" cy="157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Espacio homogéneo e interacciones negativas</a:t>
            </a:r>
          </a:p>
        </p:txBody>
      </p:sp>
      <p:sp>
        <p:nvSpPr>
          <p:cNvPr id="52236" name="Text Box 14">
            <a:extLst>
              <a:ext uri="{FF2B5EF4-FFF2-40B4-BE49-F238E27FC236}">
                <a16:creationId xmlns:a16="http://schemas.microsoft.com/office/drawing/2014/main" id="{CED66B6A-0284-451D-87D9-485E88CCD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52863"/>
            <a:ext cx="2924175" cy="175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Espacio homogéneo 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No hay interacciones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>
            <a:extLst>
              <a:ext uri="{FF2B5EF4-FFF2-40B4-BE49-F238E27FC236}">
                <a16:creationId xmlns:a16="http://schemas.microsoft.com/office/drawing/2014/main" id="{29FC8286-AAF3-44F5-A743-BF5F375F8C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9275" y="209550"/>
            <a:ext cx="5688013" cy="1138238"/>
          </a:xfrm>
        </p:spPr>
        <p:txBody>
          <a:bodyPr/>
          <a:lstStyle/>
          <a:p>
            <a:pPr eaLnBrk="1" hangingPunct="1"/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Atributos de la población: determinados por atributos individuales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3B38D49-B166-48FA-A65E-2F0D1EE5F47E}"/>
              </a:ext>
            </a:extLst>
          </p:cNvPr>
          <p:cNvSpPr txBox="1"/>
          <p:nvPr/>
        </p:nvSpPr>
        <p:spPr>
          <a:xfrm>
            <a:off x="52388" y="1423988"/>
            <a:ext cx="2951162" cy="3416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Características individuales (factores)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Edad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Estadío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Tamaño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Sexo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Comportamiento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BB0D63-736E-43E4-93CA-B2A151FC5BA8}"/>
              </a:ext>
            </a:extLst>
          </p:cNvPr>
          <p:cNvSpPr txBox="1"/>
          <p:nvPr/>
        </p:nvSpPr>
        <p:spPr>
          <a:xfrm>
            <a:off x="3295650" y="1417638"/>
            <a:ext cx="3106738" cy="4524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Características poblacionales (factores)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Abundancia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Estructura de edades o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estadíos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Proporción de sexos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Disposición  espacial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EAFD88-449B-4580-9DDE-DB0BD3BF0DD8}"/>
              </a:ext>
            </a:extLst>
          </p:cNvPr>
          <p:cNvSpPr txBox="1"/>
          <p:nvPr/>
        </p:nvSpPr>
        <p:spPr>
          <a:xfrm>
            <a:off x="9525" y="6192838"/>
            <a:ext cx="3240088" cy="267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Procesos individuales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Crecimiento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Alimentación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Reproducción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Muerte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38F7FB-7E05-4C27-8CF9-521343A16CC4}"/>
              </a:ext>
            </a:extLst>
          </p:cNvPr>
          <p:cNvSpPr txBox="1"/>
          <p:nvPr/>
        </p:nvSpPr>
        <p:spPr>
          <a:xfrm>
            <a:off x="3376613" y="6215063"/>
            <a:ext cx="3413125" cy="267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Procesos poblacionales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Crecimiento poblacional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Competencia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Mortalidad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Natalidad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EF8824F-5325-47CE-8D4A-8C0CBCBF3B60}"/>
              </a:ext>
            </a:extLst>
          </p:cNvPr>
          <p:cNvCxnSpPr/>
          <p:nvPr/>
        </p:nvCxnSpPr>
        <p:spPr>
          <a:xfrm>
            <a:off x="2840038" y="2700338"/>
            <a:ext cx="863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46474CC1-C258-4817-99AB-41343FA25DFF}"/>
              </a:ext>
            </a:extLst>
          </p:cNvPr>
          <p:cNvCxnSpPr/>
          <p:nvPr/>
        </p:nvCxnSpPr>
        <p:spPr>
          <a:xfrm>
            <a:off x="2997200" y="6804025"/>
            <a:ext cx="863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E79CD3A-F256-488B-ABE2-5C789318FBA3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1630363" y="4840288"/>
            <a:ext cx="25400" cy="135255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0F42D25-6A89-497D-BF94-CC1591162DCC}"/>
              </a:ext>
            </a:extLst>
          </p:cNvPr>
          <p:cNvCxnSpPr>
            <a:cxnSpLocks/>
          </p:cNvCxnSpPr>
          <p:nvPr/>
        </p:nvCxnSpPr>
        <p:spPr>
          <a:xfrm>
            <a:off x="5118100" y="5500688"/>
            <a:ext cx="0" cy="88265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E7F0B8CA-D7A2-4724-A03D-8DDA620E1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323850"/>
            <a:ext cx="4968875" cy="2592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grpSp>
        <p:nvGrpSpPr>
          <p:cNvPr id="53251" name="Group 50">
            <a:extLst>
              <a:ext uri="{FF2B5EF4-FFF2-40B4-BE49-F238E27FC236}">
                <a16:creationId xmlns:a16="http://schemas.microsoft.com/office/drawing/2014/main" id="{23C79D6A-0418-40E1-BB97-DC1A2E0FB265}"/>
              </a:ext>
            </a:extLst>
          </p:cNvPr>
          <p:cNvGrpSpPr>
            <a:grpSpLocks/>
          </p:cNvGrpSpPr>
          <p:nvPr/>
        </p:nvGrpSpPr>
        <p:grpSpPr bwMode="auto">
          <a:xfrm>
            <a:off x="981075" y="611188"/>
            <a:ext cx="4030663" cy="2016125"/>
            <a:chOff x="618" y="385"/>
            <a:chExt cx="2539" cy="1270"/>
          </a:xfrm>
        </p:grpSpPr>
        <p:sp>
          <p:nvSpPr>
            <p:cNvPr id="53301" name="Oval 5">
              <a:extLst>
                <a:ext uri="{FF2B5EF4-FFF2-40B4-BE49-F238E27FC236}">
                  <a16:creationId xmlns:a16="http://schemas.microsoft.com/office/drawing/2014/main" id="{BE621A12-6558-4D17-B590-9AD7C7E1F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" y="567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302" name="Oval 6">
              <a:extLst>
                <a:ext uri="{FF2B5EF4-FFF2-40B4-BE49-F238E27FC236}">
                  <a16:creationId xmlns:a16="http://schemas.microsoft.com/office/drawing/2014/main" id="{E39C94C4-B52B-49C9-BEFC-E334A3030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" y="385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303" name="Oval 7">
              <a:extLst>
                <a:ext uri="{FF2B5EF4-FFF2-40B4-BE49-F238E27FC236}">
                  <a16:creationId xmlns:a16="http://schemas.microsoft.com/office/drawing/2014/main" id="{80BDE757-9C1F-49F3-9B24-DAABE6897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" y="1338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304" name="Oval 8">
              <a:extLst>
                <a:ext uri="{FF2B5EF4-FFF2-40B4-BE49-F238E27FC236}">
                  <a16:creationId xmlns:a16="http://schemas.microsoft.com/office/drawing/2014/main" id="{B0ADCE41-7319-42F3-80AB-5C47C175C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" y="521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305" name="Oval 9">
              <a:extLst>
                <a:ext uri="{FF2B5EF4-FFF2-40B4-BE49-F238E27FC236}">
                  <a16:creationId xmlns:a16="http://schemas.microsoft.com/office/drawing/2014/main" id="{82063475-737B-40AC-85FD-41656FA1D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1383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306" name="Oval 10">
              <a:extLst>
                <a:ext uri="{FF2B5EF4-FFF2-40B4-BE49-F238E27FC236}">
                  <a16:creationId xmlns:a16="http://schemas.microsoft.com/office/drawing/2014/main" id="{12F738CD-EF9D-4C3F-8023-A2AD8035B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" y="1429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307" name="Oval 11">
              <a:extLst>
                <a:ext uri="{FF2B5EF4-FFF2-40B4-BE49-F238E27FC236}">
                  <a16:creationId xmlns:a16="http://schemas.microsoft.com/office/drawing/2014/main" id="{59781294-99CE-4234-BDAC-278A59CAE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" y="657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308" name="Oval 12">
              <a:extLst>
                <a:ext uri="{FF2B5EF4-FFF2-40B4-BE49-F238E27FC236}">
                  <a16:creationId xmlns:a16="http://schemas.microsoft.com/office/drawing/2014/main" id="{CF5A03D8-C7FC-4179-8432-AA7407D90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476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309" name="Oval 13">
              <a:extLst>
                <a:ext uri="{FF2B5EF4-FFF2-40B4-BE49-F238E27FC236}">
                  <a16:creationId xmlns:a16="http://schemas.microsoft.com/office/drawing/2014/main" id="{15BB1F5F-FD7F-4768-B59F-5B5DB57E1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020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310" name="Oval 14">
              <a:extLst>
                <a:ext uri="{FF2B5EF4-FFF2-40B4-BE49-F238E27FC236}">
                  <a16:creationId xmlns:a16="http://schemas.microsoft.com/office/drawing/2014/main" id="{12C70E49-C9F2-4DDA-AF23-834BA638E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930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311" name="Oval 15">
              <a:extLst>
                <a:ext uri="{FF2B5EF4-FFF2-40B4-BE49-F238E27FC236}">
                  <a16:creationId xmlns:a16="http://schemas.microsoft.com/office/drawing/2014/main" id="{715C431A-398F-4E03-8B6F-F26B53473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1020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312" name="Oval 16">
              <a:extLst>
                <a:ext uri="{FF2B5EF4-FFF2-40B4-BE49-F238E27FC236}">
                  <a16:creationId xmlns:a16="http://schemas.microsoft.com/office/drawing/2014/main" id="{6981089F-46B3-40F0-A0C1-D583A5BE2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930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313" name="Oval 17">
              <a:extLst>
                <a:ext uri="{FF2B5EF4-FFF2-40B4-BE49-F238E27FC236}">
                  <a16:creationId xmlns:a16="http://schemas.microsoft.com/office/drawing/2014/main" id="{700FC33D-8A6C-4E93-8180-A5FEB373F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1519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</p:grpSp>
      <p:sp>
        <p:nvSpPr>
          <p:cNvPr id="53252" name="Rectangle 18">
            <a:extLst>
              <a:ext uri="{FF2B5EF4-FFF2-40B4-BE49-F238E27FC236}">
                <a16:creationId xmlns:a16="http://schemas.microsoft.com/office/drawing/2014/main" id="{BA6ACB50-8F17-4036-B662-6FE660CD2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3205163"/>
            <a:ext cx="4968875" cy="2446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grpSp>
        <p:nvGrpSpPr>
          <p:cNvPr id="53253" name="Group 51">
            <a:extLst>
              <a:ext uri="{FF2B5EF4-FFF2-40B4-BE49-F238E27FC236}">
                <a16:creationId xmlns:a16="http://schemas.microsoft.com/office/drawing/2014/main" id="{E69CFA18-94D5-4438-B294-A1758FAF0BEE}"/>
              </a:ext>
            </a:extLst>
          </p:cNvPr>
          <p:cNvGrpSpPr>
            <a:grpSpLocks/>
          </p:cNvGrpSpPr>
          <p:nvPr/>
        </p:nvGrpSpPr>
        <p:grpSpPr bwMode="auto">
          <a:xfrm>
            <a:off x="1125538" y="3563938"/>
            <a:ext cx="3598862" cy="1871662"/>
            <a:chOff x="709" y="2245"/>
            <a:chExt cx="2267" cy="1179"/>
          </a:xfrm>
        </p:grpSpPr>
        <p:sp>
          <p:nvSpPr>
            <p:cNvPr id="53287" name="Oval 19">
              <a:extLst>
                <a:ext uri="{FF2B5EF4-FFF2-40B4-BE49-F238E27FC236}">
                  <a16:creationId xmlns:a16="http://schemas.microsoft.com/office/drawing/2014/main" id="{029F78F6-B9B8-438B-AEBD-4990B5D77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" y="2336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88" name="Oval 20">
              <a:extLst>
                <a:ext uri="{FF2B5EF4-FFF2-40B4-BE49-F238E27FC236}">
                  <a16:creationId xmlns:a16="http://schemas.microsoft.com/office/drawing/2014/main" id="{596C161C-E555-4A2A-B8CB-5FDC562DD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" y="2472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89" name="Oval 21">
              <a:extLst>
                <a:ext uri="{FF2B5EF4-FFF2-40B4-BE49-F238E27FC236}">
                  <a16:creationId xmlns:a16="http://schemas.microsoft.com/office/drawing/2014/main" id="{973CFA54-7C10-4C91-BA24-B896137BD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2381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90" name="Oval 22">
              <a:extLst>
                <a:ext uri="{FF2B5EF4-FFF2-40B4-BE49-F238E27FC236}">
                  <a16:creationId xmlns:a16="http://schemas.microsoft.com/office/drawing/2014/main" id="{DBBF6428-13D3-4BEC-9844-FF3D7E70F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" y="2699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91" name="Oval 23">
              <a:extLst>
                <a:ext uri="{FF2B5EF4-FFF2-40B4-BE49-F238E27FC236}">
                  <a16:creationId xmlns:a16="http://schemas.microsoft.com/office/drawing/2014/main" id="{99D9CBD4-D98E-4EAD-87C6-92505FCA9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3243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92" name="Oval 24">
              <a:extLst>
                <a:ext uri="{FF2B5EF4-FFF2-40B4-BE49-F238E27FC236}">
                  <a16:creationId xmlns:a16="http://schemas.microsoft.com/office/drawing/2014/main" id="{B3E1BA72-3853-4433-A4E1-0655F5913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" y="2245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93" name="Oval 25">
              <a:extLst>
                <a:ext uri="{FF2B5EF4-FFF2-40B4-BE49-F238E27FC236}">
                  <a16:creationId xmlns:a16="http://schemas.microsoft.com/office/drawing/2014/main" id="{48DDBB8B-6622-47B0-946A-3501D6145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2562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94" name="Oval 26">
              <a:extLst>
                <a:ext uri="{FF2B5EF4-FFF2-40B4-BE49-F238E27FC236}">
                  <a16:creationId xmlns:a16="http://schemas.microsoft.com/office/drawing/2014/main" id="{C9AD7C54-41C3-4D35-B181-05C68D5B1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2336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95" name="Oval 27">
              <a:extLst>
                <a:ext uri="{FF2B5EF4-FFF2-40B4-BE49-F238E27FC236}">
                  <a16:creationId xmlns:a16="http://schemas.microsoft.com/office/drawing/2014/main" id="{E03C0556-CAB8-4925-931D-12DCF592A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" y="2472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96" name="Oval 28">
              <a:extLst>
                <a:ext uri="{FF2B5EF4-FFF2-40B4-BE49-F238E27FC236}">
                  <a16:creationId xmlns:a16="http://schemas.microsoft.com/office/drawing/2014/main" id="{7DEA7016-C5AB-46AE-A93C-21D98564E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" y="2245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97" name="Oval 29">
              <a:extLst>
                <a:ext uri="{FF2B5EF4-FFF2-40B4-BE49-F238E27FC236}">
                  <a16:creationId xmlns:a16="http://schemas.microsoft.com/office/drawing/2014/main" id="{AFFBBE85-300E-4F77-B5D4-1B715A2ED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" y="3107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98" name="Oval 30">
              <a:extLst>
                <a:ext uri="{FF2B5EF4-FFF2-40B4-BE49-F238E27FC236}">
                  <a16:creationId xmlns:a16="http://schemas.microsoft.com/office/drawing/2014/main" id="{44A3D37C-196D-49C7-9012-8703DEA5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2925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99" name="Oval 31">
              <a:extLst>
                <a:ext uri="{FF2B5EF4-FFF2-40B4-BE49-F238E27FC236}">
                  <a16:creationId xmlns:a16="http://schemas.microsoft.com/office/drawing/2014/main" id="{8B30A4DA-0B26-46B9-82F7-178A4C6C5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" y="2880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300" name="Oval 32">
              <a:extLst>
                <a:ext uri="{FF2B5EF4-FFF2-40B4-BE49-F238E27FC236}">
                  <a16:creationId xmlns:a16="http://schemas.microsoft.com/office/drawing/2014/main" id="{60B16BFC-AFB0-4952-B9A7-7A6E077FB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" y="2699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</p:grpSp>
      <p:sp>
        <p:nvSpPr>
          <p:cNvPr id="53254" name="Rectangle 33">
            <a:extLst>
              <a:ext uri="{FF2B5EF4-FFF2-40B4-BE49-F238E27FC236}">
                <a16:creationId xmlns:a16="http://schemas.microsoft.com/office/drawing/2014/main" id="{E1F5A95A-C4BB-4E1B-91E6-CBFE11BC5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7913"/>
            <a:ext cx="5040313" cy="2446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3255" name="Text Box 49">
            <a:extLst>
              <a:ext uri="{FF2B5EF4-FFF2-40B4-BE49-F238E27FC236}">
                <a16:creationId xmlns:a16="http://schemas.microsoft.com/office/drawing/2014/main" id="{AA5B79FC-F6F2-40A9-907F-24CB6BEE6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1187450"/>
            <a:ext cx="863600" cy="461963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Azar</a:t>
            </a:r>
          </a:p>
        </p:txBody>
      </p:sp>
      <p:grpSp>
        <p:nvGrpSpPr>
          <p:cNvPr id="53256" name="Group 54">
            <a:extLst>
              <a:ext uri="{FF2B5EF4-FFF2-40B4-BE49-F238E27FC236}">
                <a16:creationId xmlns:a16="http://schemas.microsoft.com/office/drawing/2014/main" id="{45A840BF-4993-4B81-9F95-8005EF5C5B49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6659563"/>
            <a:ext cx="4246563" cy="1368425"/>
            <a:chOff x="346" y="4195"/>
            <a:chExt cx="2675" cy="862"/>
          </a:xfrm>
        </p:grpSpPr>
        <p:sp>
          <p:nvSpPr>
            <p:cNvPr id="53272" name="Oval 34">
              <a:extLst>
                <a:ext uri="{FF2B5EF4-FFF2-40B4-BE49-F238E27FC236}">
                  <a16:creationId xmlns:a16="http://schemas.microsoft.com/office/drawing/2014/main" id="{B583D6FD-3E5E-4454-B9B3-E57B0DBED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" y="4241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73" name="Oval 35">
              <a:extLst>
                <a:ext uri="{FF2B5EF4-FFF2-40B4-BE49-F238E27FC236}">
                  <a16:creationId xmlns:a16="http://schemas.microsoft.com/office/drawing/2014/main" id="{22E4428C-0F9E-4E60-B411-D9D75DAD8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4241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74" name="Oval 36">
              <a:extLst>
                <a:ext uri="{FF2B5EF4-FFF2-40B4-BE49-F238E27FC236}">
                  <a16:creationId xmlns:a16="http://schemas.microsoft.com/office/drawing/2014/main" id="{C49B0ECE-8A5F-473E-994A-81B417203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" y="4241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75" name="Oval 37">
              <a:extLst>
                <a:ext uri="{FF2B5EF4-FFF2-40B4-BE49-F238E27FC236}">
                  <a16:creationId xmlns:a16="http://schemas.microsoft.com/office/drawing/2014/main" id="{5723E5B7-66BC-40BF-84C9-D1AC3CDD4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" y="4604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76" name="Oval 38">
              <a:extLst>
                <a:ext uri="{FF2B5EF4-FFF2-40B4-BE49-F238E27FC236}">
                  <a16:creationId xmlns:a16="http://schemas.microsoft.com/office/drawing/2014/main" id="{266C7F5E-EC41-4C86-A7F8-FA6CEC28C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" y="4604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77" name="Oval 39">
              <a:extLst>
                <a:ext uri="{FF2B5EF4-FFF2-40B4-BE49-F238E27FC236}">
                  <a16:creationId xmlns:a16="http://schemas.microsoft.com/office/drawing/2014/main" id="{95BA5FD1-08CC-4299-A5AB-23070628D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4558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78" name="Oval 40">
              <a:extLst>
                <a:ext uri="{FF2B5EF4-FFF2-40B4-BE49-F238E27FC236}">
                  <a16:creationId xmlns:a16="http://schemas.microsoft.com/office/drawing/2014/main" id="{8009710B-580D-41F5-BDB9-12ACEBD6E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4195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79" name="Oval 41">
              <a:extLst>
                <a:ext uri="{FF2B5EF4-FFF2-40B4-BE49-F238E27FC236}">
                  <a16:creationId xmlns:a16="http://schemas.microsoft.com/office/drawing/2014/main" id="{8F3EF15B-FDA8-4C9F-B362-D69A1EED5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4241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80" name="Oval 42">
              <a:extLst>
                <a:ext uri="{FF2B5EF4-FFF2-40B4-BE49-F238E27FC236}">
                  <a16:creationId xmlns:a16="http://schemas.microsoft.com/office/drawing/2014/main" id="{4918181D-D21B-4130-9EE8-350E80215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" y="4921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81" name="Oval 43">
              <a:extLst>
                <a:ext uri="{FF2B5EF4-FFF2-40B4-BE49-F238E27FC236}">
                  <a16:creationId xmlns:a16="http://schemas.microsoft.com/office/drawing/2014/main" id="{DA26608B-7DB5-4D7D-8515-DDB443A62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" y="4921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82" name="Oval 44">
              <a:extLst>
                <a:ext uri="{FF2B5EF4-FFF2-40B4-BE49-F238E27FC236}">
                  <a16:creationId xmlns:a16="http://schemas.microsoft.com/office/drawing/2014/main" id="{573E1BC9-DA36-499B-BCDF-C5AEC9E6D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" y="4921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83" name="Oval 45">
              <a:extLst>
                <a:ext uri="{FF2B5EF4-FFF2-40B4-BE49-F238E27FC236}">
                  <a16:creationId xmlns:a16="http://schemas.microsoft.com/office/drawing/2014/main" id="{917683A6-F95F-44AE-9A94-E15F6070D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4604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84" name="Oval 46">
              <a:extLst>
                <a:ext uri="{FF2B5EF4-FFF2-40B4-BE49-F238E27FC236}">
                  <a16:creationId xmlns:a16="http://schemas.microsoft.com/office/drawing/2014/main" id="{1B75B1BE-D313-4846-A502-5C985DB13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" y="4513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85" name="Oval 47">
              <a:extLst>
                <a:ext uri="{FF2B5EF4-FFF2-40B4-BE49-F238E27FC236}">
                  <a16:creationId xmlns:a16="http://schemas.microsoft.com/office/drawing/2014/main" id="{86B61E6F-B0EC-41A2-9AE1-80295574D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" y="4921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3286" name="Oval 48">
              <a:extLst>
                <a:ext uri="{FF2B5EF4-FFF2-40B4-BE49-F238E27FC236}">
                  <a16:creationId xmlns:a16="http://schemas.microsoft.com/office/drawing/2014/main" id="{1C330809-AA04-4D0C-9784-05CBF9597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4921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</p:grpSp>
      <p:sp>
        <p:nvSpPr>
          <p:cNvPr id="53257" name="Text Box 52">
            <a:extLst>
              <a:ext uri="{FF2B5EF4-FFF2-40B4-BE49-F238E27FC236}">
                <a16:creationId xmlns:a16="http://schemas.microsoft.com/office/drawing/2014/main" id="{283A3316-0996-4F71-B4E9-3AE873387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3708400"/>
            <a:ext cx="1700212" cy="1200150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Agregada o contagiosa</a:t>
            </a:r>
          </a:p>
        </p:txBody>
      </p:sp>
      <p:sp>
        <p:nvSpPr>
          <p:cNvPr id="53258" name="Text Box 55">
            <a:extLst>
              <a:ext uri="{FF2B5EF4-FFF2-40B4-BE49-F238E27FC236}">
                <a16:creationId xmlns:a16="http://schemas.microsoft.com/office/drawing/2014/main" id="{83B31651-9609-479D-843B-1810102DB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6877050"/>
            <a:ext cx="1439862" cy="830263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Uniforme o regular</a:t>
            </a:r>
          </a:p>
        </p:txBody>
      </p:sp>
      <p:sp>
        <p:nvSpPr>
          <p:cNvPr id="53259" name="Rectangle 56">
            <a:extLst>
              <a:ext uri="{FF2B5EF4-FFF2-40B4-BE49-F238E27FC236}">
                <a16:creationId xmlns:a16="http://schemas.microsoft.com/office/drawing/2014/main" id="{CE44EAF7-0B5B-437D-A48F-CAC04D627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1763713"/>
            <a:ext cx="8636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3260" name="Rectangle 57">
            <a:extLst>
              <a:ext uri="{FF2B5EF4-FFF2-40B4-BE49-F238E27FC236}">
                <a16:creationId xmlns:a16="http://schemas.microsoft.com/office/drawing/2014/main" id="{3C504EE0-B680-4BE7-829F-ED50B8248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3" y="684213"/>
            <a:ext cx="8636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3261" name="Rectangle 58">
            <a:extLst>
              <a:ext uri="{FF2B5EF4-FFF2-40B4-BE49-F238E27FC236}">
                <a16:creationId xmlns:a16="http://schemas.microsoft.com/office/drawing/2014/main" id="{7FF94697-D83B-4432-93EF-630B9EC34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0" y="611188"/>
            <a:ext cx="8636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3262" name="Rectangle 59">
            <a:extLst>
              <a:ext uri="{FF2B5EF4-FFF2-40B4-BE49-F238E27FC236}">
                <a16:creationId xmlns:a16="http://schemas.microsoft.com/office/drawing/2014/main" id="{A585BDBC-20A1-49B8-AA3C-4982B8856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413" y="1547813"/>
            <a:ext cx="8636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3263" name="Rectangle 60">
            <a:extLst>
              <a:ext uri="{FF2B5EF4-FFF2-40B4-BE49-F238E27FC236}">
                <a16:creationId xmlns:a16="http://schemas.microsoft.com/office/drawing/2014/main" id="{8B4D1CAB-8932-4AB8-B451-5745DE413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979613"/>
            <a:ext cx="8636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3264" name="Rectangle 64">
            <a:extLst>
              <a:ext uri="{FF2B5EF4-FFF2-40B4-BE49-F238E27FC236}">
                <a16:creationId xmlns:a16="http://schemas.microsoft.com/office/drawing/2014/main" id="{DDF57532-4D2F-47AB-9CE0-9E9572846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3" y="3492500"/>
            <a:ext cx="1008062" cy="72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3265" name="Rectangle 65">
            <a:extLst>
              <a:ext uri="{FF2B5EF4-FFF2-40B4-BE49-F238E27FC236}">
                <a16:creationId xmlns:a16="http://schemas.microsoft.com/office/drawing/2014/main" id="{CBB2DAB5-24F0-4BA3-A51E-9084A519E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4787900"/>
            <a:ext cx="1008062" cy="72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3266" name="Rectangle 66">
            <a:extLst>
              <a:ext uri="{FF2B5EF4-FFF2-40B4-BE49-F238E27FC236}">
                <a16:creationId xmlns:a16="http://schemas.microsoft.com/office/drawing/2014/main" id="{46779505-93CC-4EC5-AFB0-26704574A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3492500"/>
            <a:ext cx="1008062" cy="72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3267" name="Rectangle 67">
            <a:extLst>
              <a:ext uri="{FF2B5EF4-FFF2-40B4-BE49-F238E27FC236}">
                <a16:creationId xmlns:a16="http://schemas.microsoft.com/office/drawing/2014/main" id="{A2791FAA-4DC9-4DA2-9907-D1A573A72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4787900"/>
            <a:ext cx="1008063" cy="72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3268" name="Rectangle 68">
            <a:extLst>
              <a:ext uri="{FF2B5EF4-FFF2-40B4-BE49-F238E27FC236}">
                <a16:creationId xmlns:a16="http://schemas.microsoft.com/office/drawing/2014/main" id="{0FD8D85D-9B64-4862-8663-DBC1B979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6373813"/>
            <a:ext cx="1008062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3269" name="Rectangle 69">
            <a:extLst>
              <a:ext uri="{FF2B5EF4-FFF2-40B4-BE49-F238E27FC236}">
                <a16:creationId xmlns:a16="http://schemas.microsoft.com/office/drawing/2014/main" id="{83CE7E7C-1CD1-4809-97C4-6183B6612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6443663"/>
            <a:ext cx="1008063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3270" name="Rectangle 70">
            <a:extLst>
              <a:ext uri="{FF2B5EF4-FFF2-40B4-BE49-F238E27FC236}">
                <a16:creationId xmlns:a16="http://schemas.microsoft.com/office/drawing/2014/main" id="{5CEA98F3-F582-4CC0-94B4-5261A4E4C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6373813"/>
            <a:ext cx="1008063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3271" name="Rectangle 71">
            <a:extLst>
              <a:ext uri="{FF2B5EF4-FFF2-40B4-BE49-F238E27FC236}">
                <a16:creationId xmlns:a16="http://schemas.microsoft.com/office/drawing/2014/main" id="{F88DAEE7-48F9-471C-A09F-303C70A75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7740650"/>
            <a:ext cx="1008062" cy="72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>
            <a:extLst>
              <a:ext uri="{FF2B5EF4-FFF2-40B4-BE49-F238E27FC236}">
                <a16:creationId xmlns:a16="http://schemas.microsoft.com/office/drawing/2014/main" id="{994819D4-F45A-4999-BE06-31B377AC4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468313"/>
            <a:ext cx="5832475" cy="830262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Formas de evaluar la disposición espacial</a:t>
            </a:r>
          </a:p>
        </p:txBody>
      </p:sp>
      <p:sp>
        <p:nvSpPr>
          <p:cNvPr id="54275" name="Text Box 5">
            <a:extLst>
              <a:ext uri="{FF2B5EF4-FFF2-40B4-BE49-F238E27FC236}">
                <a16:creationId xmlns:a16="http://schemas.microsoft.com/office/drawing/2014/main" id="{F6B1E601-FB86-4E29-A752-1CBA4AE85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1693863"/>
            <a:ext cx="6119812" cy="830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Distribución estadística del número de puntos por parcela :</a:t>
            </a:r>
          </a:p>
        </p:txBody>
      </p:sp>
      <p:sp>
        <p:nvSpPr>
          <p:cNvPr id="54276" name="Line 6">
            <a:extLst>
              <a:ext uri="{FF2B5EF4-FFF2-40B4-BE49-F238E27FC236}">
                <a16:creationId xmlns:a16="http://schemas.microsoft.com/office/drawing/2014/main" id="{F6A35E29-1FF4-4804-9852-925BA0D518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6613" y="2700338"/>
            <a:ext cx="230505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4277" name="Text Box 7">
            <a:extLst>
              <a:ext uri="{FF2B5EF4-FFF2-40B4-BE49-F238E27FC236}">
                <a16:creationId xmlns:a16="http://schemas.microsoft.com/office/drawing/2014/main" id="{4BC5CC98-FCF2-44D9-A376-D74199F4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68763"/>
            <a:ext cx="2708275" cy="19383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Disposición al azar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Poisson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Varianza = media</a:t>
            </a:r>
          </a:p>
        </p:txBody>
      </p:sp>
      <p:sp>
        <p:nvSpPr>
          <p:cNvPr id="54278" name="Text Box 8">
            <a:extLst>
              <a:ext uri="{FF2B5EF4-FFF2-40B4-BE49-F238E27FC236}">
                <a16:creationId xmlns:a16="http://schemas.microsoft.com/office/drawing/2014/main" id="{C2BF585C-30AD-4403-A943-EBC2AD872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4211638"/>
            <a:ext cx="2016125" cy="17541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Disposición contagiosa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Varianza &gt; media</a:t>
            </a:r>
          </a:p>
        </p:txBody>
      </p:sp>
      <p:sp>
        <p:nvSpPr>
          <p:cNvPr id="54279" name="Line 9">
            <a:extLst>
              <a:ext uri="{FF2B5EF4-FFF2-40B4-BE49-F238E27FC236}">
                <a16:creationId xmlns:a16="http://schemas.microsoft.com/office/drawing/2014/main" id="{009BC9CE-2C07-47CE-8DE4-13AB33DFC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4538" y="2627313"/>
            <a:ext cx="21590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4280" name="Text Box 11">
            <a:extLst>
              <a:ext uri="{FF2B5EF4-FFF2-40B4-BE49-F238E27FC236}">
                <a16:creationId xmlns:a16="http://schemas.microsoft.com/office/drawing/2014/main" id="{9C421B87-C34F-4B5F-9658-7510C8907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863" y="4140200"/>
            <a:ext cx="1800225" cy="17541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Disposición uniforme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Varianza&lt; media</a:t>
            </a:r>
          </a:p>
        </p:txBody>
      </p:sp>
      <p:sp>
        <p:nvSpPr>
          <p:cNvPr id="54281" name="Line 13">
            <a:extLst>
              <a:ext uri="{FF2B5EF4-FFF2-40B4-BE49-F238E27FC236}">
                <a16:creationId xmlns:a16="http://schemas.microsoft.com/office/drawing/2014/main" id="{9CB2EA40-A1EF-4414-866C-1A06B3968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4900" y="2700338"/>
            <a:ext cx="1655763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>
            <a:extLst>
              <a:ext uri="{FF2B5EF4-FFF2-40B4-BE49-F238E27FC236}">
                <a16:creationId xmlns:a16="http://schemas.microsoft.com/office/drawing/2014/main" id="{C38D0E9F-F6D1-4248-B590-52B2FC560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1187450"/>
            <a:ext cx="5473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</a:rPr>
              <a:t>Disposición al azar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distancias entre individuos </a:t>
            </a:r>
            <a:r>
              <a:rPr lang="en-US" altLang="es-AR" sz="240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s-ES" altLang="es-AR" sz="2400">
                <a:latin typeface="Arial" panose="020B0604020202020204" pitchFamily="34" charset="0"/>
              </a:rPr>
              <a:t> distancias entre puntos al azar e individuos</a:t>
            </a:r>
          </a:p>
        </p:txBody>
      </p:sp>
      <p:sp>
        <p:nvSpPr>
          <p:cNvPr id="55299" name="Text Box 5">
            <a:extLst>
              <a:ext uri="{FF2B5EF4-FFF2-40B4-BE49-F238E27FC236}">
                <a16:creationId xmlns:a16="http://schemas.microsoft.com/office/drawing/2014/main" id="{50C349EE-D3D5-4C7A-9507-7A5C35E2E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3132138"/>
            <a:ext cx="54721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</a:rPr>
              <a:t>Disposición contagiosa</a:t>
            </a:r>
            <a:r>
              <a:rPr lang="es-ES" altLang="es-AR" sz="24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distancias entre individuos &lt; distancias entre puntos al azar e individuos</a:t>
            </a:r>
          </a:p>
        </p:txBody>
      </p:sp>
      <p:sp>
        <p:nvSpPr>
          <p:cNvPr id="55300" name="Text Box 6">
            <a:extLst>
              <a:ext uri="{FF2B5EF4-FFF2-40B4-BE49-F238E27FC236}">
                <a16:creationId xmlns:a16="http://schemas.microsoft.com/office/drawing/2014/main" id="{BB9DD84A-9B57-41C8-8A67-F0CDCF422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5364163"/>
            <a:ext cx="54721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</a:rPr>
              <a:t>Disposición uniforme</a:t>
            </a:r>
            <a:r>
              <a:rPr lang="es-ES" altLang="es-AR" sz="24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distancias entre individuos &gt; que distancias entre puntos al azar e individuos</a:t>
            </a:r>
          </a:p>
        </p:txBody>
      </p:sp>
      <p:sp>
        <p:nvSpPr>
          <p:cNvPr id="55301" name="Text Box 7">
            <a:extLst>
              <a:ext uri="{FF2B5EF4-FFF2-40B4-BE49-F238E27FC236}">
                <a16:creationId xmlns:a16="http://schemas.microsoft.com/office/drawing/2014/main" id="{0B5C4703-D625-41A5-9BB0-01D6D7D06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0"/>
            <a:ext cx="4248150" cy="830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</a:rPr>
              <a:t>Método de distancia para evaluar disposición al azar</a:t>
            </a:r>
            <a:endParaRPr lang="es-ES" altLang="es-AR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474E867A-B83C-44D1-B27D-83A4AACD1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323850"/>
            <a:ext cx="4968875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grpSp>
        <p:nvGrpSpPr>
          <p:cNvPr id="56323" name="Group 5">
            <a:extLst>
              <a:ext uri="{FF2B5EF4-FFF2-40B4-BE49-F238E27FC236}">
                <a16:creationId xmlns:a16="http://schemas.microsoft.com/office/drawing/2014/main" id="{02AE4EA7-CDD1-4223-BC0E-4C7A66ECAA32}"/>
              </a:ext>
            </a:extLst>
          </p:cNvPr>
          <p:cNvGrpSpPr>
            <a:grpSpLocks/>
          </p:cNvGrpSpPr>
          <p:nvPr/>
        </p:nvGrpSpPr>
        <p:grpSpPr bwMode="auto">
          <a:xfrm>
            <a:off x="981075" y="611188"/>
            <a:ext cx="4030663" cy="2016125"/>
            <a:chOff x="618" y="385"/>
            <a:chExt cx="2539" cy="1270"/>
          </a:xfrm>
        </p:grpSpPr>
        <p:sp>
          <p:nvSpPr>
            <p:cNvPr id="56419" name="Oval 6">
              <a:extLst>
                <a:ext uri="{FF2B5EF4-FFF2-40B4-BE49-F238E27FC236}">
                  <a16:creationId xmlns:a16="http://schemas.microsoft.com/office/drawing/2014/main" id="{8076886A-A602-4735-BF5A-261DEB6DA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" y="567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20" name="Oval 7">
              <a:extLst>
                <a:ext uri="{FF2B5EF4-FFF2-40B4-BE49-F238E27FC236}">
                  <a16:creationId xmlns:a16="http://schemas.microsoft.com/office/drawing/2014/main" id="{2589B912-BDAB-4E08-96E1-1455C7A1F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" y="385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21" name="Oval 8">
              <a:extLst>
                <a:ext uri="{FF2B5EF4-FFF2-40B4-BE49-F238E27FC236}">
                  <a16:creationId xmlns:a16="http://schemas.microsoft.com/office/drawing/2014/main" id="{EFCC53D7-43D3-432D-A20F-930B15BF6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" y="1338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22" name="Oval 9">
              <a:extLst>
                <a:ext uri="{FF2B5EF4-FFF2-40B4-BE49-F238E27FC236}">
                  <a16:creationId xmlns:a16="http://schemas.microsoft.com/office/drawing/2014/main" id="{716AB332-334F-462E-8BC7-AA5243618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" y="521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23" name="Oval 10">
              <a:extLst>
                <a:ext uri="{FF2B5EF4-FFF2-40B4-BE49-F238E27FC236}">
                  <a16:creationId xmlns:a16="http://schemas.microsoft.com/office/drawing/2014/main" id="{A3B48190-2A34-4088-93A4-DC771DA81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1383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24" name="Oval 11">
              <a:extLst>
                <a:ext uri="{FF2B5EF4-FFF2-40B4-BE49-F238E27FC236}">
                  <a16:creationId xmlns:a16="http://schemas.microsoft.com/office/drawing/2014/main" id="{C62EC2D4-15FF-4191-B7AE-4C2952199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" y="1429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25" name="Oval 12">
              <a:extLst>
                <a:ext uri="{FF2B5EF4-FFF2-40B4-BE49-F238E27FC236}">
                  <a16:creationId xmlns:a16="http://schemas.microsoft.com/office/drawing/2014/main" id="{FA6153BA-3275-4C60-973C-1D247476F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" y="657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26" name="Oval 13">
              <a:extLst>
                <a:ext uri="{FF2B5EF4-FFF2-40B4-BE49-F238E27FC236}">
                  <a16:creationId xmlns:a16="http://schemas.microsoft.com/office/drawing/2014/main" id="{91C3A766-AFA2-450B-8516-4642F5D63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476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27" name="Oval 14">
              <a:extLst>
                <a:ext uri="{FF2B5EF4-FFF2-40B4-BE49-F238E27FC236}">
                  <a16:creationId xmlns:a16="http://schemas.microsoft.com/office/drawing/2014/main" id="{4FA6E9D9-38FA-45D3-8784-E125D64A8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020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28" name="Oval 15">
              <a:extLst>
                <a:ext uri="{FF2B5EF4-FFF2-40B4-BE49-F238E27FC236}">
                  <a16:creationId xmlns:a16="http://schemas.microsoft.com/office/drawing/2014/main" id="{2C90AB15-008D-4559-97A5-7A1F55CFE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930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29" name="Oval 16">
              <a:extLst>
                <a:ext uri="{FF2B5EF4-FFF2-40B4-BE49-F238E27FC236}">
                  <a16:creationId xmlns:a16="http://schemas.microsoft.com/office/drawing/2014/main" id="{A219601C-8F6E-4E29-BB6C-50F2DF77A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1020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30" name="Oval 17">
              <a:extLst>
                <a:ext uri="{FF2B5EF4-FFF2-40B4-BE49-F238E27FC236}">
                  <a16:creationId xmlns:a16="http://schemas.microsoft.com/office/drawing/2014/main" id="{F6681F12-CD78-4B60-9AC4-51E7FEDF1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930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31" name="Oval 18">
              <a:extLst>
                <a:ext uri="{FF2B5EF4-FFF2-40B4-BE49-F238E27FC236}">
                  <a16:creationId xmlns:a16="http://schemas.microsoft.com/office/drawing/2014/main" id="{7B6C7306-98C6-40CA-AB57-0B84BA3CB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1519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</p:grpSp>
      <p:sp>
        <p:nvSpPr>
          <p:cNvPr id="56324" name="Rectangle 19">
            <a:extLst>
              <a:ext uri="{FF2B5EF4-FFF2-40B4-BE49-F238E27FC236}">
                <a16:creationId xmlns:a16="http://schemas.microsoft.com/office/drawing/2014/main" id="{2AE2D39E-D53A-41F7-8FCE-BBDB385CD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3205163"/>
            <a:ext cx="4968875" cy="2446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grpSp>
        <p:nvGrpSpPr>
          <p:cNvPr id="56325" name="Group 20">
            <a:extLst>
              <a:ext uri="{FF2B5EF4-FFF2-40B4-BE49-F238E27FC236}">
                <a16:creationId xmlns:a16="http://schemas.microsoft.com/office/drawing/2014/main" id="{84C805A3-E815-489D-A7BD-9B00E463A7EC}"/>
              </a:ext>
            </a:extLst>
          </p:cNvPr>
          <p:cNvGrpSpPr>
            <a:grpSpLocks/>
          </p:cNvGrpSpPr>
          <p:nvPr/>
        </p:nvGrpSpPr>
        <p:grpSpPr bwMode="auto">
          <a:xfrm>
            <a:off x="1125538" y="3563938"/>
            <a:ext cx="3598862" cy="1871662"/>
            <a:chOff x="709" y="2245"/>
            <a:chExt cx="2267" cy="1179"/>
          </a:xfrm>
        </p:grpSpPr>
        <p:sp>
          <p:nvSpPr>
            <p:cNvPr id="56405" name="Oval 21">
              <a:extLst>
                <a:ext uri="{FF2B5EF4-FFF2-40B4-BE49-F238E27FC236}">
                  <a16:creationId xmlns:a16="http://schemas.microsoft.com/office/drawing/2014/main" id="{5A3B462B-6537-4BB1-A48A-8FFFDDB92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" y="2336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06" name="Oval 22">
              <a:extLst>
                <a:ext uri="{FF2B5EF4-FFF2-40B4-BE49-F238E27FC236}">
                  <a16:creationId xmlns:a16="http://schemas.microsoft.com/office/drawing/2014/main" id="{1E9EFCC7-5AE3-4C94-88AE-7E399C01B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" y="2472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07" name="Oval 23">
              <a:extLst>
                <a:ext uri="{FF2B5EF4-FFF2-40B4-BE49-F238E27FC236}">
                  <a16:creationId xmlns:a16="http://schemas.microsoft.com/office/drawing/2014/main" id="{D7581872-26E3-4472-9DEF-36815863D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2381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08" name="Oval 24">
              <a:extLst>
                <a:ext uri="{FF2B5EF4-FFF2-40B4-BE49-F238E27FC236}">
                  <a16:creationId xmlns:a16="http://schemas.microsoft.com/office/drawing/2014/main" id="{A178D7A5-B159-4059-8E32-08CEF7D53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" y="2699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09" name="Oval 25">
              <a:extLst>
                <a:ext uri="{FF2B5EF4-FFF2-40B4-BE49-F238E27FC236}">
                  <a16:creationId xmlns:a16="http://schemas.microsoft.com/office/drawing/2014/main" id="{A4F27C03-0E29-4344-BA64-503327EA0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3243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10" name="Oval 26">
              <a:extLst>
                <a:ext uri="{FF2B5EF4-FFF2-40B4-BE49-F238E27FC236}">
                  <a16:creationId xmlns:a16="http://schemas.microsoft.com/office/drawing/2014/main" id="{0924A8E0-DD67-48E3-9D94-9A6A1294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" y="2245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11" name="Oval 27">
              <a:extLst>
                <a:ext uri="{FF2B5EF4-FFF2-40B4-BE49-F238E27FC236}">
                  <a16:creationId xmlns:a16="http://schemas.microsoft.com/office/drawing/2014/main" id="{6EC7038E-EAEB-4FC4-B38F-580C45AB8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2562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12" name="Oval 28">
              <a:extLst>
                <a:ext uri="{FF2B5EF4-FFF2-40B4-BE49-F238E27FC236}">
                  <a16:creationId xmlns:a16="http://schemas.microsoft.com/office/drawing/2014/main" id="{64F5E7E5-0F54-4B5D-ACE9-B79DE0FAA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2336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13" name="Oval 29">
              <a:extLst>
                <a:ext uri="{FF2B5EF4-FFF2-40B4-BE49-F238E27FC236}">
                  <a16:creationId xmlns:a16="http://schemas.microsoft.com/office/drawing/2014/main" id="{ECBC7DEE-F54A-40B8-B275-8FB88EACB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" y="2472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14" name="Oval 30">
              <a:extLst>
                <a:ext uri="{FF2B5EF4-FFF2-40B4-BE49-F238E27FC236}">
                  <a16:creationId xmlns:a16="http://schemas.microsoft.com/office/drawing/2014/main" id="{A15FE9DD-F2CE-4E58-A40B-0F66A5FA1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" y="2245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15" name="Oval 31">
              <a:extLst>
                <a:ext uri="{FF2B5EF4-FFF2-40B4-BE49-F238E27FC236}">
                  <a16:creationId xmlns:a16="http://schemas.microsoft.com/office/drawing/2014/main" id="{86E650B7-21AE-410C-ADE9-17F7698A1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" y="3107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16" name="Oval 32">
              <a:extLst>
                <a:ext uri="{FF2B5EF4-FFF2-40B4-BE49-F238E27FC236}">
                  <a16:creationId xmlns:a16="http://schemas.microsoft.com/office/drawing/2014/main" id="{CA5A5C73-2E7A-49A1-8F36-60D651845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2925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17" name="Oval 33">
              <a:extLst>
                <a:ext uri="{FF2B5EF4-FFF2-40B4-BE49-F238E27FC236}">
                  <a16:creationId xmlns:a16="http://schemas.microsoft.com/office/drawing/2014/main" id="{2766EF24-A07E-4ED4-A95F-63040CB6C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" y="2880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18" name="Oval 34">
              <a:extLst>
                <a:ext uri="{FF2B5EF4-FFF2-40B4-BE49-F238E27FC236}">
                  <a16:creationId xmlns:a16="http://schemas.microsoft.com/office/drawing/2014/main" id="{9051F742-C467-4701-8AB1-3655CF5F9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" y="2699"/>
              <a:ext cx="226" cy="181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</p:grpSp>
      <p:sp>
        <p:nvSpPr>
          <p:cNvPr id="56326" name="Rectangle 35">
            <a:extLst>
              <a:ext uri="{FF2B5EF4-FFF2-40B4-BE49-F238E27FC236}">
                <a16:creationId xmlns:a16="http://schemas.microsoft.com/office/drawing/2014/main" id="{A417B8B7-2796-4619-AC7B-9248D673A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7913"/>
            <a:ext cx="5040313" cy="24463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27" name="Text Box 36">
            <a:extLst>
              <a:ext uri="{FF2B5EF4-FFF2-40B4-BE49-F238E27FC236}">
                <a16:creationId xmlns:a16="http://schemas.microsoft.com/office/drawing/2014/main" id="{0D2158A1-31D1-4B9B-83F9-E91528D8D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25" y="1968500"/>
            <a:ext cx="863600" cy="461963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Azar</a:t>
            </a:r>
          </a:p>
        </p:txBody>
      </p:sp>
      <p:grpSp>
        <p:nvGrpSpPr>
          <p:cNvPr id="56328" name="Group 37">
            <a:extLst>
              <a:ext uri="{FF2B5EF4-FFF2-40B4-BE49-F238E27FC236}">
                <a16:creationId xmlns:a16="http://schemas.microsoft.com/office/drawing/2014/main" id="{89C3CE40-C945-41BA-85B2-BF7EC004C0A2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6659563"/>
            <a:ext cx="4246563" cy="1368425"/>
            <a:chOff x="346" y="4195"/>
            <a:chExt cx="2675" cy="862"/>
          </a:xfrm>
        </p:grpSpPr>
        <p:sp>
          <p:nvSpPr>
            <p:cNvPr id="56390" name="Oval 38">
              <a:extLst>
                <a:ext uri="{FF2B5EF4-FFF2-40B4-BE49-F238E27FC236}">
                  <a16:creationId xmlns:a16="http://schemas.microsoft.com/office/drawing/2014/main" id="{8F1621A5-8D16-4EEE-9C59-DA9D81F80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" y="4241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391" name="Oval 39">
              <a:extLst>
                <a:ext uri="{FF2B5EF4-FFF2-40B4-BE49-F238E27FC236}">
                  <a16:creationId xmlns:a16="http://schemas.microsoft.com/office/drawing/2014/main" id="{E116764F-7AAD-472E-B116-69FC7ADF5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4241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392" name="Oval 40">
              <a:extLst>
                <a:ext uri="{FF2B5EF4-FFF2-40B4-BE49-F238E27FC236}">
                  <a16:creationId xmlns:a16="http://schemas.microsoft.com/office/drawing/2014/main" id="{F486283B-CF5F-42B9-85EF-7617D90F5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" y="4241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393" name="Oval 41">
              <a:extLst>
                <a:ext uri="{FF2B5EF4-FFF2-40B4-BE49-F238E27FC236}">
                  <a16:creationId xmlns:a16="http://schemas.microsoft.com/office/drawing/2014/main" id="{B6742DD3-0AE2-476E-B239-C114295AF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" y="4604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394" name="Oval 42">
              <a:extLst>
                <a:ext uri="{FF2B5EF4-FFF2-40B4-BE49-F238E27FC236}">
                  <a16:creationId xmlns:a16="http://schemas.microsoft.com/office/drawing/2014/main" id="{067A3B34-7185-438C-8736-0FB109B78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" y="4604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395" name="Oval 43">
              <a:extLst>
                <a:ext uri="{FF2B5EF4-FFF2-40B4-BE49-F238E27FC236}">
                  <a16:creationId xmlns:a16="http://schemas.microsoft.com/office/drawing/2014/main" id="{3D6C17C3-17F8-45FB-998D-57C07996D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4558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396" name="Oval 44">
              <a:extLst>
                <a:ext uri="{FF2B5EF4-FFF2-40B4-BE49-F238E27FC236}">
                  <a16:creationId xmlns:a16="http://schemas.microsoft.com/office/drawing/2014/main" id="{B4D3FC5A-0334-4BD8-99D4-17C112092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4195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397" name="Oval 45">
              <a:extLst>
                <a:ext uri="{FF2B5EF4-FFF2-40B4-BE49-F238E27FC236}">
                  <a16:creationId xmlns:a16="http://schemas.microsoft.com/office/drawing/2014/main" id="{90FEEB39-051F-4584-BECC-122953DAA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4241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398" name="Oval 46">
              <a:extLst>
                <a:ext uri="{FF2B5EF4-FFF2-40B4-BE49-F238E27FC236}">
                  <a16:creationId xmlns:a16="http://schemas.microsoft.com/office/drawing/2014/main" id="{D36EDFA9-13A8-4E17-8972-5FC996581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" y="4921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399" name="Oval 47">
              <a:extLst>
                <a:ext uri="{FF2B5EF4-FFF2-40B4-BE49-F238E27FC236}">
                  <a16:creationId xmlns:a16="http://schemas.microsoft.com/office/drawing/2014/main" id="{79BEA7DA-2E2E-4D06-BED2-E93530B2E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" y="4921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00" name="Oval 48">
              <a:extLst>
                <a:ext uri="{FF2B5EF4-FFF2-40B4-BE49-F238E27FC236}">
                  <a16:creationId xmlns:a16="http://schemas.microsoft.com/office/drawing/2014/main" id="{DECC04DA-2551-4C42-951E-9A0BBC7C0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" y="4921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01" name="Oval 49">
              <a:extLst>
                <a:ext uri="{FF2B5EF4-FFF2-40B4-BE49-F238E27FC236}">
                  <a16:creationId xmlns:a16="http://schemas.microsoft.com/office/drawing/2014/main" id="{AA3DF772-C786-4478-84C1-0FFF45264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4604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02" name="Oval 50">
              <a:extLst>
                <a:ext uri="{FF2B5EF4-FFF2-40B4-BE49-F238E27FC236}">
                  <a16:creationId xmlns:a16="http://schemas.microsoft.com/office/drawing/2014/main" id="{E8179D87-2D9F-4B9D-840C-114AF0433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" y="4513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03" name="Oval 51">
              <a:extLst>
                <a:ext uri="{FF2B5EF4-FFF2-40B4-BE49-F238E27FC236}">
                  <a16:creationId xmlns:a16="http://schemas.microsoft.com/office/drawing/2014/main" id="{C8B53EBE-8561-4420-8771-50744885D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" y="4921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56404" name="Oval 52">
              <a:extLst>
                <a:ext uri="{FF2B5EF4-FFF2-40B4-BE49-F238E27FC236}">
                  <a16:creationId xmlns:a16="http://schemas.microsoft.com/office/drawing/2014/main" id="{8C6FAF2B-3614-4D70-97B4-256F214E8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4921"/>
              <a:ext cx="181" cy="136"/>
            </a:xfrm>
            <a:prstGeom prst="ellipse">
              <a:avLst/>
            </a:prstGeom>
            <a:solidFill>
              <a:srgbClr val="FAF8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</p:grpSp>
      <p:sp>
        <p:nvSpPr>
          <p:cNvPr id="56329" name="Text Box 53">
            <a:extLst>
              <a:ext uri="{FF2B5EF4-FFF2-40B4-BE49-F238E27FC236}">
                <a16:creationId xmlns:a16="http://schemas.microsoft.com/office/drawing/2014/main" id="{12571607-86B4-490A-8FD6-AFB2B2356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708400"/>
            <a:ext cx="1700213" cy="1200150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Agregada o contagiosa</a:t>
            </a:r>
          </a:p>
        </p:txBody>
      </p:sp>
      <p:sp>
        <p:nvSpPr>
          <p:cNvPr id="56330" name="Text Box 54">
            <a:extLst>
              <a:ext uri="{FF2B5EF4-FFF2-40B4-BE49-F238E27FC236}">
                <a16:creationId xmlns:a16="http://schemas.microsoft.com/office/drawing/2014/main" id="{0EC1FCFB-6EBC-47DE-A647-4891293B4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6877050"/>
            <a:ext cx="1439862" cy="830263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Uniforme o regular</a:t>
            </a:r>
          </a:p>
        </p:txBody>
      </p:sp>
      <p:sp>
        <p:nvSpPr>
          <p:cNvPr id="56331" name="Rectangle 55">
            <a:extLst>
              <a:ext uri="{FF2B5EF4-FFF2-40B4-BE49-F238E27FC236}">
                <a16:creationId xmlns:a16="http://schemas.microsoft.com/office/drawing/2014/main" id="{A5C3A1A1-AB1B-49EB-AD42-6114D3639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1763713"/>
            <a:ext cx="8636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32" name="Rectangle 56">
            <a:extLst>
              <a:ext uri="{FF2B5EF4-FFF2-40B4-BE49-F238E27FC236}">
                <a16:creationId xmlns:a16="http://schemas.microsoft.com/office/drawing/2014/main" id="{2FA19F01-46AA-4003-91C1-9BBC8FF80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3" y="684213"/>
            <a:ext cx="8636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33" name="Rectangle 57">
            <a:extLst>
              <a:ext uri="{FF2B5EF4-FFF2-40B4-BE49-F238E27FC236}">
                <a16:creationId xmlns:a16="http://schemas.microsoft.com/office/drawing/2014/main" id="{684FE0B4-0C42-4CB4-8C98-3AD6E4633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0" y="611188"/>
            <a:ext cx="8636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34" name="Rectangle 58">
            <a:extLst>
              <a:ext uri="{FF2B5EF4-FFF2-40B4-BE49-F238E27FC236}">
                <a16:creationId xmlns:a16="http://schemas.microsoft.com/office/drawing/2014/main" id="{167A2503-6A12-439D-A896-B8A63589E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413" y="1547813"/>
            <a:ext cx="8636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35" name="Rectangle 59">
            <a:extLst>
              <a:ext uri="{FF2B5EF4-FFF2-40B4-BE49-F238E27FC236}">
                <a16:creationId xmlns:a16="http://schemas.microsoft.com/office/drawing/2014/main" id="{CC4B39AB-C776-4A60-8A4B-F54D92F4A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979613"/>
            <a:ext cx="8636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36" name="Rectangle 60">
            <a:extLst>
              <a:ext uri="{FF2B5EF4-FFF2-40B4-BE49-F238E27FC236}">
                <a16:creationId xmlns:a16="http://schemas.microsoft.com/office/drawing/2014/main" id="{5A480C91-0047-4591-9978-63E630AFF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3" y="3492500"/>
            <a:ext cx="1008062" cy="72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37" name="Rectangle 61">
            <a:extLst>
              <a:ext uri="{FF2B5EF4-FFF2-40B4-BE49-F238E27FC236}">
                <a16:creationId xmlns:a16="http://schemas.microsoft.com/office/drawing/2014/main" id="{E544E09D-5195-4A6F-B8B6-4FD154D4C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4787900"/>
            <a:ext cx="1008062" cy="72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38" name="Rectangle 62">
            <a:extLst>
              <a:ext uri="{FF2B5EF4-FFF2-40B4-BE49-F238E27FC236}">
                <a16:creationId xmlns:a16="http://schemas.microsoft.com/office/drawing/2014/main" id="{BD8C8661-8D58-4897-B471-B1FFEB0F5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3492500"/>
            <a:ext cx="1008062" cy="72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39" name="Rectangle 63">
            <a:extLst>
              <a:ext uri="{FF2B5EF4-FFF2-40B4-BE49-F238E27FC236}">
                <a16:creationId xmlns:a16="http://schemas.microsoft.com/office/drawing/2014/main" id="{5830FAFA-B840-4F27-A294-A69D5292D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4787900"/>
            <a:ext cx="1008063" cy="72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40" name="Rectangle 64">
            <a:extLst>
              <a:ext uri="{FF2B5EF4-FFF2-40B4-BE49-F238E27FC236}">
                <a16:creationId xmlns:a16="http://schemas.microsoft.com/office/drawing/2014/main" id="{CBE87D64-331A-4DA7-A0BD-E0A7F9538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6373813"/>
            <a:ext cx="1008062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41" name="Rectangle 65">
            <a:extLst>
              <a:ext uri="{FF2B5EF4-FFF2-40B4-BE49-F238E27FC236}">
                <a16:creationId xmlns:a16="http://schemas.microsoft.com/office/drawing/2014/main" id="{EA3B98BA-52AE-4461-8EF1-0C7354ADC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6443663"/>
            <a:ext cx="1008063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42" name="Rectangle 66">
            <a:extLst>
              <a:ext uri="{FF2B5EF4-FFF2-40B4-BE49-F238E27FC236}">
                <a16:creationId xmlns:a16="http://schemas.microsoft.com/office/drawing/2014/main" id="{355EC13A-C6AF-4445-BF83-145953D5B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6373813"/>
            <a:ext cx="1008063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43" name="Rectangle 67">
            <a:extLst>
              <a:ext uri="{FF2B5EF4-FFF2-40B4-BE49-F238E27FC236}">
                <a16:creationId xmlns:a16="http://schemas.microsoft.com/office/drawing/2014/main" id="{51687831-CF39-452F-A3F7-1E1FEE758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7740650"/>
            <a:ext cx="1008062" cy="72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44" name="Rectangle 68">
            <a:extLst>
              <a:ext uri="{FF2B5EF4-FFF2-40B4-BE49-F238E27FC236}">
                <a16:creationId xmlns:a16="http://schemas.microsoft.com/office/drawing/2014/main" id="{966B90BC-AA70-4D1F-BE36-7DCABBB68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900113"/>
            <a:ext cx="144462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45" name="Rectangle 69">
            <a:extLst>
              <a:ext uri="{FF2B5EF4-FFF2-40B4-BE49-F238E27FC236}">
                <a16:creationId xmlns:a16="http://schemas.microsoft.com/office/drawing/2014/main" id="{BCD4ABDB-B06E-48C5-A153-0771E64BC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611188"/>
            <a:ext cx="144463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46" name="Rectangle 70">
            <a:extLst>
              <a:ext uri="{FF2B5EF4-FFF2-40B4-BE49-F238E27FC236}">
                <a16:creationId xmlns:a16="http://schemas.microsoft.com/office/drawing/2014/main" id="{F8214AC1-0768-4A7C-891C-8237587E8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331913"/>
            <a:ext cx="144463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47" name="Rectangle 71">
            <a:extLst>
              <a:ext uri="{FF2B5EF4-FFF2-40B4-BE49-F238E27FC236}">
                <a16:creationId xmlns:a16="http://schemas.microsoft.com/office/drawing/2014/main" id="{DC755F0F-504B-4F43-B6A1-180609669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338" y="1547813"/>
            <a:ext cx="144462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48" name="Rectangle 72">
            <a:extLst>
              <a:ext uri="{FF2B5EF4-FFF2-40B4-BE49-F238E27FC236}">
                <a16:creationId xmlns:a16="http://schemas.microsoft.com/office/drawing/2014/main" id="{5AB3E092-9260-472B-BF54-DCADB0716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2341563"/>
            <a:ext cx="144463" cy="69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49" name="Line 73">
            <a:extLst>
              <a:ext uri="{FF2B5EF4-FFF2-40B4-BE49-F238E27FC236}">
                <a16:creationId xmlns:a16="http://schemas.microsoft.com/office/drawing/2014/main" id="{6DE020BB-3151-4C42-A514-69E614172B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41438" y="900113"/>
            <a:ext cx="719137" cy="714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50" name="Line 74">
            <a:extLst>
              <a:ext uri="{FF2B5EF4-FFF2-40B4-BE49-F238E27FC236}">
                <a16:creationId xmlns:a16="http://schemas.microsoft.com/office/drawing/2014/main" id="{441356A6-A542-4BD7-88FD-866CA183F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813" y="1331913"/>
            <a:ext cx="576262" cy="3619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51" name="Line 75">
            <a:extLst>
              <a:ext uri="{FF2B5EF4-FFF2-40B4-BE49-F238E27FC236}">
                <a16:creationId xmlns:a16="http://schemas.microsoft.com/office/drawing/2014/main" id="{99511911-8269-4361-A664-2A74C5F70F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6475" y="2411413"/>
            <a:ext cx="504825" cy="1460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52" name="Line 76">
            <a:extLst>
              <a:ext uri="{FF2B5EF4-FFF2-40B4-BE49-F238E27FC236}">
                <a16:creationId xmlns:a16="http://schemas.microsoft.com/office/drawing/2014/main" id="{EF4C5E62-688C-44B1-A0FE-D804A7D8FC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2600" y="755650"/>
            <a:ext cx="360363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53" name="Line 77">
            <a:extLst>
              <a:ext uri="{FF2B5EF4-FFF2-40B4-BE49-F238E27FC236}">
                <a16:creationId xmlns:a16="http://schemas.microsoft.com/office/drawing/2014/main" id="{C644B197-07B4-4475-A7B5-FF7940AB82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0938" y="1547813"/>
            <a:ext cx="647700" cy="14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54" name="Line 78">
            <a:extLst>
              <a:ext uri="{FF2B5EF4-FFF2-40B4-BE49-F238E27FC236}">
                <a16:creationId xmlns:a16="http://schemas.microsoft.com/office/drawing/2014/main" id="{13459AFE-B0F9-4AE1-B932-5AA9DB2B9F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2963" y="1693863"/>
            <a:ext cx="215900" cy="501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55" name="Line 79">
            <a:extLst>
              <a:ext uri="{FF2B5EF4-FFF2-40B4-BE49-F238E27FC236}">
                <a16:creationId xmlns:a16="http://schemas.microsoft.com/office/drawing/2014/main" id="{09CFF8C0-A918-4137-B970-CD1060D289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2875" y="3995738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56" name="Rectangle 80">
            <a:extLst>
              <a:ext uri="{FF2B5EF4-FFF2-40B4-BE49-F238E27FC236}">
                <a16:creationId xmlns:a16="http://schemas.microsoft.com/office/drawing/2014/main" id="{87A32819-ABDD-4DE4-8A88-2CB31F8A4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4572000"/>
            <a:ext cx="14446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57" name="Rectangle 81">
            <a:extLst>
              <a:ext uri="{FF2B5EF4-FFF2-40B4-BE49-F238E27FC236}">
                <a16:creationId xmlns:a16="http://schemas.microsoft.com/office/drawing/2014/main" id="{9ACA38BF-8A7F-4948-BF4C-55D365D6D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3708400"/>
            <a:ext cx="14446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58" name="Rectangle 82">
            <a:extLst>
              <a:ext uri="{FF2B5EF4-FFF2-40B4-BE49-F238E27FC236}">
                <a16:creationId xmlns:a16="http://schemas.microsoft.com/office/drawing/2014/main" id="{78A1F7DC-B161-4A9E-A07D-BC68C2955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63" y="5364163"/>
            <a:ext cx="144462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59" name="Rectangle 83">
            <a:extLst>
              <a:ext uri="{FF2B5EF4-FFF2-40B4-BE49-F238E27FC236}">
                <a16:creationId xmlns:a16="http://schemas.microsoft.com/office/drawing/2014/main" id="{56C47AED-E033-426C-81C3-CE712980C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8" y="3563938"/>
            <a:ext cx="144462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60" name="Rectangle 84">
            <a:extLst>
              <a:ext uri="{FF2B5EF4-FFF2-40B4-BE49-F238E27FC236}">
                <a16:creationId xmlns:a16="http://schemas.microsoft.com/office/drawing/2014/main" id="{8922792B-E855-4D44-AA38-3030456EE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5148263"/>
            <a:ext cx="144462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61" name="Rectangle 85">
            <a:extLst>
              <a:ext uri="{FF2B5EF4-FFF2-40B4-BE49-F238E27FC236}">
                <a16:creationId xmlns:a16="http://schemas.microsoft.com/office/drawing/2014/main" id="{5E862953-0723-41A9-8166-466E60BB4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3421063"/>
            <a:ext cx="144463" cy="69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62" name="Rectangle 86">
            <a:extLst>
              <a:ext uri="{FF2B5EF4-FFF2-40B4-BE49-F238E27FC236}">
                <a16:creationId xmlns:a16="http://schemas.microsoft.com/office/drawing/2014/main" id="{8DC5875E-7069-4B10-93D4-8C5603809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5078413"/>
            <a:ext cx="144462" cy="69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63" name="Line 87">
            <a:extLst>
              <a:ext uri="{FF2B5EF4-FFF2-40B4-BE49-F238E27FC236}">
                <a16:creationId xmlns:a16="http://schemas.microsoft.com/office/drawing/2014/main" id="{EBA906C2-C7BC-451D-971D-750B8F2FA10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57338" y="4211638"/>
            <a:ext cx="71437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64" name="Line 88">
            <a:extLst>
              <a:ext uri="{FF2B5EF4-FFF2-40B4-BE49-F238E27FC236}">
                <a16:creationId xmlns:a16="http://schemas.microsoft.com/office/drawing/2014/main" id="{538BF3CC-19E2-4F26-A161-8C02025826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150" y="4427538"/>
            <a:ext cx="792163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65" name="Line 89">
            <a:extLst>
              <a:ext uri="{FF2B5EF4-FFF2-40B4-BE49-F238E27FC236}">
                <a16:creationId xmlns:a16="http://schemas.microsoft.com/office/drawing/2014/main" id="{B38A0DFC-4249-4E19-85E0-AA074409A5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6113" y="5148263"/>
            <a:ext cx="2174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66" name="Line 90">
            <a:extLst>
              <a:ext uri="{FF2B5EF4-FFF2-40B4-BE49-F238E27FC236}">
                <a16:creationId xmlns:a16="http://schemas.microsoft.com/office/drawing/2014/main" id="{E44723FA-6960-425D-846A-28ED8D3401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4538" y="5148263"/>
            <a:ext cx="7207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67" name="Rectangle 91">
            <a:extLst>
              <a:ext uri="{FF2B5EF4-FFF2-40B4-BE49-F238E27FC236}">
                <a16:creationId xmlns:a16="http://schemas.microsoft.com/office/drawing/2014/main" id="{A1FA5819-11F4-4E86-9EF6-00971FF43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13" y="6373813"/>
            <a:ext cx="144462" cy="69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68" name="Rectangle 92">
            <a:extLst>
              <a:ext uri="{FF2B5EF4-FFF2-40B4-BE49-F238E27FC236}">
                <a16:creationId xmlns:a16="http://schemas.microsoft.com/office/drawing/2014/main" id="{16655916-B3F6-4643-8F29-ED60DF145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32588"/>
            <a:ext cx="144463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69" name="Rectangle 93">
            <a:extLst>
              <a:ext uri="{FF2B5EF4-FFF2-40B4-BE49-F238E27FC236}">
                <a16:creationId xmlns:a16="http://schemas.microsoft.com/office/drawing/2014/main" id="{679F0F67-8F5C-4FD7-8839-C874981E5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0" y="6589713"/>
            <a:ext cx="144463" cy="69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70" name="Rectangle 94">
            <a:extLst>
              <a:ext uri="{FF2B5EF4-FFF2-40B4-BE49-F238E27FC236}">
                <a16:creationId xmlns:a16="http://schemas.microsoft.com/office/drawing/2014/main" id="{15E1C319-2FA5-4FB8-A4B8-4C8010E1F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7021513"/>
            <a:ext cx="144462" cy="69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71" name="Rectangle 95">
            <a:extLst>
              <a:ext uri="{FF2B5EF4-FFF2-40B4-BE49-F238E27FC236}">
                <a16:creationId xmlns:a16="http://schemas.microsoft.com/office/drawing/2014/main" id="{26FF8FD9-5590-4949-A33D-895C557B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25" y="6300788"/>
            <a:ext cx="144463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72" name="Rectangle 96">
            <a:extLst>
              <a:ext uri="{FF2B5EF4-FFF2-40B4-BE49-F238E27FC236}">
                <a16:creationId xmlns:a16="http://schemas.microsoft.com/office/drawing/2014/main" id="{D07AE7BF-5986-42A0-9107-A349D1ABF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7453313"/>
            <a:ext cx="144462" cy="69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73" name="Rectangle 98">
            <a:extLst>
              <a:ext uri="{FF2B5EF4-FFF2-40B4-BE49-F238E27FC236}">
                <a16:creationId xmlns:a16="http://schemas.microsoft.com/office/drawing/2014/main" id="{1242D905-8397-4B22-8A30-A95F91190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8243888"/>
            <a:ext cx="144463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74" name="Rectangle 99">
            <a:extLst>
              <a:ext uri="{FF2B5EF4-FFF2-40B4-BE49-F238E27FC236}">
                <a16:creationId xmlns:a16="http://schemas.microsoft.com/office/drawing/2014/main" id="{D19314DF-B756-42AE-963B-6CA2F473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7669213"/>
            <a:ext cx="144462" cy="69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75" name="Rectangle 100">
            <a:extLst>
              <a:ext uri="{FF2B5EF4-FFF2-40B4-BE49-F238E27FC236}">
                <a16:creationId xmlns:a16="http://schemas.microsoft.com/office/drawing/2014/main" id="{23629715-D391-4D40-AECA-3EFFCB100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8316913"/>
            <a:ext cx="144463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76" name="Line 101">
            <a:extLst>
              <a:ext uri="{FF2B5EF4-FFF2-40B4-BE49-F238E27FC236}">
                <a16:creationId xmlns:a16="http://schemas.microsoft.com/office/drawing/2014/main" id="{4F82892E-5FC7-4D22-8817-250E14F2D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732588"/>
            <a:ext cx="620713" cy="73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77" name="Line 102">
            <a:extLst>
              <a:ext uri="{FF2B5EF4-FFF2-40B4-BE49-F238E27FC236}">
                <a16:creationId xmlns:a16="http://schemas.microsoft.com/office/drawing/2014/main" id="{0F587EFE-55DC-48E4-8E2C-5268B7839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2375" y="6589713"/>
            <a:ext cx="0" cy="142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78" name="Line 103">
            <a:extLst>
              <a:ext uri="{FF2B5EF4-FFF2-40B4-BE49-F238E27FC236}">
                <a16:creationId xmlns:a16="http://schemas.microsoft.com/office/drawing/2014/main" id="{7CC7C31F-E756-4E76-ACF2-A85DFB9A1A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3100" y="7380288"/>
            <a:ext cx="215900" cy="73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79" name="Line 104">
            <a:extLst>
              <a:ext uri="{FF2B5EF4-FFF2-40B4-BE49-F238E27FC236}">
                <a16:creationId xmlns:a16="http://schemas.microsoft.com/office/drawing/2014/main" id="{EC1E123B-ECEC-42DE-A246-541075604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2600" y="7740650"/>
            <a:ext cx="215900" cy="1444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80" name="Line 105">
            <a:extLst>
              <a:ext uri="{FF2B5EF4-FFF2-40B4-BE49-F238E27FC236}">
                <a16:creationId xmlns:a16="http://schemas.microsoft.com/office/drawing/2014/main" id="{ECD5E38E-2C42-494E-B350-A50CFE8EBC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08500" y="6877050"/>
            <a:ext cx="73025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81" name="Line 106">
            <a:extLst>
              <a:ext uri="{FF2B5EF4-FFF2-40B4-BE49-F238E27FC236}">
                <a16:creationId xmlns:a16="http://schemas.microsoft.com/office/drawing/2014/main" id="{993CD44B-8032-4297-8C4E-F7F8B6D3E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0438" y="6948488"/>
            <a:ext cx="73025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82" name="Line 107">
            <a:extLst>
              <a:ext uri="{FF2B5EF4-FFF2-40B4-BE49-F238E27FC236}">
                <a16:creationId xmlns:a16="http://schemas.microsoft.com/office/drawing/2014/main" id="{755A691C-7EED-4C4E-8FEA-E293C1036A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0213" y="6948488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83" name="Line 108">
            <a:extLst>
              <a:ext uri="{FF2B5EF4-FFF2-40B4-BE49-F238E27FC236}">
                <a16:creationId xmlns:a16="http://schemas.microsoft.com/office/drawing/2014/main" id="{E02E662B-F3C8-41B4-BAD6-D2534301B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4900" y="3995738"/>
            <a:ext cx="71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84" name="Line 109">
            <a:extLst>
              <a:ext uri="{FF2B5EF4-FFF2-40B4-BE49-F238E27FC236}">
                <a16:creationId xmlns:a16="http://schemas.microsoft.com/office/drawing/2014/main" id="{C2C77D35-4AF0-4ADF-A3DB-DC6365E23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6700" y="4572000"/>
            <a:ext cx="73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85" name="Oval 110">
            <a:extLst>
              <a:ext uri="{FF2B5EF4-FFF2-40B4-BE49-F238E27FC236}">
                <a16:creationId xmlns:a16="http://schemas.microsoft.com/office/drawing/2014/main" id="{FACE0BC8-3034-40C3-8CAA-5369C5B3B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0" y="598488"/>
            <a:ext cx="304800" cy="228600"/>
          </a:xfrm>
          <a:prstGeom prst="ellipse">
            <a:avLst/>
          </a:prstGeom>
          <a:solidFill>
            <a:srgbClr val="FA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86" name="Text Box 111">
            <a:extLst>
              <a:ext uri="{FF2B5EF4-FFF2-40B4-BE49-F238E27FC236}">
                <a16:creationId xmlns:a16="http://schemas.microsoft.com/office/drawing/2014/main" id="{E433E659-9F83-4E04-8FBB-385D5509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088" y="500063"/>
            <a:ext cx="1447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000">
                <a:latin typeface="Arial" panose="020B0604020202020204" pitchFamily="34" charset="0"/>
              </a:rPr>
              <a:t>Individuo</a:t>
            </a:r>
          </a:p>
        </p:txBody>
      </p:sp>
      <p:sp>
        <p:nvSpPr>
          <p:cNvPr id="56387" name="Rectangle 112">
            <a:extLst>
              <a:ext uri="{FF2B5EF4-FFF2-40B4-BE49-F238E27FC236}">
                <a16:creationId xmlns:a16="http://schemas.microsoft.com/office/drawing/2014/main" id="{70A833D8-3DEA-43A5-A76B-F8659241C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1049338"/>
            <a:ext cx="144462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56388" name="Text Box 113">
            <a:extLst>
              <a:ext uri="{FF2B5EF4-FFF2-40B4-BE49-F238E27FC236}">
                <a16:creationId xmlns:a16="http://schemas.microsoft.com/office/drawing/2014/main" id="{F1693360-F4AC-4DAB-8362-CC0241117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488" y="823913"/>
            <a:ext cx="1447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000">
                <a:latin typeface="Arial" panose="020B0604020202020204" pitchFamily="34" charset="0"/>
              </a:rPr>
              <a:t>Punto al azar</a:t>
            </a:r>
          </a:p>
        </p:txBody>
      </p:sp>
      <p:sp>
        <p:nvSpPr>
          <p:cNvPr id="56389" name="Text Box 114">
            <a:extLst>
              <a:ext uri="{FF2B5EF4-FFF2-40B4-BE49-F238E27FC236}">
                <a16:creationId xmlns:a16="http://schemas.microsoft.com/office/drawing/2014/main" id="{6F3A4169-369B-440B-9983-511D0E20F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0"/>
            <a:ext cx="3673475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</a:rPr>
              <a:t>Método de distancia </a:t>
            </a:r>
            <a:endParaRPr lang="es-ES" altLang="es-AR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18A370A1-3340-4656-A03E-CD2C15657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395288"/>
            <a:ext cx="4248150" cy="461962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</a:rPr>
              <a:t>La población presenta </a:t>
            </a: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EEFAEA05-769F-4878-A865-05E16E9E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50" y="1042988"/>
            <a:ext cx="3357563" cy="415448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 b="1">
                <a:solidFill>
                  <a:srgbClr val="FF3300"/>
                </a:solidFill>
                <a:latin typeface="Arial" panose="020B0604020202020204" pitchFamily="34" charset="0"/>
              </a:rPr>
              <a:t>Estructura Espacial</a:t>
            </a:r>
          </a:p>
          <a:p>
            <a:pPr eaLnBrk="1" hangingPunct="1">
              <a:spcBef>
                <a:spcPct val="50000"/>
              </a:spcBef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AR" sz="2400">
                <a:latin typeface="Arial" panose="020B0604020202020204" pitchFamily="34" charset="0"/>
              </a:rPr>
              <a:t>Disposición espacial</a:t>
            </a:r>
          </a:p>
          <a:p>
            <a:pPr eaLnBrk="1" hangingPunct="1">
              <a:spcBef>
                <a:spcPct val="50000"/>
              </a:spcBef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AR" sz="2400">
                <a:latin typeface="Arial" panose="020B0604020202020204" pitchFamily="34" charset="0"/>
              </a:rPr>
              <a:t>Estructura de hábitat</a:t>
            </a:r>
          </a:p>
          <a:p>
            <a:pPr eaLnBrk="1" hangingPunct="1">
              <a:spcBef>
                <a:spcPct val="50000"/>
              </a:spcBef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AR" sz="2400">
                <a:latin typeface="Arial" panose="020B0604020202020204" pitchFamily="34" charset="0"/>
              </a:rPr>
              <a:t>Estructura de metapoblaciones</a:t>
            </a:r>
          </a:p>
        </p:txBody>
      </p:sp>
      <p:sp>
        <p:nvSpPr>
          <p:cNvPr id="9220" name="Text Box 6">
            <a:extLst>
              <a:ext uri="{FF2B5EF4-FFF2-40B4-BE49-F238E27FC236}">
                <a16:creationId xmlns:a16="http://schemas.microsoft.com/office/drawing/2014/main" id="{666052F3-37FA-47B8-864E-333ED808C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63" y="1047750"/>
            <a:ext cx="3284537" cy="452437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 b="1">
                <a:solidFill>
                  <a:srgbClr val="FF3300"/>
                </a:solidFill>
                <a:latin typeface="Arial" panose="020B0604020202020204" pitchFamily="34" charset="0"/>
              </a:rPr>
              <a:t>Estructura temporal</a:t>
            </a:r>
          </a:p>
          <a:p>
            <a:pPr eaLnBrk="1" hangingPunct="1">
              <a:spcBef>
                <a:spcPct val="50000"/>
              </a:spcBef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AR" sz="2400">
                <a:latin typeface="Arial" panose="020B0604020202020204" pitchFamily="34" charset="0"/>
              </a:rPr>
              <a:t>Variaciones diurnas</a:t>
            </a:r>
          </a:p>
          <a:p>
            <a:pPr eaLnBrk="1" hangingPunct="1">
              <a:spcBef>
                <a:spcPct val="50000"/>
              </a:spcBef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AR" sz="2400">
                <a:latin typeface="Arial" panose="020B0604020202020204" pitchFamily="34" charset="0"/>
              </a:rPr>
              <a:t>Variaciones estacionales</a:t>
            </a:r>
          </a:p>
          <a:p>
            <a:pPr eaLnBrk="1" hangingPunct="1">
              <a:spcBef>
                <a:spcPct val="50000"/>
              </a:spcBef>
            </a:pPr>
            <a:endParaRPr lang="es-ES" altLang="es-A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AR" sz="2400">
                <a:latin typeface="Arial" panose="020B0604020202020204" pitchFamily="34" charset="0"/>
              </a:rPr>
              <a:t>Variaciones multianuales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43302B88-1002-4CB6-A490-61AC96B9A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5795963"/>
            <a:ext cx="3357562" cy="23082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 b="1">
                <a:solidFill>
                  <a:srgbClr val="FF3300"/>
                </a:solidFill>
                <a:latin typeface="Arial" panose="020B0604020202020204" pitchFamily="34" charset="0"/>
              </a:rPr>
              <a:t>Estructura interna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AR" sz="2400">
                <a:latin typeface="Arial" panose="020B0604020202020204" pitchFamily="34" charset="0"/>
              </a:rPr>
              <a:t>Proporción de edades, estadíos o tamaños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AR" sz="2400">
                <a:latin typeface="Arial" panose="020B0604020202020204" pitchFamily="34" charset="0"/>
              </a:rPr>
              <a:t>Proporción de sexos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1">
            <a:extLst>
              <a:ext uri="{FF2B5EF4-FFF2-40B4-BE49-F238E27FC236}">
                <a16:creationId xmlns:a16="http://schemas.microsoft.com/office/drawing/2014/main" id="{33286EA4-2BFB-49A3-9BB2-D58EF7FE33CE}"/>
              </a:ext>
            </a:extLst>
          </p:cNvPr>
          <p:cNvGrpSpPr>
            <a:grpSpLocks/>
          </p:cNvGrpSpPr>
          <p:nvPr/>
        </p:nvGrpSpPr>
        <p:grpSpPr bwMode="auto">
          <a:xfrm>
            <a:off x="908050" y="1042988"/>
            <a:ext cx="4967288" cy="3527425"/>
            <a:chOff x="709" y="1973"/>
            <a:chExt cx="3129" cy="2222"/>
          </a:xfrm>
        </p:grpSpPr>
        <p:sp>
          <p:nvSpPr>
            <p:cNvPr id="10247" name="Rectangle 4">
              <a:extLst>
                <a:ext uri="{FF2B5EF4-FFF2-40B4-BE49-F238E27FC236}">
                  <a16:creationId xmlns:a16="http://schemas.microsoft.com/office/drawing/2014/main" id="{7CF4841C-8C25-4E81-85D6-BC540F305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" y="1973"/>
              <a:ext cx="3129" cy="22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10248" name="Oval 5">
              <a:extLst>
                <a:ext uri="{FF2B5EF4-FFF2-40B4-BE49-F238E27FC236}">
                  <a16:creationId xmlns:a16="http://schemas.microsoft.com/office/drawing/2014/main" id="{E8DA7CAF-AEA2-4396-B55C-F5212482E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" y="2290"/>
              <a:ext cx="499" cy="3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10249" name="Oval 6">
              <a:extLst>
                <a:ext uri="{FF2B5EF4-FFF2-40B4-BE49-F238E27FC236}">
                  <a16:creationId xmlns:a16="http://schemas.microsoft.com/office/drawing/2014/main" id="{490EC77B-A392-45AA-B1C6-045F988F9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3470"/>
              <a:ext cx="499" cy="3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10250" name="Oval 7">
              <a:extLst>
                <a:ext uri="{FF2B5EF4-FFF2-40B4-BE49-F238E27FC236}">
                  <a16:creationId xmlns:a16="http://schemas.microsoft.com/office/drawing/2014/main" id="{F4048EC5-BD0F-4876-AC0F-C08BC0C6B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" y="2200"/>
              <a:ext cx="499" cy="3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10251" name="Oval 8">
              <a:extLst>
                <a:ext uri="{FF2B5EF4-FFF2-40B4-BE49-F238E27FC236}">
                  <a16:creationId xmlns:a16="http://schemas.microsoft.com/office/drawing/2014/main" id="{3CBE87E9-C6DE-42BC-AAE5-F976B40EA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" y="2562"/>
              <a:ext cx="499" cy="3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10252" name="Oval 9">
              <a:extLst>
                <a:ext uri="{FF2B5EF4-FFF2-40B4-BE49-F238E27FC236}">
                  <a16:creationId xmlns:a16="http://schemas.microsoft.com/office/drawing/2014/main" id="{BD55DCB0-F74C-41B0-B173-37418B5FA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" y="2925"/>
              <a:ext cx="499" cy="3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  <p:sp>
          <p:nvSpPr>
            <p:cNvPr id="10253" name="Oval 10">
              <a:extLst>
                <a:ext uri="{FF2B5EF4-FFF2-40B4-BE49-F238E27FC236}">
                  <a16:creationId xmlns:a16="http://schemas.microsoft.com/office/drawing/2014/main" id="{3376EE43-BBF0-4625-869B-209584348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3288"/>
              <a:ext cx="499" cy="3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AR" altLang="es-AR" sz="2400">
                <a:latin typeface="Arial" panose="020B0604020202020204" pitchFamily="34" charset="0"/>
              </a:endParaRPr>
            </a:p>
          </p:txBody>
        </p:sp>
      </p:grpSp>
      <p:sp>
        <p:nvSpPr>
          <p:cNvPr id="10243" name="Text Box 12">
            <a:extLst>
              <a:ext uri="{FF2B5EF4-FFF2-40B4-BE49-F238E27FC236}">
                <a16:creationId xmlns:a16="http://schemas.microsoft.com/office/drawing/2014/main" id="{A7E6D2F0-6B7C-4199-A442-0C843FF37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323850"/>
            <a:ext cx="3311525" cy="461963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Disposición espacial</a:t>
            </a:r>
          </a:p>
        </p:txBody>
      </p:sp>
      <p:sp>
        <p:nvSpPr>
          <p:cNvPr id="10244" name="Text Box 13">
            <a:extLst>
              <a:ext uri="{FF2B5EF4-FFF2-40B4-BE49-F238E27FC236}">
                <a16:creationId xmlns:a16="http://schemas.microsoft.com/office/drawing/2014/main" id="{562562A9-9CAF-4E63-B20E-2B41E92A2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4932363"/>
            <a:ext cx="5543550" cy="830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Cómo se disponen los individuos de la población en el espacio</a:t>
            </a:r>
          </a:p>
        </p:txBody>
      </p:sp>
      <p:pic>
        <p:nvPicPr>
          <p:cNvPr id="10245" name="Imagen 1">
            <a:extLst>
              <a:ext uri="{FF2B5EF4-FFF2-40B4-BE49-F238E27FC236}">
                <a16:creationId xmlns:a16="http://schemas.microsoft.com/office/drawing/2014/main" id="{C4FB4719-6176-47A9-B163-27577F18C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140450"/>
            <a:ext cx="28321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3" descr="Azul o mejillones comunes sobre rocas en godrevy playa de Cornwall ...">
            <a:extLst>
              <a:ext uri="{FF2B5EF4-FFF2-40B4-BE49-F238E27FC236}">
                <a16:creationId xmlns:a16="http://schemas.microsoft.com/office/drawing/2014/main" id="{3D834F2B-A1D4-469B-8E23-5D0FC8008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6138863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1FDF5317-ABFF-4A3F-BB00-9E3602DA5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614363"/>
            <a:ext cx="5113337" cy="439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1267" name="Freeform 5">
            <a:extLst>
              <a:ext uri="{FF2B5EF4-FFF2-40B4-BE49-F238E27FC236}">
                <a16:creationId xmlns:a16="http://schemas.microsoft.com/office/drawing/2014/main" id="{197BC40A-21E1-4F1A-A6D3-0FB956EA0B42}"/>
              </a:ext>
            </a:extLst>
          </p:cNvPr>
          <p:cNvSpPr>
            <a:spLocks/>
          </p:cNvSpPr>
          <p:nvPr/>
        </p:nvSpPr>
        <p:spPr bwMode="auto">
          <a:xfrm>
            <a:off x="908050" y="1116013"/>
            <a:ext cx="2736850" cy="2879725"/>
          </a:xfrm>
          <a:custGeom>
            <a:avLst/>
            <a:gdLst>
              <a:gd name="T0" fmla="*/ 2147483646 w 1724"/>
              <a:gd name="T1" fmla="*/ 0 h 1814"/>
              <a:gd name="T2" fmla="*/ 2147483646 w 1724"/>
              <a:gd name="T3" fmla="*/ 2147483646 h 1814"/>
              <a:gd name="T4" fmla="*/ 0 w 1724"/>
              <a:gd name="T5" fmla="*/ 2147483646 h 18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24" h="1814">
                <a:moveTo>
                  <a:pt x="1724" y="0"/>
                </a:moveTo>
                <a:cubicBezTo>
                  <a:pt x="1640" y="597"/>
                  <a:pt x="1557" y="1195"/>
                  <a:pt x="1270" y="1497"/>
                </a:cubicBezTo>
                <a:cubicBezTo>
                  <a:pt x="983" y="1799"/>
                  <a:pt x="204" y="1761"/>
                  <a:pt x="0" y="18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268" name="Freeform 6">
            <a:extLst>
              <a:ext uri="{FF2B5EF4-FFF2-40B4-BE49-F238E27FC236}">
                <a16:creationId xmlns:a16="http://schemas.microsoft.com/office/drawing/2014/main" id="{7B5C5FEF-2BB1-4245-A6C7-06C0DDE07DA7}"/>
              </a:ext>
            </a:extLst>
          </p:cNvPr>
          <p:cNvSpPr>
            <a:spLocks/>
          </p:cNvSpPr>
          <p:nvPr/>
        </p:nvSpPr>
        <p:spPr bwMode="auto">
          <a:xfrm>
            <a:off x="3322638" y="2854325"/>
            <a:ext cx="1895475" cy="2162175"/>
          </a:xfrm>
          <a:custGeom>
            <a:avLst/>
            <a:gdLst>
              <a:gd name="T0" fmla="*/ 0 w 1194"/>
              <a:gd name="T1" fmla="*/ 0 h 1361"/>
              <a:gd name="T2" fmla="*/ 2147483646 w 1194"/>
              <a:gd name="T3" fmla="*/ 2147483646 h 1361"/>
              <a:gd name="T4" fmla="*/ 2147483646 w 1194"/>
              <a:gd name="T5" fmla="*/ 2147483646 h 13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4" h="1361">
                <a:moveTo>
                  <a:pt x="0" y="0"/>
                </a:moveTo>
                <a:cubicBezTo>
                  <a:pt x="401" y="249"/>
                  <a:pt x="802" y="499"/>
                  <a:pt x="998" y="726"/>
                </a:cubicBezTo>
                <a:cubicBezTo>
                  <a:pt x="1194" y="953"/>
                  <a:pt x="1149" y="1255"/>
                  <a:pt x="1179" y="13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269" name="Oval 7">
            <a:extLst>
              <a:ext uri="{FF2B5EF4-FFF2-40B4-BE49-F238E27FC236}">
                <a16:creationId xmlns:a16="http://schemas.microsoft.com/office/drawing/2014/main" id="{8EB81459-FAD0-4FFA-9D6E-6382178EA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13" y="1619250"/>
            <a:ext cx="360362" cy="290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1270" name="Oval 8">
            <a:extLst>
              <a:ext uri="{FF2B5EF4-FFF2-40B4-BE49-F238E27FC236}">
                <a16:creationId xmlns:a16="http://schemas.microsoft.com/office/drawing/2014/main" id="{3038D5E6-2CAD-408F-9F88-3DDC2886A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475" y="2125663"/>
            <a:ext cx="360363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1271" name="Oval 9">
            <a:extLst>
              <a:ext uri="{FF2B5EF4-FFF2-40B4-BE49-F238E27FC236}">
                <a16:creationId xmlns:a16="http://schemas.microsoft.com/office/drawing/2014/main" id="{6528EF53-2FE3-466B-83A3-C1D77C621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5" y="2268538"/>
            <a:ext cx="360363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1272" name="Oval 10">
            <a:extLst>
              <a:ext uri="{FF2B5EF4-FFF2-40B4-BE49-F238E27FC236}">
                <a16:creationId xmlns:a16="http://schemas.microsoft.com/office/drawing/2014/main" id="{5B529D5A-176D-411A-82BF-AC07BCCC6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1693863"/>
            <a:ext cx="360363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1273" name="Oval 11">
            <a:extLst>
              <a:ext uri="{FF2B5EF4-FFF2-40B4-BE49-F238E27FC236}">
                <a16:creationId xmlns:a16="http://schemas.microsoft.com/office/drawing/2014/main" id="{2ED85C7C-C1DB-4F18-9331-CE491BA7A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2773363"/>
            <a:ext cx="360363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1274" name="Oval 12">
            <a:extLst>
              <a:ext uri="{FF2B5EF4-FFF2-40B4-BE49-F238E27FC236}">
                <a16:creationId xmlns:a16="http://schemas.microsoft.com/office/drawing/2014/main" id="{2F494C3D-6B03-4457-B568-550386948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268538"/>
            <a:ext cx="360363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1275" name="Oval 13">
            <a:extLst>
              <a:ext uri="{FF2B5EF4-FFF2-40B4-BE49-F238E27FC236}">
                <a16:creationId xmlns:a16="http://schemas.microsoft.com/office/drawing/2014/main" id="{D4300FF1-9016-4141-9A64-5AFBE68E5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075" y="3703638"/>
            <a:ext cx="360363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1276" name="Oval 14">
            <a:extLst>
              <a:ext uri="{FF2B5EF4-FFF2-40B4-BE49-F238E27FC236}">
                <a16:creationId xmlns:a16="http://schemas.microsoft.com/office/drawing/2014/main" id="{56F78394-CA7D-43B0-AC1E-6272BF192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8" y="1619250"/>
            <a:ext cx="360362" cy="290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1277" name="Oval 15">
            <a:extLst>
              <a:ext uri="{FF2B5EF4-FFF2-40B4-BE49-F238E27FC236}">
                <a16:creationId xmlns:a16="http://schemas.microsoft.com/office/drawing/2014/main" id="{C80FCED6-557A-4F7F-8C57-54B11E25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4356100"/>
            <a:ext cx="360362" cy="290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1278" name="Oval 16">
            <a:extLst>
              <a:ext uri="{FF2B5EF4-FFF2-40B4-BE49-F238E27FC236}">
                <a16:creationId xmlns:a16="http://schemas.microsoft.com/office/drawing/2014/main" id="{6F7F1DDE-CABC-4587-9070-C3BFAD16C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38" y="4356100"/>
            <a:ext cx="360362" cy="290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1279" name="Oval 17">
            <a:extLst>
              <a:ext uri="{FF2B5EF4-FFF2-40B4-BE49-F238E27FC236}">
                <a16:creationId xmlns:a16="http://schemas.microsoft.com/office/drawing/2014/main" id="{2EDC0A43-D1E7-4EC0-A938-D9A860357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5" y="2773363"/>
            <a:ext cx="360363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1280" name="Oval 18">
            <a:extLst>
              <a:ext uri="{FF2B5EF4-FFF2-40B4-BE49-F238E27FC236}">
                <a16:creationId xmlns:a16="http://schemas.microsoft.com/office/drawing/2014/main" id="{C3D3053A-F4F8-4786-8D34-9F3A8733B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3" y="2051050"/>
            <a:ext cx="360362" cy="290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1281" name="Oval 19">
            <a:extLst>
              <a:ext uri="{FF2B5EF4-FFF2-40B4-BE49-F238E27FC236}">
                <a16:creationId xmlns:a16="http://schemas.microsoft.com/office/drawing/2014/main" id="{510E9A26-8EAC-41D8-8CC2-37A87409D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1255713"/>
            <a:ext cx="360362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1282" name="Oval 21">
            <a:extLst>
              <a:ext uri="{FF2B5EF4-FFF2-40B4-BE49-F238E27FC236}">
                <a16:creationId xmlns:a16="http://schemas.microsoft.com/office/drawing/2014/main" id="{C35827DF-398D-4530-BBBD-FED95E2BD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3924300"/>
            <a:ext cx="360363" cy="290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1283" name="Text Box 24">
            <a:extLst>
              <a:ext uri="{FF2B5EF4-FFF2-40B4-BE49-F238E27FC236}">
                <a16:creationId xmlns:a16="http://schemas.microsoft.com/office/drawing/2014/main" id="{1AF68407-BF58-4968-A098-7438A7398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113" y="5003800"/>
            <a:ext cx="1441450" cy="369888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b="1">
                <a:latin typeface="Arial" panose="020B0604020202020204" pitchFamily="34" charset="0"/>
              </a:rPr>
              <a:t>Hábitat 1</a:t>
            </a:r>
          </a:p>
        </p:txBody>
      </p:sp>
      <p:sp>
        <p:nvSpPr>
          <p:cNvPr id="11284" name="Text Box 25">
            <a:extLst>
              <a:ext uri="{FF2B5EF4-FFF2-40B4-BE49-F238E27FC236}">
                <a16:creationId xmlns:a16="http://schemas.microsoft.com/office/drawing/2014/main" id="{78AB9113-6F2B-4C5E-9823-98D5C71C1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3205163"/>
            <a:ext cx="1152525" cy="369887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b="1">
                <a:latin typeface="Arial" panose="020B0604020202020204" pitchFamily="34" charset="0"/>
              </a:rPr>
              <a:t>Hábitat 3</a:t>
            </a:r>
          </a:p>
        </p:txBody>
      </p:sp>
      <p:sp>
        <p:nvSpPr>
          <p:cNvPr id="11285" name="Text Box 26">
            <a:extLst>
              <a:ext uri="{FF2B5EF4-FFF2-40B4-BE49-F238E27FC236}">
                <a16:creationId xmlns:a16="http://schemas.microsoft.com/office/drawing/2014/main" id="{85CE4D6A-0569-4F5A-AF3A-02845299E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019425"/>
            <a:ext cx="1223962" cy="369888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b="1">
                <a:latin typeface="Arial" panose="020B0604020202020204" pitchFamily="34" charset="0"/>
              </a:rPr>
              <a:t>Hábitat 2</a:t>
            </a:r>
          </a:p>
        </p:txBody>
      </p:sp>
      <p:sp>
        <p:nvSpPr>
          <p:cNvPr id="11286" name="Text Box 27">
            <a:extLst>
              <a:ext uri="{FF2B5EF4-FFF2-40B4-BE49-F238E27FC236}">
                <a16:creationId xmlns:a16="http://schemas.microsoft.com/office/drawing/2014/main" id="{9056C01D-8F82-41C4-8648-A2E6EEB2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95250"/>
            <a:ext cx="3167063" cy="461963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Estructura de hábitat</a:t>
            </a:r>
          </a:p>
        </p:txBody>
      </p:sp>
      <p:sp>
        <p:nvSpPr>
          <p:cNvPr id="11287" name="Text Box 28">
            <a:extLst>
              <a:ext uri="{FF2B5EF4-FFF2-40B4-BE49-F238E27FC236}">
                <a16:creationId xmlns:a16="http://schemas.microsoft.com/office/drawing/2014/main" id="{600597D5-72FD-4681-B8B6-0D3C2BAE2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5435600"/>
            <a:ext cx="5976937" cy="1200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Cómo se distribuyen los individuos de la población en los distintos hábitats disponibles</a:t>
            </a:r>
          </a:p>
        </p:txBody>
      </p:sp>
      <p:pic>
        <p:nvPicPr>
          <p:cNvPr id="11288" name="Imagen 23">
            <a:extLst>
              <a:ext uri="{FF2B5EF4-FFF2-40B4-BE49-F238E27FC236}">
                <a16:creationId xmlns:a16="http://schemas.microsoft.com/office/drawing/2014/main" id="{7FBE2C6F-255B-4D58-9255-C0B964A63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6651625"/>
            <a:ext cx="47879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8F40F4-FECF-476A-AAE9-0B35ED2EE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8" y="615950"/>
            <a:ext cx="2486025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Si fuera una especie en peligro de extinción.  ¿Qué hábitat debo conservar?</a:t>
            </a:r>
            <a:endParaRPr lang="es-AR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2DA85FC5-D61E-421A-9BEB-2D69B81F3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84213"/>
            <a:ext cx="5976938" cy="7559675"/>
          </a:xfrm>
          <a:prstGeom prst="rect">
            <a:avLst/>
          </a:prstGeom>
          <a:solidFill>
            <a:srgbClr val="FAF8A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2291" name="Oval 5">
            <a:extLst>
              <a:ext uri="{FF2B5EF4-FFF2-40B4-BE49-F238E27FC236}">
                <a16:creationId xmlns:a16="http://schemas.microsoft.com/office/drawing/2014/main" id="{32040097-4202-416A-A632-929E21258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4211638"/>
            <a:ext cx="1655763" cy="173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2292" name="Oval 6">
            <a:extLst>
              <a:ext uri="{FF2B5EF4-FFF2-40B4-BE49-F238E27FC236}">
                <a16:creationId xmlns:a16="http://schemas.microsoft.com/office/drawing/2014/main" id="{53D33433-D25C-4912-890D-09191CC51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116013"/>
            <a:ext cx="3600450" cy="2232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2293" name="Oval 7">
            <a:extLst>
              <a:ext uri="{FF2B5EF4-FFF2-40B4-BE49-F238E27FC236}">
                <a16:creationId xmlns:a16="http://schemas.microsoft.com/office/drawing/2014/main" id="{F1E076B6-2F5D-4DD9-B31A-10D32B282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4140200"/>
            <a:ext cx="1728788" cy="1439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2294" name="Oval 8">
            <a:extLst>
              <a:ext uri="{FF2B5EF4-FFF2-40B4-BE49-F238E27FC236}">
                <a16:creationId xmlns:a16="http://schemas.microsoft.com/office/drawing/2014/main" id="{C8FD4319-758B-4187-97BC-1F64C57F5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6300788"/>
            <a:ext cx="2087563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AR" altLang="es-AR" sz="2400">
              <a:latin typeface="Arial" panose="020B0604020202020204" pitchFamily="34" charset="0"/>
            </a:endParaRPr>
          </a:p>
        </p:txBody>
      </p:sp>
      <p:sp>
        <p:nvSpPr>
          <p:cNvPr id="12295" name="Text Box 9">
            <a:extLst>
              <a:ext uri="{FF2B5EF4-FFF2-40B4-BE49-F238E27FC236}">
                <a16:creationId xmlns:a16="http://schemas.microsoft.com/office/drawing/2014/main" id="{550A22A6-5AE2-47C4-AFE2-76613ABDD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0"/>
            <a:ext cx="4679950" cy="461963"/>
          </a:xfrm>
          <a:prstGeom prst="rect">
            <a:avLst/>
          </a:prstGeom>
          <a:solidFill>
            <a:srgbClr val="FA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Estructura de metapoblaciones</a:t>
            </a:r>
          </a:p>
        </p:txBody>
      </p:sp>
      <p:sp>
        <p:nvSpPr>
          <p:cNvPr id="12296" name="Text Box 10">
            <a:extLst>
              <a:ext uri="{FF2B5EF4-FFF2-40B4-BE49-F238E27FC236}">
                <a16:creationId xmlns:a16="http://schemas.microsoft.com/office/drawing/2014/main" id="{AB6B1D33-69BC-40F2-BBCA-CC23EC298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3263"/>
            <a:ext cx="6858000" cy="830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</a:rPr>
              <a:t>La población se divide en sub poblaciones relativamente aisladas</a:t>
            </a:r>
          </a:p>
        </p:txBody>
      </p:sp>
      <p:sp>
        <p:nvSpPr>
          <p:cNvPr id="12297" name="Line 11">
            <a:extLst>
              <a:ext uri="{FF2B5EF4-FFF2-40B4-BE49-F238E27FC236}">
                <a16:creationId xmlns:a16="http://schemas.microsoft.com/office/drawing/2014/main" id="{CA8F55D7-02A6-4F30-95FB-CCB4E7C131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60575" y="3205163"/>
            <a:ext cx="863600" cy="100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2298" name="Line 12">
            <a:extLst>
              <a:ext uri="{FF2B5EF4-FFF2-40B4-BE49-F238E27FC236}">
                <a16:creationId xmlns:a16="http://schemas.microsoft.com/office/drawing/2014/main" id="{8C0A0F18-5234-4FDD-B34A-1DEC81E55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2963" y="3348038"/>
            <a:ext cx="1444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2299" name="Line 13">
            <a:extLst>
              <a:ext uri="{FF2B5EF4-FFF2-40B4-BE49-F238E27FC236}">
                <a16:creationId xmlns:a16="http://schemas.microsoft.com/office/drawing/2014/main" id="{DD7C1C36-C595-4990-8C1B-FB259FCBBF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8275" y="3421063"/>
            <a:ext cx="1223963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2300" name="Line 14">
            <a:extLst>
              <a:ext uri="{FF2B5EF4-FFF2-40B4-BE49-F238E27FC236}">
                <a16:creationId xmlns:a16="http://schemas.microsoft.com/office/drawing/2014/main" id="{B468D513-48CE-4805-B220-135D02235C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1663" y="5219700"/>
            <a:ext cx="8636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2301" name="Line 15">
            <a:extLst>
              <a:ext uri="{FF2B5EF4-FFF2-40B4-BE49-F238E27FC236}">
                <a16:creationId xmlns:a16="http://schemas.microsoft.com/office/drawing/2014/main" id="{46322550-ED4F-404B-A6FA-886C8BCB37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08275" y="4859338"/>
            <a:ext cx="122555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2302" name="Line 16">
            <a:extLst>
              <a:ext uri="{FF2B5EF4-FFF2-40B4-BE49-F238E27FC236}">
                <a16:creationId xmlns:a16="http://schemas.microsoft.com/office/drawing/2014/main" id="{5E5C58D8-2368-4115-A860-7A1FFAF0E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8775" y="60118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2303" name="Text Box 17">
            <a:extLst>
              <a:ext uri="{FF2B5EF4-FFF2-40B4-BE49-F238E27FC236}">
                <a16:creationId xmlns:a16="http://schemas.microsoft.com/office/drawing/2014/main" id="{79AA5105-787B-4312-9DA8-75EF53E48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338" y="5795963"/>
            <a:ext cx="15113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Times New Roman" panose="02020603050405020304" pitchFamily="18" charset="0"/>
              </a:rPr>
              <a:t>Dispersión</a:t>
            </a:r>
          </a:p>
        </p:txBody>
      </p:sp>
      <p:sp>
        <p:nvSpPr>
          <p:cNvPr id="12304" name="Text Box 18">
            <a:extLst>
              <a:ext uri="{FF2B5EF4-FFF2-40B4-BE49-F238E27FC236}">
                <a16:creationId xmlns:a16="http://schemas.microsoft.com/office/drawing/2014/main" id="{15DA22F6-770F-469E-B934-236BC68FE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1979613"/>
            <a:ext cx="1295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b="1">
                <a:latin typeface="Arial" panose="020B0604020202020204" pitchFamily="34" charset="0"/>
              </a:rPr>
              <a:t>Subpob</a:t>
            </a:r>
          </a:p>
        </p:txBody>
      </p:sp>
      <p:sp>
        <p:nvSpPr>
          <p:cNvPr id="12305" name="Text Box 19">
            <a:extLst>
              <a:ext uri="{FF2B5EF4-FFF2-40B4-BE49-F238E27FC236}">
                <a16:creationId xmlns:a16="http://schemas.microsoft.com/office/drawing/2014/main" id="{C4FACDB0-1475-488C-86BB-083A82E05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6659563"/>
            <a:ext cx="1295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b="1">
                <a:latin typeface="Arial" panose="020B0604020202020204" pitchFamily="34" charset="0"/>
              </a:rPr>
              <a:t>Subpob</a:t>
            </a:r>
          </a:p>
        </p:txBody>
      </p:sp>
      <p:sp>
        <p:nvSpPr>
          <p:cNvPr id="12306" name="Text Box 20">
            <a:extLst>
              <a:ext uri="{FF2B5EF4-FFF2-40B4-BE49-F238E27FC236}">
                <a16:creationId xmlns:a16="http://schemas.microsoft.com/office/drawing/2014/main" id="{0771E806-1036-4DA7-99CF-3C6B52FB8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4787900"/>
            <a:ext cx="1295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b="1">
                <a:latin typeface="Arial" panose="020B0604020202020204" pitchFamily="34" charset="0"/>
              </a:rPr>
              <a:t>Subpob</a:t>
            </a:r>
          </a:p>
        </p:txBody>
      </p:sp>
      <p:sp>
        <p:nvSpPr>
          <p:cNvPr id="12307" name="Text Box 21">
            <a:extLst>
              <a:ext uri="{FF2B5EF4-FFF2-40B4-BE49-F238E27FC236}">
                <a16:creationId xmlns:a16="http://schemas.microsoft.com/office/drawing/2014/main" id="{8AF781F2-0362-4F5F-A2EB-9DD666738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5" y="4643438"/>
            <a:ext cx="1295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b="1">
                <a:latin typeface="Arial" panose="020B0604020202020204" pitchFamily="34" charset="0"/>
              </a:rPr>
              <a:t>Subpob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7.3|5.6|77.6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1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|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9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2606</TotalTime>
  <Words>2125</Words>
  <Application>Microsoft Office PowerPoint</Application>
  <PresentationFormat>Presentación en pantalla (4:3)</PresentationFormat>
  <Paragraphs>438</Paragraphs>
  <Slides>53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Helvetica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Atributos de la población: determinados por atributos individuales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Estructura interna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 del método de captura, marcado y recaptura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</dc:creator>
  <cp:lastModifiedBy>mariabusch1955@gmail.com</cp:lastModifiedBy>
  <cp:revision>173</cp:revision>
  <dcterms:created xsi:type="dcterms:W3CDTF">2009-04-03T20:26:10Z</dcterms:created>
  <dcterms:modified xsi:type="dcterms:W3CDTF">2022-08-23T21:38:30Z</dcterms:modified>
</cp:coreProperties>
</file>