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256" r:id="rId4"/>
    <p:sldId id="257" r:id="rId5"/>
    <p:sldId id="258" r:id="rId6"/>
    <p:sldId id="259" r:id="rId7"/>
    <p:sldId id="260" r:id="rId8"/>
    <p:sldId id="261" r:id="rId9"/>
    <p:sldId id="265" r:id="rId10"/>
    <p:sldId id="267" r:id="rId11"/>
    <p:sldId id="266" r:id="rId12"/>
    <p:sldId id="268" r:id="rId13"/>
    <p:sldId id="269" r:id="rId14"/>
    <p:sldId id="297" r:id="rId15"/>
    <p:sldId id="270" r:id="rId16"/>
    <p:sldId id="271" r:id="rId17"/>
    <p:sldId id="303" r:id="rId18"/>
    <p:sldId id="274" r:id="rId19"/>
    <p:sldId id="275" r:id="rId20"/>
    <p:sldId id="276" r:id="rId21"/>
    <p:sldId id="273" r:id="rId22"/>
    <p:sldId id="277" r:id="rId23"/>
    <p:sldId id="294" r:id="rId24"/>
    <p:sldId id="278" r:id="rId25"/>
    <p:sldId id="279" r:id="rId26"/>
    <p:sldId id="295" r:id="rId27"/>
    <p:sldId id="280" r:id="rId28"/>
    <p:sldId id="296" r:id="rId29"/>
    <p:sldId id="281" r:id="rId30"/>
    <p:sldId id="283" r:id="rId31"/>
    <p:sldId id="282" r:id="rId32"/>
    <p:sldId id="290" r:id="rId33"/>
    <p:sldId id="291" r:id="rId34"/>
    <p:sldId id="293" r:id="rId35"/>
    <p:sldId id="288" r:id="rId36"/>
    <p:sldId id="289" r:id="rId37"/>
    <p:sldId id="292" r:id="rId38"/>
    <p:sldId id="284" r:id="rId39"/>
    <p:sldId id="285" r:id="rId40"/>
    <p:sldId id="286" r:id="rId4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006600"/>
    <a:srgbClr val="99FF33"/>
    <a:srgbClr val="FF33CC"/>
    <a:srgbClr val="660033"/>
    <a:srgbClr val="CC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61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20DAF9-1642-48B3-A721-349357AED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529F0-4023-49C4-9816-F84C8F20A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E21999-61F7-4FD0-90D0-708AB0EB0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B77CD-D756-4039-99C8-999812DAAA34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553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365F45-EEB2-4488-80E1-06D19FE99B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5A5A76-9C60-4B90-A14E-869E6C557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1822D8-EAED-4905-A440-C2408FC90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2328-B8A1-46B9-9663-F5D3466FDE3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09241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D97E8C-C0A4-4501-BD9F-0B771C001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9ADD2A-83D7-4FF9-9EC2-81E49F758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79E50B-F69D-4455-ACD9-417D0AF0B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29126-E14B-4CD6-A6C6-5F1C1E722B5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60763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7BF36A-C5D7-4F06-BFDC-AFFC4A6ED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97581-F01F-44D7-8C7E-4EB83107A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114BB8-7BF8-4AD2-BF69-C6B037EAD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A173-6794-47F0-8FF1-C87185C71C9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11759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FA8344-7C91-4780-A744-7F28A93E6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CBC9A5-F030-4BF8-808C-DB4176C469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5B22DD-4C1A-47CD-8941-7D9F5BBE3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8697-2911-4420-AA5D-51A715C0482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71329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E859E-3ACB-4A7B-9EA8-0DBDE7269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96BE8D-E26C-43A9-8446-99B6FCF0A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6F059-B5E8-4D1E-A9A4-C15FB0153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10CF-24E4-4ABB-9C1E-C24D5899B32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36146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56264B-6B71-4A2A-BA81-642D12F8A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492106-0A7A-459B-A132-B07A29A76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AB0A71-5F8F-4D50-B47F-48870A300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B181-C832-4CA2-9D7C-91AE6C2BE5E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50551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18AE7C-770E-48C1-AA6F-DDBEF8106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B2CBE1-48F5-4BC3-8097-A8867059B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C59BE9-E7CF-4D31-866A-3B611CC5C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16B4B-4A1D-4405-B754-9FB0ED2800F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0965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04402B-191C-4516-BD0A-CD345195B6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D37923-E5C2-4228-B5F6-49DE2E1DA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238510-DFFA-4A6D-B31D-48A4A8BFC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30B5-3AFE-41E2-9A23-D4243E2C2D1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98891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9D76F-5A9B-44AC-86E4-B91A2C795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B9F2AD-A8A4-4A7B-8FF7-2A3A1901D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D08DB0-9CA9-4D60-A27C-56352FDDE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4DAEE-3649-4FD7-8A09-7650AF2AA10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47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0437B-ECA6-4020-939E-482CB6074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F92139-6FAE-43B0-BA35-DBC019BA6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2752C-3577-49EB-B106-F753E1C951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98D31-F498-4A42-9590-018B8925BD3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55697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00AD97-08AB-4F8A-9403-A1E0EBF42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DE01D4-33F7-487C-AE4B-B33728668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9174AE-9A9B-43A5-A1FC-66CC37041F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376C31-9ABB-4032-BCF2-5E85502DA0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 altLang="es-A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FB5993-C958-42EA-9371-690A18D4F2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B7B6CB-5FB0-42F8-9614-495DB015B53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7">
            <a:extLst>
              <a:ext uri="{FF2B5EF4-FFF2-40B4-BE49-F238E27FC236}">
                <a16:creationId xmlns:a16="http://schemas.microsoft.com/office/drawing/2014/main" id="{992F5BBE-4F1F-4686-9E4E-45EE048B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284538"/>
            <a:ext cx="8785225" cy="30464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Temas de hoy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s-AR" sz="2400">
                <a:latin typeface="Arial" panose="020B0604020202020204" pitchFamily="34" charset="0"/>
              </a:rPr>
              <a:t>Relaciones interespecíficas. Tipos: competencia, depredación, simbiosis, mutualismo, comesalismo, amensalismo</a:t>
            </a:r>
          </a:p>
          <a:p>
            <a:pPr>
              <a:spcBef>
                <a:spcPct val="0"/>
              </a:spcBef>
            </a:pPr>
            <a:r>
              <a:rPr lang="es-ES" altLang="es-AR" sz="2400">
                <a:latin typeface="Arial" panose="020B0604020202020204" pitchFamily="34" charset="0"/>
              </a:rPr>
              <a:t>Competencia interespecífica. Modelo de Lotka Volterra.</a:t>
            </a:r>
          </a:p>
          <a:p>
            <a:pPr>
              <a:spcBef>
                <a:spcPct val="0"/>
              </a:spcBef>
            </a:pPr>
            <a:r>
              <a:rPr lang="es-ES" altLang="es-AR" sz="2400">
                <a:latin typeface="Arial" panose="020B0604020202020204" pitchFamily="34" charset="0"/>
              </a:rPr>
              <a:t>Modelo de acuerdo a uso de recursos. Tilman</a:t>
            </a:r>
          </a:p>
          <a:p>
            <a:pPr>
              <a:spcBef>
                <a:spcPct val="0"/>
              </a:spcBef>
            </a:pPr>
            <a:r>
              <a:rPr lang="es-ES" altLang="es-AR" sz="2400">
                <a:latin typeface="Arial" panose="020B0604020202020204" pitchFamily="34" charset="0"/>
              </a:rPr>
              <a:t>Formas de estimar el coeficiente de competencia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A181E3A-3C17-4AFD-A6F8-BC46E5F1237B}"/>
              </a:ext>
            </a:extLst>
          </p:cNvPr>
          <p:cNvSpPr txBox="1"/>
          <p:nvPr/>
        </p:nvSpPr>
        <p:spPr>
          <a:xfrm>
            <a:off x="179388" y="157163"/>
            <a:ext cx="8785225" cy="30464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AR" dirty="0">
                <a:cs typeface="Arial" panose="020B0604020202020204" pitchFamily="34" charset="0"/>
              </a:rPr>
              <a:t>Temas de la clase anterior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AR" dirty="0">
                <a:cs typeface="Arial" panose="020B0604020202020204" pitchFamily="34" charset="0"/>
              </a:rPr>
              <a:t>Crecimiento logístico discreto y con tiempo de retraso. Efecto del aumento de la tasa de crecimiento poblacional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AR" dirty="0">
                <a:cs typeface="Arial" panose="020B0604020202020204" pitchFamily="34" charset="0"/>
              </a:rPr>
              <a:t>Concepto de regulación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AR" dirty="0">
                <a:cs typeface="Arial" panose="020B0604020202020204" pitchFamily="34" charset="0"/>
              </a:rPr>
              <a:t>Factores </a:t>
            </a:r>
            <a:r>
              <a:rPr lang="es-AR" dirty="0" err="1">
                <a:cs typeface="Arial" panose="020B0604020202020204" pitchFamily="34" charset="0"/>
              </a:rPr>
              <a:t>densodependientes</a:t>
            </a:r>
            <a:r>
              <a:rPr lang="es-AR" dirty="0">
                <a:cs typeface="Arial" panose="020B0604020202020204" pitchFamily="34" charset="0"/>
              </a:rPr>
              <a:t> y </a:t>
            </a:r>
            <a:r>
              <a:rPr lang="es-AR" dirty="0" err="1">
                <a:cs typeface="Arial" panose="020B0604020202020204" pitchFamily="34" charset="0"/>
              </a:rPr>
              <a:t>densoindependientes</a:t>
            </a:r>
            <a:endParaRPr lang="es-AR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AR" dirty="0">
                <a:cs typeface="Arial" panose="020B0604020202020204" pitchFamily="34" charset="0"/>
              </a:rPr>
              <a:t>Tipos de competencia intraespecífica. Por explotación o por interferencia. Jerarquizada y no jerarquizada</a:t>
            </a:r>
          </a:p>
          <a:p>
            <a:pPr>
              <a:defRPr/>
            </a:pPr>
            <a:endParaRPr lang="es-AR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1765AD8-A0E4-4695-A5B8-BECC6942F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7162800" cy="11874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Principio de  exclusión competitiva de Gause</a:t>
            </a:r>
            <a:r>
              <a:rPr lang="es-ES" altLang="es-AR" sz="2400" b="1">
                <a:latin typeface="Arial" panose="020B0604020202020204" pitchFamily="34" charset="0"/>
              </a:rPr>
              <a:t>: dos especies que comparten el mismo nicho no pueden coexistir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E61915C-FBDD-47C4-942A-1C0D3AB25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7620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Hay una </a:t>
            </a: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similitud máxima</a:t>
            </a:r>
            <a:r>
              <a:rPr lang="es-ES" altLang="es-AR" sz="2400" b="1">
                <a:latin typeface="Arial" panose="020B0604020202020204" pitchFamily="34" charset="0"/>
              </a:rPr>
              <a:t> a partir de la cual no coexisten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251E169-EA32-4780-9B45-A54B8A89F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9600"/>
            <a:ext cx="6629400" cy="1370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  &gt; Similitud en requerimientos de recursos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  &gt; Similitud y superposición de nicho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32A57C6-EDD6-4F48-ACBE-FAFDAFED5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19400"/>
            <a:ext cx="548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 &gt; Intensidad de competencia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0EF4FFA9-4620-4134-892E-4EB797BD6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057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293" name="Text Box 6">
            <a:extLst>
              <a:ext uri="{FF2B5EF4-FFF2-40B4-BE49-F238E27FC236}">
                <a16:creationId xmlns:a16="http://schemas.microsoft.com/office/drawing/2014/main" id="{2B4D7AB8-8958-4E29-85ED-1735E07A2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0"/>
            <a:ext cx="2514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Para coexistir</a:t>
            </a:r>
          </a:p>
        </p:txBody>
      </p:sp>
      <p:sp>
        <p:nvSpPr>
          <p:cNvPr id="12294" name="Text Box 7">
            <a:extLst>
              <a:ext uri="{FF2B5EF4-FFF2-40B4-BE49-F238E27FC236}">
                <a16:creationId xmlns:a16="http://schemas.microsoft.com/office/drawing/2014/main" id="{97C584D5-1776-428D-875E-3697EBFE1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576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Diferenciación de nichos</a:t>
            </a:r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id="{7EE0E772-0592-47EA-BB19-A54DDEF7C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19600"/>
            <a:ext cx="4800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Segregación de caracteres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Segregación de hábitat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Diferentes horarios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Segregación de dieta</a:t>
            </a:r>
          </a:p>
        </p:txBody>
      </p:sp>
      <p:sp>
        <p:nvSpPr>
          <p:cNvPr id="12296" name="Text Box 9">
            <a:extLst>
              <a:ext uri="{FF2B5EF4-FFF2-40B4-BE49-F238E27FC236}">
                <a16:creationId xmlns:a16="http://schemas.microsoft.com/office/drawing/2014/main" id="{A075F9AD-4728-4D44-B498-7C5ADF702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25146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Diferencias Genéticas  o Plasticidad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0E93B7-DB04-415F-A695-E6B1CB967F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MODELOS DE COMPETENCIA INTERESPECÍFICA</a:t>
            </a:r>
            <a:r>
              <a:rPr lang="es-ES_tradnl" altLang="es-AR" sz="24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s-ES" altLang="es-AR" sz="2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34709675-65C3-4EB3-92B1-50017DBC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Modelo densodependiente                           logístico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7360878-8888-449B-87A2-C87E8C3BA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862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Si dos especies compiten, contribuyen al efecto denso dependiente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C108F144-E5B7-41C7-A84D-BE381E607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484313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Modelo de Lotka Volterra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BC42B7EB-D930-4EE5-A3D5-E7F339C6E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3820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dN1/dt= r1*N1*(K1-N1)/K1        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Ecuación de crecimiento de la especie 1 aislada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A2FBC1B4-5A88-4199-A693-CA3718220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8229600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dN1/dt= r1*N1*(K1- (N1+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))/K1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dN1/dt= r1*N1*(K1- N1-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)/K1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Ecuación de crecimiento de la especie 1 cuando está presente la competidora (especie 2). 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CBE460B-EEFD-433B-966D-F7A67AB8B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28600"/>
            <a:ext cx="33528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Crecimiento logístico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A608C345-84C1-415E-A961-716952BE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57738"/>
            <a:ext cx="91440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Al efecto de los individuos de 1 le agrego los efectos de la especie 2.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</a:rPr>
              <a:t>El efecto de individuos de 2 puede ser distinto al efecto de individuos de 1            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  Coeficiente de competencia de 2 sobre 1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9305023-D865-4158-8AF7-54A78BBFD4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248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DE60FDD0-09A6-4364-A503-F18587BCE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84313"/>
            <a:ext cx="3744912" cy="324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724CAFEE-643D-4B6B-85FA-E013FD131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133600"/>
            <a:ext cx="7921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4" name="Rectangle 6">
            <a:extLst>
              <a:ext uri="{FF2B5EF4-FFF2-40B4-BE49-F238E27FC236}">
                <a16:creationId xmlns:a16="http://schemas.microsoft.com/office/drawing/2014/main" id="{877CAAA9-1CE6-4E7A-8CB6-FA1563495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636838"/>
            <a:ext cx="7921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8F749474-9A2A-4D3B-8E93-9154915BA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141663"/>
            <a:ext cx="7921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6" name="Rectangle 8">
            <a:extLst>
              <a:ext uri="{FF2B5EF4-FFF2-40B4-BE49-F238E27FC236}">
                <a16:creationId xmlns:a16="http://schemas.microsoft.com/office/drawing/2014/main" id="{A35D5418-A3F9-4C0C-BC56-12418C8C3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644900"/>
            <a:ext cx="7921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7" name="Rectangle 9">
            <a:extLst>
              <a:ext uri="{FF2B5EF4-FFF2-40B4-BE49-F238E27FC236}">
                <a16:creationId xmlns:a16="http://schemas.microsoft.com/office/drawing/2014/main" id="{B341989A-8EE7-49FF-BE0C-03973F49D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149725"/>
            <a:ext cx="7921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8" name="Rectangle 12">
            <a:extLst>
              <a:ext uri="{FF2B5EF4-FFF2-40B4-BE49-F238E27FC236}">
                <a16:creationId xmlns:a16="http://schemas.microsoft.com/office/drawing/2014/main" id="{7B6ED595-BB54-411F-BB61-43BD16771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292600"/>
            <a:ext cx="5762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69" name="Rectangle 13">
            <a:extLst>
              <a:ext uri="{FF2B5EF4-FFF2-40B4-BE49-F238E27FC236}">
                <a16:creationId xmlns:a16="http://schemas.microsoft.com/office/drawing/2014/main" id="{D1FFB2D1-AC50-452A-99BB-2F697CD3F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573463"/>
            <a:ext cx="5762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70" name="Rectangle 14">
            <a:extLst>
              <a:ext uri="{FF2B5EF4-FFF2-40B4-BE49-F238E27FC236}">
                <a16:creationId xmlns:a16="http://schemas.microsoft.com/office/drawing/2014/main" id="{A7681DF8-B556-453F-B860-6C6A83510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933825"/>
            <a:ext cx="5762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71" name="Rectangle 15">
            <a:extLst>
              <a:ext uri="{FF2B5EF4-FFF2-40B4-BE49-F238E27FC236}">
                <a16:creationId xmlns:a16="http://schemas.microsoft.com/office/drawing/2014/main" id="{9FBE11F0-002D-45EA-AAA8-AAA9E47AA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213100"/>
            <a:ext cx="5762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72" name="Rectangle 16">
            <a:extLst>
              <a:ext uri="{FF2B5EF4-FFF2-40B4-BE49-F238E27FC236}">
                <a16:creationId xmlns:a16="http://schemas.microsoft.com/office/drawing/2014/main" id="{F6E67A8F-80C6-4C63-BBEB-2221E73B2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852738"/>
            <a:ext cx="5762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5373" name="Text Box 17">
            <a:extLst>
              <a:ext uri="{FF2B5EF4-FFF2-40B4-BE49-F238E27FC236}">
                <a16:creationId xmlns:a16="http://schemas.microsoft.com/office/drawing/2014/main" id="{F939B786-5418-425B-B6F4-8955DE348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484313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15374" name="Text Box 18">
            <a:extLst>
              <a:ext uri="{FF2B5EF4-FFF2-40B4-BE49-F238E27FC236}">
                <a16:creationId xmlns:a16="http://schemas.microsoft.com/office/drawing/2014/main" id="{854CCED8-BC7A-4C07-8066-0F5DB2961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60350"/>
            <a:ext cx="8569325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Parte de la capacidad de carga del ambiente para una especie es ocupada por individuos de la otra especie</a:t>
            </a:r>
          </a:p>
        </p:txBody>
      </p:sp>
      <p:sp>
        <p:nvSpPr>
          <p:cNvPr id="15375" name="Text Box 19">
            <a:extLst>
              <a:ext uri="{FF2B5EF4-FFF2-40B4-BE49-F238E27FC236}">
                <a16:creationId xmlns:a16="http://schemas.microsoft.com/office/drawing/2014/main" id="{417EF5EF-2725-4F52-ACAC-4D11A6024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1336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76" name="Text Box 20">
            <a:extLst>
              <a:ext uri="{FF2B5EF4-FFF2-40B4-BE49-F238E27FC236}">
                <a16:creationId xmlns:a16="http://schemas.microsoft.com/office/drawing/2014/main" id="{A22DDE89-6CA7-44BE-BB27-4FA1957DF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6449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77" name="Text Box 21">
            <a:extLst>
              <a:ext uri="{FF2B5EF4-FFF2-40B4-BE49-F238E27FC236}">
                <a16:creationId xmlns:a16="http://schemas.microsoft.com/office/drawing/2014/main" id="{41ED6F8D-3496-4166-AB42-C35BDC370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7082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78" name="Text Box 22">
            <a:extLst>
              <a:ext uri="{FF2B5EF4-FFF2-40B4-BE49-F238E27FC236}">
                <a16:creationId xmlns:a16="http://schemas.microsoft.com/office/drawing/2014/main" id="{3E93273A-9E60-4737-B1B7-1B825D374051}"/>
              </a:ext>
            </a:extLst>
          </p:cNvPr>
          <p:cNvSpPr txBox="1">
            <a:spLocks noChangeArrowheads="1"/>
          </p:cNvSpPr>
          <p:nvPr/>
        </p:nvSpPr>
        <p:spPr bwMode="auto">
          <a:xfrm rot="10537904" flipV="1">
            <a:off x="1042988" y="31416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79" name="Text Box 23">
            <a:extLst>
              <a:ext uri="{FF2B5EF4-FFF2-40B4-BE49-F238E27FC236}">
                <a16:creationId xmlns:a16="http://schemas.microsoft.com/office/drawing/2014/main" id="{CBDC5368-9876-4A9C-A7E5-C1DA986EF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97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80" name="Text Box 24">
            <a:extLst>
              <a:ext uri="{FF2B5EF4-FFF2-40B4-BE49-F238E27FC236}">
                <a16:creationId xmlns:a16="http://schemas.microsoft.com/office/drawing/2014/main" id="{7EB075FA-1BE1-4503-914A-9951CA8B7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7813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1" name="Text Box 25">
            <a:extLst>
              <a:ext uri="{FF2B5EF4-FFF2-40B4-BE49-F238E27FC236}">
                <a16:creationId xmlns:a16="http://schemas.microsoft.com/office/drawing/2014/main" id="{402CD007-E108-4ED8-9886-02A3BA5E0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5734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2" name="Text Box 26">
            <a:extLst>
              <a:ext uri="{FF2B5EF4-FFF2-40B4-BE49-F238E27FC236}">
                <a16:creationId xmlns:a16="http://schemas.microsoft.com/office/drawing/2014/main" id="{3AD80913-7FA3-4BBB-A028-9E11F36FD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3" name="Text Box 27">
            <a:extLst>
              <a:ext uri="{FF2B5EF4-FFF2-40B4-BE49-F238E27FC236}">
                <a16:creationId xmlns:a16="http://schemas.microsoft.com/office/drawing/2014/main" id="{E5F8413F-8527-4799-A7EE-EBCBC7DBD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2926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4" name="Text Box 28">
            <a:extLst>
              <a:ext uri="{FF2B5EF4-FFF2-40B4-BE49-F238E27FC236}">
                <a16:creationId xmlns:a16="http://schemas.microsoft.com/office/drawing/2014/main" id="{DE0E7CB4-7E47-44C1-9C60-8B4747A57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2131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6F86E4-2C9D-4E44-BFBD-B4F04D8EE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3743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dN2/dt= r2*N2*(K2-N2)/K2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 creciendo sola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dN2/dt= r2*N2*(K2-(N2+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21*N1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))/K2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dN2/dt= r2*N2*(K2-N2 - 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21*N1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)/K2</a:t>
            </a: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Crecimiento de 2 cuando está presente la competidora (especie 1).   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EDFD662E-E59A-415D-9B79-53E8A0A97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85800"/>
            <a:ext cx="3657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Para la especie 2</a:t>
            </a: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BFBAB74E-FA8E-4D9A-9290-C87315E0B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= coeficiente de competencia de la especie 1 sobre 2</a:t>
            </a:r>
            <a:endParaRPr lang="es-ES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EA3927EE-6998-443A-B920-23A2DBF6F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00200"/>
            <a:ext cx="3886200" cy="1219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1815EE71-E69E-4638-814C-DC77D61C0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0"/>
            <a:ext cx="9144000" cy="2286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AF1EA25-3C00-479D-A128-AB72572DE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33400"/>
            <a:ext cx="6781800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dN1/dt= r1*N1*(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K1-N1-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)/K1=0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dN2/dt= r2*N2*(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K2-N2- 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21*N1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)/K2= 0</a:t>
            </a: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151F43A0-851C-4C10-990F-6AD4FE564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610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¿Qué sucederá cuando el sistema llegue a un equilibrio?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D02FBECD-E69E-4490-85E3-5AD2A3F60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194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K1-N1-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= 0                  N1*= K1-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si N1&gt; N1*    dN/dt &lt;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si N1 &lt; N1*    dN/dt &gt;0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K2-N2-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21*N1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= 0                   N2*= K2-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21*N1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si N2&gt; N2*     dN/dt &lt;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si N2 &lt; N2*     dN/dt &gt;0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9D0F1C1E-EA39-48EA-9630-4F44FF09D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1628775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35" name="Line 5">
            <a:extLst>
              <a:ext uri="{FF2B5EF4-FFF2-40B4-BE49-F238E27FC236}">
                <a16:creationId xmlns:a16="http://schemas.microsoft.com/office/drawing/2014/main" id="{5760D401-5E88-40E9-9692-9883CBA2A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508500"/>
            <a:ext cx="316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36" name="Freeform 6">
            <a:extLst>
              <a:ext uri="{FF2B5EF4-FFF2-40B4-BE49-F238E27FC236}">
                <a16:creationId xmlns:a16="http://schemas.microsoft.com/office/drawing/2014/main" id="{00B8A43B-0A8F-4E1D-BC76-F7D7C4DF06DC}"/>
              </a:ext>
            </a:extLst>
          </p:cNvPr>
          <p:cNvSpPr>
            <a:spLocks/>
          </p:cNvSpPr>
          <p:nvPr/>
        </p:nvSpPr>
        <p:spPr bwMode="auto">
          <a:xfrm>
            <a:off x="2987675" y="2060575"/>
            <a:ext cx="3600450" cy="2497138"/>
          </a:xfrm>
          <a:custGeom>
            <a:avLst/>
            <a:gdLst>
              <a:gd name="T0" fmla="*/ 0 w 2268"/>
              <a:gd name="T1" fmla="*/ 2147483646 h 1573"/>
              <a:gd name="T2" fmla="*/ 2147483646 w 2268"/>
              <a:gd name="T3" fmla="*/ 2147483646 h 1573"/>
              <a:gd name="T4" fmla="*/ 2147483646 w 2268"/>
              <a:gd name="T5" fmla="*/ 2147483646 h 1573"/>
              <a:gd name="T6" fmla="*/ 2147483646 w 2268"/>
              <a:gd name="T7" fmla="*/ 0 h 15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8" h="1573">
                <a:moveTo>
                  <a:pt x="0" y="1497"/>
                </a:moveTo>
                <a:cubicBezTo>
                  <a:pt x="79" y="1535"/>
                  <a:pt x="159" y="1573"/>
                  <a:pt x="363" y="1361"/>
                </a:cubicBezTo>
                <a:cubicBezTo>
                  <a:pt x="567" y="1149"/>
                  <a:pt x="908" y="454"/>
                  <a:pt x="1225" y="227"/>
                </a:cubicBezTo>
                <a:cubicBezTo>
                  <a:pt x="1542" y="0"/>
                  <a:pt x="1905" y="0"/>
                  <a:pt x="2268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37" name="Freeform 7">
            <a:extLst>
              <a:ext uri="{FF2B5EF4-FFF2-40B4-BE49-F238E27FC236}">
                <a16:creationId xmlns:a16="http://schemas.microsoft.com/office/drawing/2014/main" id="{9C7FE097-3BD2-45F9-81C7-FF8FE08BAC0F}"/>
              </a:ext>
            </a:extLst>
          </p:cNvPr>
          <p:cNvSpPr>
            <a:spLocks/>
          </p:cNvSpPr>
          <p:nvPr/>
        </p:nvSpPr>
        <p:spPr bwMode="auto">
          <a:xfrm>
            <a:off x="2987675" y="2636838"/>
            <a:ext cx="3598863" cy="1920875"/>
          </a:xfrm>
          <a:custGeom>
            <a:avLst/>
            <a:gdLst>
              <a:gd name="T0" fmla="*/ 0 w 2268"/>
              <a:gd name="T1" fmla="*/ 2147483646 h 1573"/>
              <a:gd name="T2" fmla="*/ 2147483646 w 2268"/>
              <a:gd name="T3" fmla="*/ 2147483646 h 1573"/>
              <a:gd name="T4" fmla="*/ 2147483646 w 2268"/>
              <a:gd name="T5" fmla="*/ 2147483646 h 1573"/>
              <a:gd name="T6" fmla="*/ 2147483646 w 2268"/>
              <a:gd name="T7" fmla="*/ 0 h 15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8" h="1573">
                <a:moveTo>
                  <a:pt x="0" y="1497"/>
                </a:moveTo>
                <a:cubicBezTo>
                  <a:pt x="79" y="1535"/>
                  <a:pt x="159" y="1573"/>
                  <a:pt x="363" y="1361"/>
                </a:cubicBezTo>
                <a:cubicBezTo>
                  <a:pt x="567" y="1149"/>
                  <a:pt x="908" y="454"/>
                  <a:pt x="1225" y="227"/>
                </a:cubicBezTo>
                <a:cubicBezTo>
                  <a:pt x="1542" y="0"/>
                  <a:pt x="1905" y="0"/>
                  <a:pt x="2268" y="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8438" name="Text Box 8">
            <a:extLst>
              <a:ext uri="{FF2B5EF4-FFF2-40B4-BE49-F238E27FC236}">
                <a16:creationId xmlns:a16="http://schemas.microsoft.com/office/drawing/2014/main" id="{4946724C-B3E3-4F2A-9417-77B7AEADA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484313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18439" name="Text Box 9">
            <a:extLst>
              <a:ext uri="{FF2B5EF4-FFF2-40B4-BE49-F238E27FC236}">
                <a16:creationId xmlns:a16="http://schemas.microsoft.com/office/drawing/2014/main" id="{0D99BCDA-7BB3-4F3E-9EBC-309255E13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7958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8440" name="Text Box 10">
            <a:extLst>
              <a:ext uri="{FF2B5EF4-FFF2-40B4-BE49-F238E27FC236}">
                <a16:creationId xmlns:a16="http://schemas.microsoft.com/office/drawing/2014/main" id="{4D003A9C-F707-4CD3-ADE5-4683ECDB6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91611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18441" name="Text Box 11">
            <a:extLst>
              <a:ext uri="{FF2B5EF4-FFF2-40B4-BE49-F238E27FC236}">
                <a16:creationId xmlns:a16="http://schemas.microsoft.com/office/drawing/2014/main" id="{612243A9-22AD-4021-B20D-DC84DA0B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24175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solidFill>
                  <a:srgbClr val="FF3300"/>
                </a:solidFill>
                <a:latin typeface="Arial" panose="020B0604020202020204" pitchFamily="34" charset="0"/>
              </a:rPr>
              <a:t>K1-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12*N2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C7688E01-BF61-4532-87FC-1B60CF42B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19459" name="Line 4">
            <a:extLst>
              <a:ext uri="{FF2B5EF4-FFF2-40B4-BE49-F238E27FC236}">
                <a16:creationId xmlns:a16="http://schemas.microsoft.com/office/drawing/2014/main" id="{C7286FF0-B70D-49D5-B6FA-E595E5284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286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60" name="Line 5">
            <a:extLst>
              <a:ext uri="{FF2B5EF4-FFF2-40B4-BE49-F238E27FC236}">
                <a16:creationId xmlns:a16="http://schemas.microsoft.com/office/drawing/2014/main" id="{EFC77B12-F11D-4654-B511-39AA1F2C93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286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291A68ED-B28F-493A-912A-33A151AE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19462" name="Text Box 7">
            <a:extLst>
              <a:ext uri="{FF2B5EF4-FFF2-40B4-BE49-F238E27FC236}">
                <a16:creationId xmlns:a16="http://schemas.microsoft.com/office/drawing/2014/main" id="{249AE841-B549-49A3-ABA9-A6E5A9689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057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Sola</a:t>
            </a:r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6261BB0C-581A-4E76-A5D7-6625F5CDF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95800"/>
            <a:ext cx="1371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9056ADBA-50B5-48B1-8D5D-04CE50E8D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1371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9465" name="Text Box 10">
            <a:extLst>
              <a:ext uri="{FF2B5EF4-FFF2-40B4-BE49-F238E27FC236}">
                <a16:creationId xmlns:a16="http://schemas.microsoft.com/office/drawing/2014/main" id="{4807B7B1-D2A6-4FDD-8016-2B43AC3B4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K1 -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  <a:endParaRPr lang="es-ES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6" name="Text Box 11">
            <a:extLst>
              <a:ext uri="{FF2B5EF4-FFF2-40B4-BE49-F238E27FC236}">
                <a16:creationId xmlns:a16="http://schemas.microsoft.com/office/drawing/2014/main" id="{156DFD5D-220C-4F60-A3B3-ED0B03EC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19467" name="Text Box 12">
            <a:extLst>
              <a:ext uri="{FF2B5EF4-FFF2-40B4-BE49-F238E27FC236}">
                <a16:creationId xmlns:a16="http://schemas.microsoft.com/office/drawing/2014/main" id="{BB2A2D74-CD36-43E3-A4ED-92CA3419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91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Con 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4">
            <a:extLst>
              <a:ext uri="{FF2B5EF4-FFF2-40B4-BE49-F238E27FC236}">
                <a16:creationId xmlns:a16="http://schemas.microsoft.com/office/drawing/2014/main" id="{002F9FF4-96B1-43FB-B8F1-DF546100C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916113"/>
            <a:ext cx="4800600" cy="1370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N1* se achica a medida que crece N2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N1*= K1 -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12*N2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20483" name="Text Box 15">
            <a:extLst>
              <a:ext uri="{FF2B5EF4-FFF2-40B4-BE49-F238E27FC236}">
                <a16:creationId xmlns:a16="http://schemas.microsoft.com/office/drawing/2014/main" id="{09AE9693-01B6-4536-957F-86BD1C27C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789363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Isoclina</a:t>
            </a:r>
            <a:r>
              <a:rPr lang="es-ES" altLang="es-AR" sz="2400" b="1">
                <a:latin typeface="Arial" panose="020B0604020202020204" pitchFamily="34" charset="0"/>
              </a:rPr>
              <a:t>: Recta que une distintos puntos de equilibrio</a:t>
            </a:r>
          </a:p>
        </p:txBody>
      </p:sp>
      <p:sp>
        <p:nvSpPr>
          <p:cNvPr id="20484" name="Text Box 16">
            <a:extLst>
              <a:ext uri="{FF2B5EF4-FFF2-40B4-BE49-F238E27FC236}">
                <a16:creationId xmlns:a16="http://schemas.microsoft.com/office/drawing/2014/main" id="{9E878BCE-3776-497D-B7D8-5FCEDE03C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876925"/>
            <a:ext cx="7924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N2= 0       N1= K1</a:t>
            </a:r>
            <a:endParaRPr lang="es-ES" altLang="es-AR" sz="240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N1= 0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K1=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12*N2     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N2= K1/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0485" name="Line 18">
            <a:extLst>
              <a:ext uri="{FF2B5EF4-FFF2-40B4-BE49-F238E27FC236}">
                <a16:creationId xmlns:a16="http://schemas.microsoft.com/office/drawing/2014/main" id="{6157FEAE-7BF0-49B2-BF06-6468C58F2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5084763"/>
            <a:ext cx="2667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0486" name="Line 19">
            <a:extLst>
              <a:ext uri="{FF2B5EF4-FFF2-40B4-BE49-F238E27FC236}">
                <a16:creationId xmlns:a16="http://schemas.microsoft.com/office/drawing/2014/main" id="{CE721611-BDA1-4851-AEA7-F70F178461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5084763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grpSp>
        <p:nvGrpSpPr>
          <p:cNvPr id="20487" name="Group 30">
            <a:extLst>
              <a:ext uri="{FF2B5EF4-FFF2-40B4-BE49-F238E27FC236}">
                <a16:creationId xmlns:a16="http://schemas.microsoft.com/office/drawing/2014/main" id="{2A833CF9-F27D-4B1D-9470-CF786140FD58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125538"/>
            <a:ext cx="6400800" cy="4724400"/>
            <a:chOff x="0" y="288"/>
            <a:chExt cx="4032" cy="2976"/>
          </a:xfrm>
        </p:grpSpPr>
        <p:sp>
          <p:nvSpPr>
            <p:cNvPr id="20490" name="Line 2">
              <a:extLst>
                <a:ext uri="{FF2B5EF4-FFF2-40B4-BE49-F238E27FC236}">
                  <a16:creationId xmlns:a16="http://schemas.microsoft.com/office/drawing/2014/main" id="{865BD994-91A5-4616-AA56-31056FFF6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4" y="391"/>
              <a:ext cx="0" cy="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491" name="Line 3">
              <a:extLst>
                <a:ext uri="{FF2B5EF4-FFF2-40B4-BE49-F238E27FC236}">
                  <a16:creationId xmlns:a16="http://schemas.microsoft.com/office/drawing/2014/main" id="{1E01E817-4C04-4504-9A08-D5833844F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78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492" name="Text Box 4">
              <a:extLst>
                <a:ext uri="{FF2B5EF4-FFF2-40B4-BE49-F238E27FC236}">
                  <a16:creationId xmlns:a16="http://schemas.microsoft.com/office/drawing/2014/main" id="{CDC94323-4812-4147-8A0F-38ABECC2D4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97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N1</a:t>
              </a:r>
            </a:p>
          </p:txBody>
        </p:sp>
        <p:sp>
          <p:nvSpPr>
            <p:cNvPr id="20493" name="Text Box 5">
              <a:extLst>
                <a:ext uri="{FF2B5EF4-FFF2-40B4-BE49-F238E27FC236}">
                  <a16:creationId xmlns:a16="http://schemas.microsoft.com/office/drawing/2014/main" id="{24EF08C6-60BD-4A03-BDF4-52DC5ED16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288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K1</a:t>
              </a:r>
            </a:p>
          </p:txBody>
        </p:sp>
        <p:sp>
          <p:nvSpPr>
            <p:cNvPr id="20494" name="Text Box 7">
              <a:extLst>
                <a:ext uri="{FF2B5EF4-FFF2-40B4-BE49-F238E27FC236}">
                  <a16:creationId xmlns:a16="http://schemas.microsoft.com/office/drawing/2014/main" id="{C7117240-3FB0-4387-B225-9DEAE1E0E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88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N2</a:t>
              </a:r>
            </a:p>
          </p:txBody>
        </p:sp>
        <p:sp>
          <p:nvSpPr>
            <p:cNvPr id="20495" name="Line 11">
              <a:extLst>
                <a:ext uri="{FF2B5EF4-FFF2-40B4-BE49-F238E27FC236}">
                  <a16:creationId xmlns:a16="http://schemas.microsoft.com/office/drawing/2014/main" id="{687A7E81-C61B-4302-B127-D9E699535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672"/>
              <a:ext cx="1632" cy="21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496" name="Text Box 17">
              <a:extLst>
                <a:ext uri="{FF2B5EF4-FFF2-40B4-BE49-F238E27FC236}">
                  <a16:creationId xmlns:a16="http://schemas.microsoft.com/office/drawing/2014/main" id="{4F1EB463-8D12-4AF2-8D2C-B38270A2D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63"/>
              <a:ext cx="9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es-ES_tradnl" altLang="es-AR" sz="2400" b="1">
                  <a:latin typeface="Arial" panose="020B0604020202020204" pitchFamily="34" charset="0"/>
                  <a:cs typeface="Times New Roman" panose="02020603050405020304" pitchFamily="18" charset="0"/>
                </a:rPr>
                <a:t>K1/ </a:t>
              </a:r>
              <a:r>
                <a:rPr lang="es-ES_tradnl" altLang="es-AR" sz="2400" b="1">
                  <a:cs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s-ES_tradnl" altLang="es-AR" sz="2400" b="1">
                  <a:latin typeface="Arial" panose="020B0604020202020204" pitchFamily="34" charset="0"/>
                  <a:cs typeface="Times New Roman" panose="02020603050405020304" pitchFamily="18" charset="0"/>
                </a:rPr>
                <a:t>12</a:t>
              </a:r>
              <a:endParaRPr lang="es-ES" altLang="es-AR" sz="2400">
                <a:latin typeface="Arial" panose="020B0604020202020204" pitchFamily="34" charset="0"/>
              </a:endParaRPr>
            </a:p>
          </p:txBody>
        </p:sp>
        <p:sp>
          <p:nvSpPr>
            <p:cNvPr id="20497" name="Line 20">
              <a:extLst>
                <a:ext uri="{FF2B5EF4-FFF2-40B4-BE49-F238E27FC236}">
                  <a16:creationId xmlns:a16="http://schemas.microsoft.com/office/drawing/2014/main" id="{49DE9993-322A-4762-8DA2-A303AECAF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208"/>
              <a:ext cx="120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498" name="Line 21">
              <a:extLst>
                <a:ext uri="{FF2B5EF4-FFF2-40B4-BE49-F238E27FC236}">
                  <a16:creationId xmlns:a16="http://schemas.microsoft.com/office/drawing/2014/main" id="{40CE654F-629E-4313-A98F-442C9EADA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632"/>
              <a:ext cx="72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499" name="Line 22">
              <a:extLst>
                <a:ext uri="{FF2B5EF4-FFF2-40B4-BE49-F238E27FC236}">
                  <a16:creationId xmlns:a16="http://schemas.microsoft.com/office/drawing/2014/main" id="{0951A56B-A5AE-45C6-AEE4-212C4ED03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200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500" name="Line 23">
              <a:extLst>
                <a:ext uri="{FF2B5EF4-FFF2-40B4-BE49-F238E27FC236}">
                  <a16:creationId xmlns:a16="http://schemas.microsoft.com/office/drawing/2014/main" id="{55BC5695-FF8C-45E0-92B5-7B668FE593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1152"/>
              <a:ext cx="4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501" name="Line 24">
              <a:extLst>
                <a:ext uri="{FF2B5EF4-FFF2-40B4-BE49-F238E27FC236}">
                  <a16:creationId xmlns:a16="http://schemas.microsoft.com/office/drawing/2014/main" id="{CA6A3E23-8412-4DDE-80FB-28338137B7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1536"/>
              <a:ext cx="5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0502" name="Line 25">
              <a:extLst>
                <a:ext uri="{FF2B5EF4-FFF2-40B4-BE49-F238E27FC236}">
                  <a16:creationId xmlns:a16="http://schemas.microsoft.com/office/drawing/2014/main" id="{66DBB2BA-2E0F-43C3-9E7E-2F1209BC1F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016"/>
              <a:ext cx="48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0488" name="Text Box 26">
            <a:extLst>
              <a:ext uri="{FF2B5EF4-FFF2-40B4-BE49-F238E27FC236}">
                <a16:creationId xmlns:a16="http://schemas.microsoft.com/office/drawing/2014/main" id="{5D398DF4-7737-42BF-BF29-71BAFE653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052513"/>
            <a:ext cx="4800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Para especie 1 cuando está 2</a:t>
            </a:r>
          </a:p>
        </p:txBody>
      </p:sp>
      <p:sp>
        <p:nvSpPr>
          <p:cNvPr id="20489" name="Text Box 29">
            <a:extLst>
              <a:ext uri="{FF2B5EF4-FFF2-40B4-BE49-F238E27FC236}">
                <a16:creationId xmlns:a16="http://schemas.microsoft.com/office/drawing/2014/main" id="{C3EC93A3-8FEC-4A39-B7D8-E973728B8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642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Representación de los puntos de equilibrio de las dos especies de acuerdo a las abundancias de la competidora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número de diapositiva 4">
            <a:extLst>
              <a:ext uri="{FF2B5EF4-FFF2-40B4-BE49-F238E27FC236}">
                <a16:creationId xmlns:a16="http://schemas.microsoft.com/office/drawing/2014/main" id="{B47C0C0E-AD80-493E-B91B-20DA194E7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9205C3-1D87-40E6-9735-C0054C1D66E2}" type="slidenum">
              <a:rPr lang="es-ES" altLang="es-A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s-AR" sz="1400"/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06ADCF7E-D8BC-475E-B1D7-E99185595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4813"/>
            <a:ext cx="8496300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Para Consultar 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AR" sz="2400">
                <a:solidFill>
                  <a:schemeClr val="tx2"/>
                </a:solidFill>
                <a:latin typeface="Arial" panose="020B0604020202020204" pitchFamily="34" charset="0"/>
              </a:rPr>
              <a:t>Begon, M, Harper JL &amp; Townsend CR.  1988. Ecología: Individuos, poblaciones y comunidades. Editorial Omega.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AR" sz="2400">
                <a:solidFill>
                  <a:schemeClr val="tx2"/>
                </a:solidFill>
                <a:latin typeface="Arial" panose="020B0604020202020204" pitchFamily="34" charset="0"/>
              </a:rPr>
              <a:t>Begon, M, Harper JL &amp; Townsend CR. 2006. Ecology. From individuals to Ecosystems. Fourth Edition. Blackwell Publishing 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AR" sz="2400">
                <a:solidFill>
                  <a:schemeClr val="tx2"/>
                </a:solidFill>
                <a:latin typeface="Arial" panose="020B0604020202020204" pitchFamily="34" charset="0"/>
              </a:rPr>
              <a:t>Gotelli, NJ. 1995. A primer of Ecology. Sinauer Associates Incorporated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AR" sz="2400">
                <a:solidFill>
                  <a:schemeClr val="tx2"/>
                </a:solidFill>
                <a:latin typeface="Arial" panose="020B0604020202020204" pitchFamily="34" charset="0"/>
              </a:rPr>
              <a:t>Krebs, ChJ. 2000. Ecología: estudio de la distribución y la abundancia. 2ª edición Editorial Harla,  753 páginas</a:t>
            </a:r>
          </a:p>
          <a:p>
            <a:pPr eaLnBrk="1" hangingPunct="1">
              <a:spcBef>
                <a:spcPct val="50000"/>
              </a:spcBef>
            </a:pPr>
            <a:r>
              <a:rPr lang="es-ES" altLang="es-AR" sz="2400">
                <a:solidFill>
                  <a:schemeClr val="tx2"/>
                </a:solidFill>
                <a:latin typeface="Arial" panose="020B0604020202020204" pitchFamily="34" charset="0"/>
              </a:rPr>
              <a:t>Molles MC (Jr) &amp; Sher AA. 2019. Ecology. Concepts and applications. 8th edition.Mc Graw Hill Education.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A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170A513C-60C9-40E8-8C3F-4C516F6CC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09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C050DB8D-DF8B-4E5F-A5A1-6BE5206E0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4196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F00DF5FF-E0B9-489E-B6D9-56ED33192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724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21509" name="Text Box 7">
            <a:extLst>
              <a:ext uri="{FF2B5EF4-FFF2-40B4-BE49-F238E27FC236}">
                <a16:creationId xmlns:a16="http://schemas.microsoft.com/office/drawing/2014/main" id="{14243DAE-4FD6-4AF0-9A43-6BCABC59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</a:t>
            </a:r>
          </a:p>
        </p:txBody>
      </p:sp>
      <p:sp>
        <p:nvSpPr>
          <p:cNvPr id="21510" name="Line 11">
            <a:extLst>
              <a:ext uri="{FF2B5EF4-FFF2-40B4-BE49-F238E27FC236}">
                <a16:creationId xmlns:a16="http://schemas.microsoft.com/office/drawing/2014/main" id="{DC5B66FE-08A5-43A6-B171-BFB2A83F6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066800"/>
            <a:ext cx="2590800" cy="3352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11" name="Text Box 12">
            <a:extLst>
              <a:ext uri="{FF2B5EF4-FFF2-40B4-BE49-F238E27FC236}">
                <a16:creationId xmlns:a16="http://schemas.microsoft.com/office/drawing/2014/main" id="{3A2711E8-B2D3-4E31-815A-029FA8A27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990600"/>
            <a:ext cx="4800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N2* se achica a medida que crece N1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N2*= K2 -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21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*N1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21512" name="Text Box 13">
            <a:extLst>
              <a:ext uri="{FF2B5EF4-FFF2-40B4-BE49-F238E27FC236}">
                <a16:creationId xmlns:a16="http://schemas.microsoft.com/office/drawing/2014/main" id="{F8F038A3-846B-4DA2-BBA9-F90283490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0480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Isoclina</a:t>
            </a:r>
            <a:r>
              <a:rPr lang="es-ES" altLang="es-AR" sz="2400" b="1">
                <a:latin typeface="Arial" panose="020B0604020202020204" pitchFamily="34" charset="0"/>
              </a:rPr>
              <a:t>: Recta que une distintos puntos de equilibrio</a:t>
            </a:r>
          </a:p>
        </p:txBody>
      </p:sp>
      <p:sp>
        <p:nvSpPr>
          <p:cNvPr id="21513" name="Text Box 14">
            <a:extLst>
              <a:ext uri="{FF2B5EF4-FFF2-40B4-BE49-F238E27FC236}">
                <a16:creationId xmlns:a16="http://schemas.microsoft.com/office/drawing/2014/main" id="{5FEDD063-DBA6-4DB6-AF83-0265BFA8D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400"/>
            <a:ext cx="7924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N1= 0       N2= K2</a:t>
            </a:r>
            <a:endParaRPr lang="es-ES" altLang="es-AR" sz="240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N2= 0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K2=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21*N1     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N1= K2/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21514" name="Text Box 15">
            <a:extLst>
              <a:ext uri="{FF2B5EF4-FFF2-40B4-BE49-F238E27FC236}">
                <a16:creationId xmlns:a16="http://schemas.microsoft.com/office/drawing/2014/main" id="{E56380F1-CAE7-40B5-B2DA-7641A40AD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K2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1515" name="Text Box 19">
            <a:extLst>
              <a:ext uri="{FF2B5EF4-FFF2-40B4-BE49-F238E27FC236}">
                <a16:creationId xmlns:a16="http://schemas.microsoft.com/office/drawing/2014/main" id="{C39BCA04-E1F3-45A9-A4F6-E1FECA31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48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K2/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1516" name="Line 20">
            <a:extLst>
              <a:ext uri="{FF2B5EF4-FFF2-40B4-BE49-F238E27FC236}">
                <a16:creationId xmlns:a16="http://schemas.microsoft.com/office/drawing/2014/main" id="{201CF446-31D6-4850-BBCD-ED7A8B1945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905000"/>
            <a:ext cx="0" cy="2514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17" name="Line 21">
            <a:extLst>
              <a:ext uri="{FF2B5EF4-FFF2-40B4-BE49-F238E27FC236}">
                <a16:creationId xmlns:a16="http://schemas.microsoft.com/office/drawing/2014/main" id="{20D898D2-ED94-49EB-B6B4-AE9F4B35B2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971800"/>
            <a:ext cx="0" cy="1447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18" name="Line 22">
            <a:extLst>
              <a:ext uri="{FF2B5EF4-FFF2-40B4-BE49-F238E27FC236}">
                <a16:creationId xmlns:a16="http://schemas.microsoft.com/office/drawing/2014/main" id="{29D85045-6840-45ED-94D0-723FCD25B4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1066800"/>
            <a:ext cx="0" cy="3276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19" name="Line 23">
            <a:extLst>
              <a:ext uri="{FF2B5EF4-FFF2-40B4-BE49-F238E27FC236}">
                <a16:creationId xmlns:a16="http://schemas.microsoft.com/office/drawing/2014/main" id="{99581076-2C31-412F-BD53-80265364B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096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20" name="Line 24">
            <a:extLst>
              <a:ext uri="{FF2B5EF4-FFF2-40B4-BE49-F238E27FC236}">
                <a16:creationId xmlns:a16="http://schemas.microsoft.com/office/drawing/2014/main" id="{BD1DC075-CBFD-4399-8EF1-837432CAE4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657600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21" name="Line 25">
            <a:extLst>
              <a:ext uri="{FF2B5EF4-FFF2-40B4-BE49-F238E27FC236}">
                <a16:creationId xmlns:a16="http://schemas.microsoft.com/office/drawing/2014/main" id="{64BF9E8D-9801-4E9B-8E81-56A0C9DC7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914400"/>
            <a:ext cx="0" cy="1143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22" name="Line 26">
            <a:extLst>
              <a:ext uri="{FF2B5EF4-FFF2-40B4-BE49-F238E27FC236}">
                <a16:creationId xmlns:a16="http://schemas.microsoft.com/office/drawing/2014/main" id="{97FDA59A-8A3F-4EDC-88EA-A0B24145D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371600"/>
            <a:ext cx="0" cy="1524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23" name="Line 27">
            <a:extLst>
              <a:ext uri="{FF2B5EF4-FFF2-40B4-BE49-F238E27FC236}">
                <a16:creationId xmlns:a16="http://schemas.microsoft.com/office/drawing/2014/main" id="{DDB10288-683B-4A14-B886-69B07D028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600200"/>
            <a:ext cx="0" cy="2133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1524" name="Text Box 28">
            <a:extLst>
              <a:ext uri="{FF2B5EF4-FFF2-40B4-BE49-F238E27FC236}">
                <a16:creationId xmlns:a16="http://schemas.microsoft.com/office/drawing/2014/main" id="{4F1934BC-D940-47EF-947F-52DF551F1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15888"/>
            <a:ext cx="5976937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Para especie 2 en presencia creciente de N1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A44A53A8-DABD-4017-970D-25CE490FA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705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N1= 0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K1=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12*N2     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N2= K1/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N2= 0       N1= K1      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Isoclina 1</a:t>
            </a:r>
            <a:endParaRPr lang="es-ES" altLang="es-AR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990B9A07-B39E-4CB4-A1D3-D8E49CED8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6553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N1= 0       N2= K2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 N2= 0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K2=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21*N1       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N1= K2/ </a:t>
            </a:r>
            <a:r>
              <a:rPr lang="es-ES_tradnl" altLang="es-AR" sz="2400" b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es-ES_tradnl" altLang="es-AR" sz="2400" b="1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Isoclina 2</a:t>
            </a:r>
          </a:p>
          <a:p>
            <a:pPr eaLnBrk="1" hangingPunct="1">
              <a:spcBef>
                <a:spcPct val="50000"/>
              </a:spcBef>
            </a:pP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4B7C5E29-19A6-4E48-8361-96A4C813F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4290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945998BD-B42D-4B73-A5F2-38DFF2E21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0599177D-2014-40DC-B176-C2EA9665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D3AE5EE8-B657-4A3E-A068-1D448B5D6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172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DF971230-FFCA-481D-AFA0-49B210C0F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72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K2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915D347C-4677-4DDE-BD9C-FF53525B8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092825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22538" name="Text Box 11">
            <a:extLst>
              <a:ext uri="{FF2B5EF4-FFF2-40B4-BE49-F238E27FC236}">
                <a16:creationId xmlns:a16="http://schemas.microsoft.com/office/drawing/2014/main" id="{EA8E23E0-E333-4BD8-8FB0-E361679D1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K2/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D53DC6FF-A44C-4972-82B1-83173D2BE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876800"/>
            <a:ext cx="1447800" cy="1143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40" name="Text Box 13">
            <a:extLst>
              <a:ext uri="{FF2B5EF4-FFF2-40B4-BE49-F238E27FC236}">
                <a16:creationId xmlns:a16="http://schemas.microsoft.com/office/drawing/2014/main" id="{E92A482D-74C1-40AF-8027-C8DCA90D2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3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</p:txBody>
      </p:sp>
      <p:sp>
        <p:nvSpPr>
          <p:cNvPr id="22541" name="Text Box 14">
            <a:extLst>
              <a:ext uri="{FF2B5EF4-FFF2-40B4-BE49-F238E27FC236}">
                <a16:creationId xmlns:a16="http://schemas.microsoft.com/office/drawing/2014/main" id="{C2878D88-3775-408A-AD84-DD397966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644900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K1/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2542" name="Line 16">
            <a:extLst>
              <a:ext uri="{FF2B5EF4-FFF2-40B4-BE49-F238E27FC236}">
                <a16:creationId xmlns:a16="http://schemas.microsoft.com/office/drawing/2014/main" id="{172240A2-6ABA-4CE8-9C23-5B68D9387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10000"/>
            <a:ext cx="2819400" cy="2209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2543" name="Text Box 17">
            <a:extLst>
              <a:ext uri="{FF2B5EF4-FFF2-40B4-BE49-F238E27FC236}">
                <a16:creationId xmlns:a16="http://schemas.microsoft.com/office/drawing/2014/main" id="{2849527A-D5CD-48BE-B726-06CBCA253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143000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EQUILIBRIO</a:t>
            </a:r>
          </a:p>
        </p:txBody>
      </p:sp>
      <p:sp>
        <p:nvSpPr>
          <p:cNvPr id="22544" name="AutoShape 18">
            <a:extLst>
              <a:ext uri="{FF2B5EF4-FFF2-40B4-BE49-F238E27FC236}">
                <a16:creationId xmlns:a16="http://schemas.microsoft.com/office/drawing/2014/main" id="{9D493C11-F6AF-4076-AD66-48D7726B14E9}"/>
              </a:ext>
            </a:extLst>
          </p:cNvPr>
          <p:cNvSpPr>
            <a:spLocks/>
          </p:cNvSpPr>
          <p:nvPr/>
        </p:nvSpPr>
        <p:spPr bwMode="auto">
          <a:xfrm>
            <a:off x="6172200" y="0"/>
            <a:ext cx="685800" cy="2819400"/>
          </a:xfrm>
          <a:prstGeom prst="rightBrace">
            <a:avLst>
              <a:gd name="adj1" fmla="val 3425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2545" name="Text Box 19">
            <a:extLst>
              <a:ext uri="{FF2B5EF4-FFF2-40B4-BE49-F238E27FC236}">
                <a16:creationId xmlns:a16="http://schemas.microsoft.com/office/drawing/2014/main" id="{AB52667D-F3AF-4A5E-88B6-8A99E9E55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733800"/>
            <a:ext cx="487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Isoclinas de crecimiento 0</a:t>
            </a:r>
          </a:p>
        </p:txBody>
      </p:sp>
      <p:sp>
        <p:nvSpPr>
          <p:cNvPr id="22546" name="Text Box 20">
            <a:extLst>
              <a:ext uri="{FF2B5EF4-FFF2-40B4-BE49-F238E27FC236}">
                <a16:creationId xmlns:a16="http://schemas.microsoft.com/office/drawing/2014/main" id="{90CBFAB0-2F9C-4A02-BB7E-385EB47EB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95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dN1/dt= 0</a:t>
            </a:r>
          </a:p>
        </p:txBody>
      </p:sp>
      <p:sp>
        <p:nvSpPr>
          <p:cNvPr id="22547" name="Text Box 21">
            <a:extLst>
              <a:ext uri="{FF2B5EF4-FFF2-40B4-BE49-F238E27FC236}">
                <a16:creationId xmlns:a16="http://schemas.microsoft.com/office/drawing/2014/main" id="{305719E4-1ADD-4AB1-91B6-CD1A65ABA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257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dN2/dt=0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2">
            <a:extLst>
              <a:ext uri="{FF2B5EF4-FFF2-40B4-BE49-F238E27FC236}">
                <a16:creationId xmlns:a16="http://schemas.microsoft.com/office/drawing/2014/main" id="{B1C951B4-BF79-48CF-A817-2DD7D49E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3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</p:txBody>
      </p:sp>
      <p:grpSp>
        <p:nvGrpSpPr>
          <p:cNvPr id="23555" name="Group 20">
            <a:extLst>
              <a:ext uri="{FF2B5EF4-FFF2-40B4-BE49-F238E27FC236}">
                <a16:creationId xmlns:a16="http://schemas.microsoft.com/office/drawing/2014/main" id="{BA76D0EF-1F8D-46E4-8C9B-9B135F15C4E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6172200" cy="3581400"/>
            <a:chOff x="144" y="1920"/>
            <a:chExt cx="3888" cy="2256"/>
          </a:xfrm>
        </p:grpSpPr>
        <p:sp>
          <p:nvSpPr>
            <p:cNvPr id="23565" name="Line 4">
              <a:extLst>
                <a:ext uri="{FF2B5EF4-FFF2-40B4-BE49-F238E27FC236}">
                  <a16:creationId xmlns:a16="http://schemas.microsoft.com/office/drawing/2014/main" id="{58F0C274-C456-4D80-BC31-E5765AF18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160"/>
              <a:ext cx="0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3566" name="Line 5">
              <a:extLst>
                <a:ext uri="{FF2B5EF4-FFF2-40B4-BE49-F238E27FC236}">
                  <a16:creationId xmlns:a16="http://schemas.microsoft.com/office/drawing/2014/main" id="{178D8439-75A8-4C7E-B934-45706A9BF3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792"/>
              <a:ext cx="19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3567" name="Text Box 6">
              <a:extLst>
                <a:ext uri="{FF2B5EF4-FFF2-40B4-BE49-F238E27FC236}">
                  <a16:creationId xmlns:a16="http://schemas.microsoft.com/office/drawing/2014/main" id="{A3B9FCB7-9244-4395-93FE-7862F7EF4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920"/>
              <a:ext cx="57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N2</a:t>
              </a:r>
            </a:p>
          </p:txBody>
        </p:sp>
        <p:sp>
          <p:nvSpPr>
            <p:cNvPr id="23568" name="Text Box 7">
              <a:extLst>
                <a:ext uri="{FF2B5EF4-FFF2-40B4-BE49-F238E27FC236}">
                  <a16:creationId xmlns:a16="http://schemas.microsoft.com/office/drawing/2014/main" id="{5A3ECD2B-B94B-4E42-A696-40F420C9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888"/>
              <a:ext cx="62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N1</a:t>
              </a:r>
            </a:p>
          </p:txBody>
        </p:sp>
        <p:sp>
          <p:nvSpPr>
            <p:cNvPr id="23569" name="Text Box 8">
              <a:extLst>
                <a:ext uri="{FF2B5EF4-FFF2-40B4-BE49-F238E27FC236}">
                  <a16:creationId xmlns:a16="http://schemas.microsoft.com/office/drawing/2014/main" id="{294EFE57-0D3C-4DA5-BE34-C896D0557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97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K2</a:t>
              </a:r>
            </a:p>
          </p:txBody>
        </p:sp>
        <p:sp>
          <p:nvSpPr>
            <p:cNvPr id="23570" name="Text Box 9">
              <a:extLst>
                <a:ext uri="{FF2B5EF4-FFF2-40B4-BE49-F238E27FC236}">
                  <a16:creationId xmlns:a16="http://schemas.microsoft.com/office/drawing/2014/main" id="{2D811EDC-2007-480F-B0AC-913DC993DA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84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K1</a:t>
              </a:r>
            </a:p>
          </p:txBody>
        </p:sp>
        <p:sp>
          <p:nvSpPr>
            <p:cNvPr id="23571" name="Text Box 10">
              <a:extLst>
                <a:ext uri="{FF2B5EF4-FFF2-40B4-BE49-F238E27FC236}">
                  <a16:creationId xmlns:a16="http://schemas.microsoft.com/office/drawing/2014/main" id="{470E8C50-84B3-49F5-B579-5062F6EB9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840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es-ES_tradnl" altLang="es-AR" sz="2400" b="1">
                  <a:latin typeface="Arial" panose="020B0604020202020204" pitchFamily="34" charset="0"/>
                  <a:cs typeface="Times New Roman" panose="02020603050405020304" pitchFamily="18" charset="0"/>
                </a:rPr>
                <a:t>K2/ </a:t>
              </a:r>
              <a:r>
                <a:rPr lang="es-ES_tradnl" altLang="es-AR" sz="2400" b="1">
                  <a:cs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s-ES_tradnl" altLang="es-AR" sz="2400" b="1">
                  <a:latin typeface="Arial" panose="020B0604020202020204" pitchFamily="34" charset="0"/>
                  <a:cs typeface="Times New Roman" panose="02020603050405020304" pitchFamily="18" charset="0"/>
                </a:rPr>
                <a:t>21</a:t>
              </a:r>
              <a:endParaRPr lang="es-ES" altLang="es-AR" sz="2400">
                <a:latin typeface="Arial" panose="020B0604020202020204" pitchFamily="34" charset="0"/>
              </a:endParaRPr>
            </a:p>
          </p:txBody>
        </p:sp>
        <p:sp>
          <p:nvSpPr>
            <p:cNvPr id="23572" name="Line 11">
              <a:extLst>
                <a:ext uri="{FF2B5EF4-FFF2-40B4-BE49-F238E27FC236}">
                  <a16:creationId xmlns:a16="http://schemas.microsoft.com/office/drawing/2014/main" id="{B58841A8-4343-414C-8EB5-B51BB4C28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072"/>
              <a:ext cx="912" cy="72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3573" name="Text Box 13">
              <a:extLst>
                <a:ext uri="{FF2B5EF4-FFF2-40B4-BE49-F238E27FC236}">
                  <a16:creationId xmlns:a16="http://schemas.microsoft.com/office/drawing/2014/main" id="{BD1901B9-0631-47FE-BFDC-FC9312D2B5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30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es-ES_tradnl" altLang="es-AR" sz="2400" b="1">
                  <a:latin typeface="Arial" panose="020B0604020202020204" pitchFamily="34" charset="0"/>
                  <a:cs typeface="Times New Roman" panose="02020603050405020304" pitchFamily="18" charset="0"/>
                </a:rPr>
                <a:t>K1/ </a:t>
              </a:r>
              <a:r>
                <a:rPr lang="es-ES_tradnl" altLang="es-AR" sz="2400" b="1">
                  <a:cs typeface="Times New Roman" panose="02020603050405020304" pitchFamily="18" charset="0"/>
                  <a:sym typeface="Symbol" panose="05050102010706020507" pitchFamily="18" charset="2"/>
                </a:rPr>
                <a:t></a:t>
              </a:r>
              <a:r>
                <a:rPr lang="es-ES_tradnl" altLang="es-AR" sz="2400" b="1">
                  <a:latin typeface="Arial" panose="020B0604020202020204" pitchFamily="34" charset="0"/>
                  <a:cs typeface="Times New Roman" panose="02020603050405020304" pitchFamily="18" charset="0"/>
                </a:rPr>
                <a:t>12</a:t>
              </a:r>
              <a:endParaRPr lang="es-ES" altLang="es-AR" sz="2400">
                <a:latin typeface="Arial" panose="020B0604020202020204" pitchFamily="34" charset="0"/>
              </a:endParaRPr>
            </a:p>
          </p:txBody>
        </p:sp>
        <p:sp>
          <p:nvSpPr>
            <p:cNvPr id="23574" name="Line 14">
              <a:extLst>
                <a:ext uri="{FF2B5EF4-FFF2-40B4-BE49-F238E27FC236}">
                  <a16:creationId xmlns:a16="http://schemas.microsoft.com/office/drawing/2014/main" id="{099AB586-6461-4266-BBF2-12EEE4C4C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400"/>
              <a:ext cx="1776" cy="139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3575" name="Text Box 18">
              <a:extLst>
                <a:ext uri="{FF2B5EF4-FFF2-40B4-BE49-F238E27FC236}">
                  <a16:creationId xmlns:a16="http://schemas.microsoft.com/office/drawing/2014/main" id="{C6F107CA-2332-4A01-A69C-1A8C8E73F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832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dN1/dt= 0</a:t>
              </a:r>
            </a:p>
          </p:txBody>
        </p:sp>
        <p:sp>
          <p:nvSpPr>
            <p:cNvPr id="23576" name="Text Box 19">
              <a:extLst>
                <a:ext uri="{FF2B5EF4-FFF2-40B4-BE49-F238E27FC236}">
                  <a16:creationId xmlns:a16="http://schemas.microsoft.com/office/drawing/2014/main" id="{170E0C9F-D7F1-4B49-AE15-FB2095669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312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dN2/dt=0</a:t>
              </a:r>
            </a:p>
          </p:txBody>
        </p:sp>
      </p:grpSp>
      <p:sp>
        <p:nvSpPr>
          <p:cNvPr id="23556" name="Line 21">
            <a:extLst>
              <a:ext uri="{FF2B5EF4-FFF2-40B4-BE49-F238E27FC236}">
                <a16:creationId xmlns:a16="http://schemas.microsoft.com/office/drawing/2014/main" id="{DC281404-40AC-4F5D-B387-C81B59AA4C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276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57" name="Line 22">
            <a:extLst>
              <a:ext uri="{FF2B5EF4-FFF2-40B4-BE49-F238E27FC236}">
                <a16:creationId xmlns:a16="http://schemas.microsoft.com/office/drawing/2014/main" id="{24AC8623-076B-4041-9BEA-92D8E1610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886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58" name="Line 23">
            <a:extLst>
              <a:ext uri="{FF2B5EF4-FFF2-40B4-BE49-F238E27FC236}">
                <a16:creationId xmlns:a16="http://schemas.microsoft.com/office/drawing/2014/main" id="{20097D60-6D01-498D-80C2-CB8A53F33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146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59" name="Line 24">
            <a:extLst>
              <a:ext uri="{FF2B5EF4-FFF2-40B4-BE49-F238E27FC236}">
                <a16:creationId xmlns:a16="http://schemas.microsoft.com/office/drawing/2014/main" id="{DE8F4A00-3C01-4D03-8551-A67F27449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146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60" name="Line 25">
            <a:extLst>
              <a:ext uri="{FF2B5EF4-FFF2-40B4-BE49-F238E27FC236}">
                <a16:creationId xmlns:a16="http://schemas.microsoft.com/office/drawing/2014/main" id="{87392151-5681-4490-9A81-774000988C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61" name="Line 26">
            <a:extLst>
              <a:ext uri="{FF2B5EF4-FFF2-40B4-BE49-F238E27FC236}">
                <a16:creationId xmlns:a16="http://schemas.microsoft.com/office/drawing/2014/main" id="{B70597D2-0378-44BA-877B-CC74323B7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4603" name="Line 27">
            <a:extLst>
              <a:ext uri="{FF2B5EF4-FFF2-40B4-BE49-F238E27FC236}">
                <a16:creationId xmlns:a16="http://schemas.microsoft.com/office/drawing/2014/main" id="{D1684D05-EFE8-4198-AA00-AA2E8D38D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1524000" cy="9906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3563" name="Text Box 28">
            <a:extLst>
              <a:ext uri="{FF2B5EF4-FFF2-40B4-BE49-F238E27FC236}">
                <a16:creationId xmlns:a16="http://schemas.microsoft.com/office/drawing/2014/main" id="{182AC751-08AA-4CE4-BD10-B89F5B9F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6324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¿Qué pasa cuando se llega al equilibrio?</a:t>
            </a:r>
          </a:p>
        </p:txBody>
      </p:sp>
      <p:sp>
        <p:nvSpPr>
          <p:cNvPr id="23564" name="Text Box 29">
            <a:extLst>
              <a:ext uri="{FF2B5EF4-FFF2-40B4-BE49-F238E27FC236}">
                <a16:creationId xmlns:a16="http://schemas.microsoft.com/office/drawing/2014/main" id="{9C5F8223-9BC1-48C2-B4F6-F1560ED7B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19800"/>
            <a:ext cx="7162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Especie 1 llega a K1, Especie 2 se extingue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>
            <a:extLst>
              <a:ext uri="{FF2B5EF4-FFF2-40B4-BE49-F238E27FC236}">
                <a16:creationId xmlns:a16="http://schemas.microsoft.com/office/drawing/2014/main" id="{C27CA8D7-F390-4F45-A054-10FFEC18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052513"/>
            <a:ext cx="44640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K1&gt;K2/</a:t>
            </a: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21            K1 21&gt;K2 </a:t>
            </a:r>
          </a:p>
        </p:txBody>
      </p:sp>
      <p:sp>
        <p:nvSpPr>
          <p:cNvPr id="24579" name="Text Box 5">
            <a:extLst>
              <a:ext uri="{FF2B5EF4-FFF2-40B4-BE49-F238E27FC236}">
                <a16:creationId xmlns:a16="http://schemas.microsoft.com/office/drawing/2014/main" id="{80F6B47F-14AC-49F4-88EE-B0832DF88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133600"/>
            <a:ext cx="43195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 &lt; </a:t>
            </a:r>
            <a:r>
              <a:rPr lang="es-ES_tradnl" altLang="es-AR" sz="2400">
                <a:latin typeface="Arial" panose="020B0604020202020204" pitchFamily="34" charset="0"/>
              </a:rPr>
              <a:t>K1/ </a:t>
            </a: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12         K1&gt;K2 12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580" name="Rectangle 10">
            <a:extLst>
              <a:ext uri="{FF2B5EF4-FFF2-40B4-BE49-F238E27FC236}">
                <a16:creationId xmlns:a16="http://schemas.microsoft.com/office/drawing/2014/main" id="{C84EBC31-2528-416A-B3AE-5D976BE0D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141663"/>
            <a:ext cx="4103687" cy="2592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4581" name="Text Box 11">
            <a:extLst>
              <a:ext uri="{FF2B5EF4-FFF2-40B4-BE49-F238E27FC236}">
                <a16:creationId xmlns:a16="http://schemas.microsoft.com/office/drawing/2014/main" id="{B338EB7E-3D10-4127-BB24-42010B6C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2131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4582" name="Rectangle 12">
            <a:extLst>
              <a:ext uri="{FF2B5EF4-FFF2-40B4-BE49-F238E27FC236}">
                <a16:creationId xmlns:a16="http://schemas.microsoft.com/office/drawing/2014/main" id="{440C4A30-3B60-40AF-B719-853CF2CAE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005263"/>
            <a:ext cx="1943100" cy="15113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4583" name="Text Box 14">
            <a:extLst>
              <a:ext uri="{FF2B5EF4-FFF2-40B4-BE49-F238E27FC236}">
                <a16:creationId xmlns:a16="http://schemas.microsoft.com/office/drawing/2014/main" id="{AC35A2BF-3EEB-48C6-B88C-E2C1D379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08500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 12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584" name="Rectangle 15">
            <a:extLst>
              <a:ext uri="{FF2B5EF4-FFF2-40B4-BE49-F238E27FC236}">
                <a16:creationId xmlns:a16="http://schemas.microsoft.com/office/drawing/2014/main" id="{7D719401-515A-464B-A603-980676D9A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141663"/>
            <a:ext cx="4103687" cy="25923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4585" name="Text Box 16">
            <a:extLst>
              <a:ext uri="{FF2B5EF4-FFF2-40B4-BE49-F238E27FC236}">
                <a16:creationId xmlns:a16="http://schemas.microsoft.com/office/drawing/2014/main" id="{C9AADF30-87FA-43DE-830D-C19D60001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213100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</p:txBody>
      </p:sp>
      <p:sp>
        <p:nvSpPr>
          <p:cNvPr id="24586" name="Rectangle 17">
            <a:extLst>
              <a:ext uri="{FF2B5EF4-FFF2-40B4-BE49-F238E27FC236}">
                <a16:creationId xmlns:a16="http://schemas.microsoft.com/office/drawing/2014/main" id="{D07D0BC6-E460-401D-ACCB-44208F8FD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005263"/>
            <a:ext cx="1943100" cy="151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4587" name="Text Box 18">
            <a:extLst>
              <a:ext uri="{FF2B5EF4-FFF2-40B4-BE49-F238E27FC236}">
                <a16:creationId xmlns:a16="http://schemas.microsoft.com/office/drawing/2014/main" id="{082EC8C6-80AE-43D2-8353-161601C6D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4508500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588" name="Text Box 19">
            <a:extLst>
              <a:ext uri="{FF2B5EF4-FFF2-40B4-BE49-F238E27FC236}">
                <a16:creationId xmlns:a16="http://schemas.microsoft.com/office/drawing/2014/main" id="{9A8C37F8-87EA-437D-947A-F29EE89F1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8453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K1 21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589" name="Text Box 20">
            <a:extLst>
              <a:ext uri="{FF2B5EF4-FFF2-40B4-BE49-F238E27FC236}">
                <a16:creationId xmlns:a16="http://schemas.microsoft.com/office/drawing/2014/main" id="{6A3BC229-6111-4EDF-ADDE-F504F2496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035675"/>
            <a:ext cx="8964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Para la especie 1 el efecto de la competencia interespecífica es menor que la intraespecífica, para 2 al revés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4590" name="Text Box 21">
            <a:extLst>
              <a:ext uri="{FF2B5EF4-FFF2-40B4-BE49-F238E27FC236}">
                <a16:creationId xmlns:a16="http://schemas.microsoft.com/office/drawing/2014/main" id="{4370F4A7-CF07-463C-A492-3E1C11A48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33375"/>
            <a:ext cx="35274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Predomina una especie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4591" name="Text Box 22">
            <a:extLst>
              <a:ext uri="{FF2B5EF4-FFF2-40B4-BE49-F238E27FC236}">
                <a16:creationId xmlns:a16="http://schemas.microsoft.com/office/drawing/2014/main" id="{259DE28A-D339-48EE-9287-5EEE353D1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1196975"/>
            <a:ext cx="23050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1 competidora interespecífica fuerte</a:t>
            </a:r>
            <a:endParaRPr lang="es-ES" altLang="es-A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3">
            <a:extLst>
              <a:ext uri="{FF2B5EF4-FFF2-40B4-BE49-F238E27FC236}">
                <a16:creationId xmlns:a16="http://schemas.microsoft.com/office/drawing/2014/main" id="{C8B0044D-6EED-46F9-89C6-CA28CDB3F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3716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03" name="Line 4">
            <a:extLst>
              <a:ext uri="{FF2B5EF4-FFF2-40B4-BE49-F238E27FC236}">
                <a16:creationId xmlns:a16="http://schemas.microsoft.com/office/drawing/2014/main" id="{8C4ED349-2995-4C8B-8E78-4C71A5DA1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9624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9C6103CC-E303-4429-8287-F2D260E32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BFC452BA-34AA-495A-B5A2-9112EFCC8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1148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6684CF45-5BFB-472E-9385-5406ED8F4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76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K2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3DE071F1-4F8B-4A03-98FF-232B0371E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DCCA49D8-8098-461B-AB6F-610CFDCF6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14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K2/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5609" name="Line 10">
            <a:extLst>
              <a:ext uri="{FF2B5EF4-FFF2-40B4-BE49-F238E27FC236}">
                <a16:creationId xmlns:a16="http://schemas.microsoft.com/office/drawing/2014/main" id="{CBDDD07A-3653-4E1C-BFF5-E7147652E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819400"/>
            <a:ext cx="1447800" cy="1143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10" name="Text Box 11">
            <a:extLst>
              <a:ext uri="{FF2B5EF4-FFF2-40B4-BE49-F238E27FC236}">
                <a16:creationId xmlns:a16="http://schemas.microsoft.com/office/drawing/2014/main" id="{E35FFF07-92CA-4C5C-AC25-622829D1B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90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K1/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5611" name="Line 12">
            <a:extLst>
              <a:ext uri="{FF2B5EF4-FFF2-40B4-BE49-F238E27FC236}">
                <a16:creationId xmlns:a16="http://schemas.microsoft.com/office/drawing/2014/main" id="{033D135B-7C65-4F67-A1AB-E340CB90E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752600"/>
            <a:ext cx="2819400" cy="2209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5612" name="Text Box 13">
            <a:extLst>
              <a:ext uri="{FF2B5EF4-FFF2-40B4-BE49-F238E27FC236}">
                <a16:creationId xmlns:a16="http://schemas.microsoft.com/office/drawing/2014/main" id="{CC1E1CC6-9F57-49A4-8CCE-7B42B617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3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dN2/dt= 0</a:t>
            </a:r>
          </a:p>
        </p:txBody>
      </p:sp>
      <p:sp>
        <p:nvSpPr>
          <p:cNvPr id="25613" name="Text Box 14">
            <a:extLst>
              <a:ext uri="{FF2B5EF4-FFF2-40B4-BE49-F238E27FC236}">
                <a16:creationId xmlns:a16="http://schemas.microsoft.com/office/drawing/2014/main" id="{EB02AD89-6CFE-48FC-A64D-7B2341294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dN1/dt=0</a:t>
            </a:r>
          </a:p>
        </p:txBody>
      </p:sp>
      <p:sp>
        <p:nvSpPr>
          <p:cNvPr id="25614" name="Text Box 15">
            <a:extLst>
              <a:ext uri="{FF2B5EF4-FFF2-40B4-BE49-F238E27FC236}">
                <a16:creationId xmlns:a16="http://schemas.microsoft.com/office/drawing/2014/main" id="{6137983A-C1BA-401E-ADE0-C82869B95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19800"/>
            <a:ext cx="7162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Especie 2 llega a K2, Especie 1 se extingue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4">
            <a:extLst>
              <a:ext uri="{FF2B5EF4-FFF2-40B4-BE49-F238E27FC236}">
                <a16:creationId xmlns:a16="http://schemas.microsoft.com/office/drawing/2014/main" id="{CBC9362A-73AE-48F7-9160-A0F1132A4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838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27" name="Line 5">
            <a:extLst>
              <a:ext uri="{FF2B5EF4-FFF2-40B4-BE49-F238E27FC236}">
                <a16:creationId xmlns:a16="http://schemas.microsoft.com/office/drawing/2014/main" id="{21C8E6E9-CB9D-4AE9-9194-250ABAEA4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4102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28" name="Text Box 6">
            <a:extLst>
              <a:ext uri="{FF2B5EF4-FFF2-40B4-BE49-F238E27FC236}">
                <a16:creationId xmlns:a16="http://schemas.microsoft.com/office/drawing/2014/main" id="{74053A48-AE69-46D1-8F23-66B869027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</a:t>
            </a:r>
          </a:p>
        </p:txBody>
      </p:sp>
      <p:sp>
        <p:nvSpPr>
          <p:cNvPr id="26629" name="Text Box 7">
            <a:extLst>
              <a:ext uri="{FF2B5EF4-FFF2-40B4-BE49-F238E27FC236}">
                <a16:creationId xmlns:a16="http://schemas.microsoft.com/office/drawing/2014/main" id="{C1BB2296-3882-4D34-B838-443F15424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43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26630" name="Text Box 8">
            <a:extLst>
              <a:ext uri="{FF2B5EF4-FFF2-40B4-BE49-F238E27FC236}">
                <a16:creationId xmlns:a16="http://schemas.microsoft.com/office/drawing/2014/main" id="{FF9A1B2D-A0C4-4F14-82D6-B80E81887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00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K2</a:t>
            </a:r>
          </a:p>
        </p:txBody>
      </p:sp>
      <p:sp>
        <p:nvSpPr>
          <p:cNvPr id="26631" name="Text Box 9">
            <a:extLst>
              <a:ext uri="{FF2B5EF4-FFF2-40B4-BE49-F238E27FC236}">
                <a16:creationId xmlns:a16="http://schemas.microsoft.com/office/drawing/2014/main" id="{F5B85E65-49AB-4A89-8801-D575E096A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26632" name="Text Box 10">
            <a:extLst>
              <a:ext uri="{FF2B5EF4-FFF2-40B4-BE49-F238E27FC236}">
                <a16:creationId xmlns:a16="http://schemas.microsoft.com/office/drawing/2014/main" id="{DA059E26-E6AA-4859-A12D-7C05D0F32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55895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K2/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6633" name="Line 11">
            <a:extLst>
              <a:ext uri="{FF2B5EF4-FFF2-40B4-BE49-F238E27FC236}">
                <a16:creationId xmlns:a16="http://schemas.microsoft.com/office/drawing/2014/main" id="{C285328F-4A16-4259-83F0-BC53B0AFB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81400"/>
            <a:ext cx="3657600" cy="1828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34" name="Text Box 12">
            <a:extLst>
              <a:ext uri="{FF2B5EF4-FFF2-40B4-BE49-F238E27FC236}">
                <a16:creationId xmlns:a16="http://schemas.microsoft.com/office/drawing/2014/main" id="{8A0B17F3-7644-4249-AD52-B75E165CF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57563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K1/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6635" name="Line 13">
            <a:extLst>
              <a:ext uri="{FF2B5EF4-FFF2-40B4-BE49-F238E27FC236}">
                <a16:creationId xmlns:a16="http://schemas.microsoft.com/office/drawing/2014/main" id="{8A3D7BF4-5D5E-46BC-A0C9-5189E15AC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752600"/>
            <a:ext cx="1592263" cy="3621088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36" name="Text Box 14">
            <a:extLst>
              <a:ext uri="{FF2B5EF4-FFF2-40B4-BE49-F238E27FC236}">
                <a16:creationId xmlns:a16="http://schemas.microsoft.com/office/drawing/2014/main" id="{DDC801B5-7AFB-4B86-AF85-E44379A5D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724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dN1/dt= 0</a:t>
            </a:r>
          </a:p>
        </p:txBody>
      </p:sp>
      <p:sp>
        <p:nvSpPr>
          <p:cNvPr id="26637" name="Text Box 15">
            <a:extLst>
              <a:ext uri="{FF2B5EF4-FFF2-40B4-BE49-F238E27FC236}">
                <a16:creationId xmlns:a16="http://schemas.microsoft.com/office/drawing/2014/main" id="{4BA5A4E4-B6AC-4604-931A-EE9B78B8C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dN2/dt=0</a:t>
            </a:r>
          </a:p>
        </p:txBody>
      </p:sp>
      <p:sp>
        <p:nvSpPr>
          <p:cNvPr id="26638" name="Line 16">
            <a:extLst>
              <a:ext uri="{FF2B5EF4-FFF2-40B4-BE49-F238E27FC236}">
                <a16:creationId xmlns:a16="http://schemas.microsoft.com/office/drawing/2014/main" id="{D489B173-F0D9-46E7-BD08-6FF431532F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39" name="Line 17">
            <a:extLst>
              <a:ext uri="{FF2B5EF4-FFF2-40B4-BE49-F238E27FC236}">
                <a16:creationId xmlns:a16="http://schemas.microsoft.com/office/drawing/2014/main" id="{AF213C2A-E331-42FE-AB2F-B736FAFFA0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0" name="Line 18">
            <a:extLst>
              <a:ext uri="{FF2B5EF4-FFF2-40B4-BE49-F238E27FC236}">
                <a16:creationId xmlns:a16="http://schemas.microsoft.com/office/drawing/2014/main" id="{28DBA850-0F4F-4388-9153-A4646A234C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25146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1" name="Line 20">
            <a:extLst>
              <a:ext uri="{FF2B5EF4-FFF2-40B4-BE49-F238E27FC236}">
                <a16:creationId xmlns:a16="http://schemas.microsoft.com/office/drawing/2014/main" id="{17790F8E-724A-47DE-8EE2-A44E357F7C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09998" y="4800600"/>
            <a:ext cx="2" cy="3938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2" name="Line 21">
            <a:extLst>
              <a:ext uri="{FF2B5EF4-FFF2-40B4-BE49-F238E27FC236}">
                <a16:creationId xmlns:a16="http://schemas.microsoft.com/office/drawing/2014/main" id="{07322E04-0736-432E-B387-9A0866801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19449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3" name="Line 22">
            <a:extLst>
              <a:ext uri="{FF2B5EF4-FFF2-40B4-BE49-F238E27FC236}">
                <a16:creationId xmlns:a16="http://schemas.microsoft.com/office/drawing/2014/main" id="{6E42A200-EAB4-416C-A7A3-A06766749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38575" y="4724400"/>
            <a:ext cx="581013" cy="451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4" name="Line 24">
            <a:extLst>
              <a:ext uri="{FF2B5EF4-FFF2-40B4-BE49-F238E27FC236}">
                <a16:creationId xmlns:a16="http://schemas.microsoft.com/office/drawing/2014/main" id="{15392A11-3ACE-44D5-BD2F-1FB6D0170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5" name="Line 25">
            <a:extLst>
              <a:ext uri="{FF2B5EF4-FFF2-40B4-BE49-F238E27FC236}">
                <a16:creationId xmlns:a16="http://schemas.microsoft.com/office/drawing/2014/main" id="{D45D094E-3E34-4F2E-A35A-F2CACA64C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46" name="Line 26">
            <a:extLst>
              <a:ext uri="{FF2B5EF4-FFF2-40B4-BE49-F238E27FC236}">
                <a16:creationId xmlns:a16="http://schemas.microsoft.com/office/drawing/2014/main" id="{27458AD1-C7D5-49B4-9DE5-7ABA115F1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51" name="Oval 27">
            <a:extLst>
              <a:ext uri="{FF2B5EF4-FFF2-40B4-BE49-F238E27FC236}">
                <a16:creationId xmlns:a16="http://schemas.microsoft.com/office/drawing/2014/main" id="{F6614496-B1E8-412F-A22F-E24243E85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6652" name="Text Box 28">
            <a:extLst>
              <a:ext uri="{FF2B5EF4-FFF2-40B4-BE49-F238E27FC236}">
                <a16:creationId xmlns:a16="http://schemas.microsoft.com/office/drawing/2014/main" id="{C3BE6420-CC37-48F2-BF28-4AC8E613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124200"/>
            <a:ext cx="2971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Punto de equilibrio</a:t>
            </a:r>
          </a:p>
        </p:txBody>
      </p:sp>
      <p:sp>
        <p:nvSpPr>
          <p:cNvPr id="26653" name="Text Box 29">
            <a:extLst>
              <a:ext uri="{FF2B5EF4-FFF2-40B4-BE49-F238E27FC236}">
                <a16:creationId xmlns:a16="http://schemas.microsoft.com/office/drawing/2014/main" id="{98A5B3E6-3E18-4B67-A686-C4E23C5E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10000"/>
            <a:ext cx="220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Inestable</a:t>
            </a:r>
          </a:p>
        </p:txBody>
      </p:sp>
      <p:sp>
        <p:nvSpPr>
          <p:cNvPr id="26654" name="Line 30">
            <a:extLst>
              <a:ext uri="{FF2B5EF4-FFF2-40B4-BE49-F238E27FC236}">
                <a16:creationId xmlns:a16="http://schemas.microsoft.com/office/drawing/2014/main" id="{C3A4CB34-876F-4903-A594-198A50EFC4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1030288"/>
            <a:ext cx="3886200" cy="43434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6655" name="Text Box 31">
            <a:extLst>
              <a:ext uri="{FF2B5EF4-FFF2-40B4-BE49-F238E27FC236}">
                <a16:creationId xmlns:a16="http://schemas.microsoft.com/office/drawing/2014/main" id="{4A1B08EC-56AA-4B2E-9EA6-02B8AF574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057400"/>
            <a:ext cx="2286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Tiende a K1</a:t>
            </a:r>
          </a:p>
        </p:txBody>
      </p:sp>
      <p:sp>
        <p:nvSpPr>
          <p:cNvPr id="26656" name="Text Box 32">
            <a:extLst>
              <a:ext uri="{FF2B5EF4-FFF2-40B4-BE49-F238E27FC236}">
                <a16:creationId xmlns:a16="http://schemas.microsoft.com/office/drawing/2014/main" id="{893AC491-FF32-4B55-A3C9-68350FDB2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14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Tiende a K2</a:t>
            </a:r>
          </a:p>
        </p:txBody>
      </p:sp>
      <p:sp>
        <p:nvSpPr>
          <p:cNvPr id="26657" name="Text Box 33">
            <a:extLst>
              <a:ext uri="{FF2B5EF4-FFF2-40B4-BE49-F238E27FC236}">
                <a16:creationId xmlns:a16="http://schemas.microsoft.com/office/drawing/2014/main" id="{5C645FBF-B1E8-4702-A0C8-7061B5E26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8600"/>
            <a:ext cx="22860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Tiende a coexistencia</a:t>
            </a:r>
          </a:p>
        </p:txBody>
      </p:sp>
      <p:sp>
        <p:nvSpPr>
          <p:cNvPr id="2" name="Line 20">
            <a:extLst>
              <a:ext uri="{FF2B5EF4-FFF2-40B4-BE49-F238E27FC236}">
                <a16:creationId xmlns:a16="http://schemas.microsoft.com/office/drawing/2014/main" id="{F94C1516-2B77-47C4-8950-466F6DBA03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28985" y="3985093"/>
            <a:ext cx="2" cy="3938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" name="Line 21">
            <a:extLst>
              <a:ext uri="{FF2B5EF4-FFF2-40B4-BE49-F238E27FC236}">
                <a16:creationId xmlns:a16="http://schemas.microsoft.com/office/drawing/2014/main" id="{A33F9392-1A8E-4F8A-A40B-0C9B1F4C8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987" y="43789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" name="Line 22">
            <a:extLst>
              <a:ext uri="{FF2B5EF4-FFF2-40B4-BE49-F238E27FC236}">
                <a16:creationId xmlns:a16="http://schemas.microsoft.com/office/drawing/2014/main" id="{6570F853-7306-43FA-8F96-69B8083022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7562" y="3908893"/>
            <a:ext cx="581013" cy="451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nimBg="1" autoUpdateAnimBg="0"/>
      <p:bldP spid="26653" grpId="0" animBg="1" autoUpdateAnimBg="0"/>
      <p:bldP spid="26655" grpId="0" animBg="1" autoUpdateAnimBg="0"/>
      <p:bldP spid="26656" grpId="0" animBg="1" autoUpdateAnimBg="0"/>
      <p:bldP spid="2665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875E6826-4541-4D96-A71B-433412E5E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052513"/>
            <a:ext cx="44640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K1&gt;K2/</a:t>
            </a: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21            K1 21&gt;K2 </a:t>
            </a:r>
          </a:p>
        </p:txBody>
      </p:sp>
      <p:sp>
        <p:nvSpPr>
          <p:cNvPr id="27651" name="Text Box 5">
            <a:extLst>
              <a:ext uri="{FF2B5EF4-FFF2-40B4-BE49-F238E27FC236}">
                <a16:creationId xmlns:a16="http://schemas.microsoft.com/office/drawing/2014/main" id="{30B0F2ED-6E61-4554-8C1D-AE5AC9562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133600"/>
            <a:ext cx="43195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</a:t>
            </a:r>
            <a:r>
              <a:rPr lang="es-ES_tradnl" altLang="es-AR" sz="2400">
                <a:latin typeface="Arial" panose="020B0604020202020204" pitchFamily="34" charset="0"/>
              </a:rPr>
              <a:t> &gt; K1/ </a:t>
            </a: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12        K2 12&gt; K1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7652" name="Rectangle 6">
            <a:extLst>
              <a:ext uri="{FF2B5EF4-FFF2-40B4-BE49-F238E27FC236}">
                <a16:creationId xmlns:a16="http://schemas.microsoft.com/office/drawing/2014/main" id="{237B1D2B-46BD-47ED-977C-542AA7C7D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141663"/>
            <a:ext cx="4103687" cy="25923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67F7435B-1DDD-49E4-9A06-C9189D7AE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36562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7654" name="Rectangle 8">
            <a:extLst>
              <a:ext uri="{FF2B5EF4-FFF2-40B4-BE49-F238E27FC236}">
                <a16:creationId xmlns:a16="http://schemas.microsoft.com/office/drawing/2014/main" id="{9CBCABE6-9653-4365-A8D3-287233CD0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005263"/>
            <a:ext cx="1943100" cy="151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7655" name="Text Box 9">
            <a:extLst>
              <a:ext uri="{FF2B5EF4-FFF2-40B4-BE49-F238E27FC236}">
                <a16:creationId xmlns:a16="http://schemas.microsoft.com/office/drawing/2014/main" id="{BD72319F-2F6E-4817-93E0-EE993AF3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284538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 12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7656" name="Rectangle 10">
            <a:extLst>
              <a:ext uri="{FF2B5EF4-FFF2-40B4-BE49-F238E27FC236}">
                <a16:creationId xmlns:a16="http://schemas.microsoft.com/office/drawing/2014/main" id="{C5035F4C-2099-4B4F-9854-F2709C968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141663"/>
            <a:ext cx="4103687" cy="25923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7657" name="Text Box 11">
            <a:extLst>
              <a:ext uri="{FF2B5EF4-FFF2-40B4-BE49-F238E27FC236}">
                <a16:creationId xmlns:a16="http://schemas.microsoft.com/office/drawing/2014/main" id="{67DA1164-2463-47F2-A236-C16AC3F82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213100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</p:txBody>
      </p:sp>
      <p:sp>
        <p:nvSpPr>
          <p:cNvPr id="27658" name="Rectangle 12">
            <a:extLst>
              <a:ext uri="{FF2B5EF4-FFF2-40B4-BE49-F238E27FC236}">
                <a16:creationId xmlns:a16="http://schemas.microsoft.com/office/drawing/2014/main" id="{59B28022-49E2-465E-96FC-6D9F697F7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005263"/>
            <a:ext cx="1943100" cy="151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7659" name="Text Box 13">
            <a:extLst>
              <a:ext uri="{FF2B5EF4-FFF2-40B4-BE49-F238E27FC236}">
                <a16:creationId xmlns:a16="http://schemas.microsoft.com/office/drawing/2014/main" id="{AC1B9783-E53E-45AF-B3F8-F37D61FF2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5085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7660" name="Text Box 14">
            <a:extLst>
              <a:ext uri="{FF2B5EF4-FFF2-40B4-BE49-F238E27FC236}">
                <a16:creationId xmlns:a16="http://schemas.microsoft.com/office/drawing/2014/main" id="{1E8FCA4A-F013-4D78-A32E-6FE9062C7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8453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K1 21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7661" name="Text Box 15">
            <a:extLst>
              <a:ext uri="{FF2B5EF4-FFF2-40B4-BE49-F238E27FC236}">
                <a16:creationId xmlns:a16="http://schemas.microsoft.com/office/drawing/2014/main" id="{5502ABBC-5D92-4A51-8E0B-3BE58105E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876925"/>
            <a:ext cx="72723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Para las dos especies la competencia interespecífica es mayor que la intraespecífica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7662" name="Text Box 16">
            <a:extLst>
              <a:ext uri="{FF2B5EF4-FFF2-40B4-BE49-F238E27FC236}">
                <a16:creationId xmlns:a16="http://schemas.microsoft.com/office/drawing/2014/main" id="{548839AD-C8E3-4C17-BEDC-C76C90825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60350"/>
            <a:ext cx="29527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Equilibrio inestable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7663" name="Text Box 17">
            <a:extLst>
              <a:ext uri="{FF2B5EF4-FFF2-40B4-BE49-F238E27FC236}">
                <a16:creationId xmlns:a16="http://schemas.microsoft.com/office/drawing/2014/main" id="{31E35CDE-9758-4090-AF2B-3BE3D22B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765175"/>
            <a:ext cx="23050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Competidores interespecíficos fuertes</a:t>
            </a:r>
            <a:endParaRPr lang="es-ES" altLang="es-A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>
            <a:extLst>
              <a:ext uri="{FF2B5EF4-FFF2-40B4-BE49-F238E27FC236}">
                <a16:creationId xmlns:a16="http://schemas.microsoft.com/office/drawing/2014/main" id="{9C81F982-6E64-469E-A99A-C5692CAC8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838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88B6CE55-32F7-46E4-9AAA-18357B0D5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4102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3C89FCBF-BE15-4786-A906-A90CDCEC5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56A8F8BF-B2B7-41D1-A109-1E1E46B61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43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C6F4073D-E959-429B-BB16-5AF89F33E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3575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K2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63CE7BAC-A64C-4178-82A5-6C4606FCB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5516563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BEAAF419-BFC2-493F-BE3E-04F125DF3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589588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K2/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21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8681" name="Line 9">
            <a:extLst>
              <a:ext uri="{FF2B5EF4-FFF2-40B4-BE49-F238E27FC236}">
                <a16:creationId xmlns:a16="http://schemas.microsoft.com/office/drawing/2014/main" id="{B1AE8585-4034-4C00-A5E3-4E161714B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81400"/>
            <a:ext cx="3657600" cy="1828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A2C142CE-9A68-49D0-80C0-14B58F4BC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628775"/>
            <a:ext cx="141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K1/ </a:t>
            </a:r>
            <a:r>
              <a:rPr lang="es-ES_tradnl" altLang="es-AR" sz="2400" b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F4F4CF95-4789-46EC-A253-660C774B9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752600"/>
            <a:ext cx="1600200" cy="36576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A3F43908-659B-4415-9CD4-CAD16D8B1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724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dN2/dt= 0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CBE59DF0-AEA8-4ACF-88AC-BEE77181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dN1/dt=0</a:t>
            </a:r>
          </a:p>
        </p:txBody>
      </p:sp>
      <p:sp>
        <p:nvSpPr>
          <p:cNvPr id="28686" name="Line 17">
            <a:extLst>
              <a:ext uri="{FF2B5EF4-FFF2-40B4-BE49-F238E27FC236}">
                <a16:creationId xmlns:a16="http://schemas.microsoft.com/office/drawing/2014/main" id="{88952346-16F2-4522-B296-B53948A175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43034" y="4419599"/>
            <a:ext cx="2346" cy="7619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87" name="Line 18">
            <a:extLst>
              <a:ext uri="{FF2B5EF4-FFF2-40B4-BE49-F238E27FC236}">
                <a16:creationId xmlns:a16="http://schemas.microsoft.com/office/drawing/2014/main" id="{81ABBD4C-1A0B-48F1-B9BA-BAD254917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3035" y="518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88" name="Line 19">
            <a:extLst>
              <a:ext uri="{FF2B5EF4-FFF2-40B4-BE49-F238E27FC236}">
                <a16:creationId xmlns:a16="http://schemas.microsoft.com/office/drawing/2014/main" id="{FD96694E-AA42-4F21-9302-46703E1433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1065" y="4495799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7671" name="Oval 23">
            <a:extLst>
              <a:ext uri="{FF2B5EF4-FFF2-40B4-BE49-F238E27FC236}">
                <a16:creationId xmlns:a16="http://schemas.microsoft.com/office/drawing/2014/main" id="{7F353D7E-1EE6-48E1-A169-4D183F1BC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7672" name="Text Box 24">
            <a:extLst>
              <a:ext uri="{FF2B5EF4-FFF2-40B4-BE49-F238E27FC236}">
                <a16:creationId xmlns:a16="http://schemas.microsoft.com/office/drawing/2014/main" id="{CBBD3B0C-272F-433F-86FD-793B3EAB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2971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Punto de equilibrio</a:t>
            </a:r>
          </a:p>
        </p:txBody>
      </p:sp>
      <p:sp>
        <p:nvSpPr>
          <p:cNvPr id="27673" name="Text Box 25">
            <a:extLst>
              <a:ext uri="{FF2B5EF4-FFF2-40B4-BE49-F238E27FC236}">
                <a16:creationId xmlns:a16="http://schemas.microsoft.com/office/drawing/2014/main" id="{18DA9BB6-2862-4844-AAB5-58B2DA6DA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038600"/>
            <a:ext cx="220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Estable</a:t>
            </a:r>
          </a:p>
        </p:txBody>
      </p:sp>
      <p:sp>
        <p:nvSpPr>
          <p:cNvPr id="28692" name="Line 30">
            <a:extLst>
              <a:ext uri="{FF2B5EF4-FFF2-40B4-BE49-F238E27FC236}">
                <a16:creationId xmlns:a16="http://schemas.microsoft.com/office/drawing/2014/main" id="{0F588BD2-5551-46C9-A1E8-CA6B94F0E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93" name="Line 31">
            <a:extLst>
              <a:ext uri="{FF2B5EF4-FFF2-40B4-BE49-F238E27FC236}">
                <a16:creationId xmlns:a16="http://schemas.microsoft.com/office/drawing/2014/main" id="{B5BAB244-98C7-4540-8E7A-8D98FC2A0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94" name="Line 32">
            <a:extLst>
              <a:ext uri="{FF2B5EF4-FFF2-40B4-BE49-F238E27FC236}">
                <a16:creationId xmlns:a16="http://schemas.microsoft.com/office/drawing/2014/main" id="{9F994276-68D9-470F-B425-45FD8B3AE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95" name="Line 33">
            <a:extLst>
              <a:ext uri="{FF2B5EF4-FFF2-40B4-BE49-F238E27FC236}">
                <a16:creationId xmlns:a16="http://schemas.microsoft.com/office/drawing/2014/main" id="{6043A855-43BF-4239-BCC9-F278ADFC69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96" name="Line 34">
            <a:extLst>
              <a:ext uri="{FF2B5EF4-FFF2-40B4-BE49-F238E27FC236}">
                <a16:creationId xmlns:a16="http://schemas.microsoft.com/office/drawing/2014/main" id="{23CE32C3-B2AD-4799-AFAA-F655B6BD57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8697" name="Line 35">
            <a:extLst>
              <a:ext uri="{FF2B5EF4-FFF2-40B4-BE49-F238E27FC236}">
                <a16:creationId xmlns:a16="http://schemas.microsoft.com/office/drawing/2014/main" id="{2F54891C-D37D-4C02-87DC-F367E3EAAD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4724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7684" name="Text Box 36">
            <a:extLst>
              <a:ext uri="{FF2B5EF4-FFF2-40B4-BE49-F238E27FC236}">
                <a16:creationId xmlns:a16="http://schemas.microsoft.com/office/drawing/2014/main" id="{06EF5252-F8C2-4DE2-A0AD-6674DCA7B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04800"/>
            <a:ext cx="4191000" cy="1552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Independientemente de los valores iniciales se llega al punto de equilibrio con coexistencia</a:t>
            </a:r>
          </a:p>
        </p:txBody>
      </p:sp>
      <p:sp>
        <p:nvSpPr>
          <p:cNvPr id="2" name="Line 17">
            <a:extLst>
              <a:ext uri="{FF2B5EF4-FFF2-40B4-BE49-F238E27FC236}">
                <a16:creationId xmlns:a16="http://schemas.microsoft.com/office/drawing/2014/main" id="{875E6DB0-9883-4F06-97A6-0FE3A82F7C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1019" y="3793001"/>
            <a:ext cx="2346" cy="7619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" name="Line 18">
            <a:extLst>
              <a:ext uri="{FF2B5EF4-FFF2-40B4-BE49-F238E27FC236}">
                <a16:creationId xmlns:a16="http://schemas.microsoft.com/office/drawing/2014/main" id="{2B2BA61B-82E5-4BBE-84BC-34D665CBA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1020" y="4555001"/>
            <a:ext cx="386568" cy="169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" name="Line 19">
            <a:extLst>
              <a:ext uri="{FF2B5EF4-FFF2-40B4-BE49-F238E27FC236}">
                <a16:creationId xmlns:a16="http://schemas.microsoft.com/office/drawing/2014/main" id="{53D74BB8-1148-4C00-B22B-141D04355E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734" y="3869201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2" grpId="0" animBg="1" autoUpdateAnimBg="0"/>
      <p:bldP spid="27673" grpId="0" animBg="1" autoUpdateAnimBg="0"/>
      <p:bldP spid="2768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838B1D93-6AB7-46A4-8FC4-889E654C9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052513"/>
            <a:ext cx="44640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K1&lt;K2/</a:t>
            </a: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21            K1 21&lt;K2 </a:t>
            </a:r>
          </a:p>
        </p:txBody>
      </p:sp>
      <p:sp>
        <p:nvSpPr>
          <p:cNvPr id="29699" name="Text Box 5">
            <a:extLst>
              <a:ext uri="{FF2B5EF4-FFF2-40B4-BE49-F238E27FC236}">
                <a16:creationId xmlns:a16="http://schemas.microsoft.com/office/drawing/2014/main" id="{79386AC3-69DB-4FA3-A18F-C24E919FC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133600"/>
            <a:ext cx="43195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</a:t>
            </a:r>
            <a:r>
              <a:rPr lang="es-ES_tradnl" altLang="es-AR" sz="2400">
                <a:latin typeface="Arial" panose="020B0604020202020204" pitchFamily="34" charset="0"/>
              </a:rPr>
              <a:t> &lt; K1/ </a:t>
            </a: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12        K2 12&lt; K1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9700" name="Rectangle 6">
            <a:extLst>
              <a:ext uri="{FF2B5EF4-FFF2-40B4-BE49-F238E27FC236}">
                <a16:creationId xmlns:a16="http://schemas.microsoft.com/office/drawing/2014/main" id="{DB1F9B18-F328-4F3E-A13A-DC3F867A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141663"/>
            <a:ext cx="4103687" cy="2592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120D0B13-A231-4435-981C-0D0536D76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3575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K1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9702" name="Rectangle 8">
            <a:extLst>
              <a:ext uri="{FF2B5EF4-FFF2-40B4-BE49-F238E27FC236}">
                <a16:creationId xmlns:a16="http://schemas.microsoft.com/office/drawing/2014/main" id="{43E4E076-D7F4-4135-B82D-1F19AA2AE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005263"/>
            <a:ext cx="1943100" cy="15113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9703" name="Text Box 9">
            <a:extLst>
              <a:ext uri="{FF2B5EF4-FFF2-40B4-BE49-F238E27FC236}">
                <a16:creationId xmlns:a16="http://schemas.microsoft.com/office/drawing/2014/main" id="{088DA9E2-65BA-4A4A-9401-F41727948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365625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 12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9704" name="Rectangle 10">
            <a:extLst>
              <a:ext uri="{FF2B5EF4-FFF2-40B4-BE49-F238E27FC236}">
                <a16:creationId xmlns:a16="http://schemas.microsoft.com/office/drawing/2014/main" id="{C50F7A9A-F7DB-46F9-AE8F-92B179636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141663"/>
            <a:ext cx="4103687" cy="2592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9705" name="Rectangle 12">
            <a:extLst>
              <a:ext uri="{FF2B5EF4-FFF2-40B4-BE49-F238E27FC236}">
                <a16:creationId xmlns:a16="http://schemas.microsoft.com/office/drawing/2014/main" id="{1A05D8F7-E7AB-4247-8383-DD0251050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005263"/>
            <a:ext cx="1943100" cy="15113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29706" name="Text Box 13">
            <a:extLst>
              <a:ext uri="{FF2B5EF4-FFF2-40B4-BE49-F238E27FC236}">
                <a16:creationId xmlns:a16="http://schemas.microsoft.com/office/drawing/2014/main" id="{E2C6B1CA-89C2-4D74-A8D1-EA2E46137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357563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K2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9707" name="Text Box 14">
            <a:extLst>
              <a:ext uri="{FF2B5EF4-FFF2-40B4-BE49-F238E27FC236}">
                <a16:creationId xmlns:a16="http://schemas.microsoft.com/office/drawing/2014/main" id="{148CAC82-4E09-48F1-ABE0-E26821BA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3656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  <a:sym typeface="Symbol" panose="05050102010706020507" pitchFamily="18" charset="2"/>
              </a:rPr>
              <a:t>K1 21</a:t>
            </a:r>
            <a:endParaRPr lang="es-ES" altLang="es-AR" sz="24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9708" name="Text Box 15">
            <a:extLst>
              <a:ext uri="{FF2B5EF4-FFF2-40B4-BE49-F238E27FC236}">
                <a16:creationId xmlns:a16="http://schemas.microsoft.com/office/drawing/2014/main" id="{30BCA428-CBE1-42D3-A54F-D913B34A8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876925"/>
            <a:ext cx="72723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Para las dos especies el efecto de la competencia interespecífica es menor que la intraespecífica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9709" name="Text Box 16">
            <a:extLst>
              <a:ext uri="{FF2B5EF4-FFF2-40B4-BE49-F238E27FC236}">
                <a16:creationId xmlns:a16="http://schemas.microsoft.com/office/drawing/2014/main" id="{549257EB-06C8-4255-93A6-EE2EAD51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60350"/>
            <a:ext cx="26654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Equilibrio estable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9710" name="Text Box 17">
            <a:extLst>
              <a:ext uri="{FF2B5EF4-FFF2-40B4-BE49-F238E27FC236}">
                <a16:creationId xmlns:a16="http://schemas.microsoft.com/office/drawing/2014/main" id="{5F13E477-0343-4528-9B5F-F71C3186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196975"/>
            <a:ext cx="27003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Competidores interespecíficos débiles</a:t>
            </a:r>
            <a:endParaRPr lang="es-ES" altLang="es-A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>
            <a:extLst>
              <a:ext uri="{FF2B5EF4-FFF2-40B4-BE49-F238E27FC236}">
                <a16:creationId xmlns:a16="http://schemas.microsoft.com/office/drawing/2014/main" id="{401B3B75-E026-40C5-AF0D-79A520FA8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68413"/>
            <a:ext cx="7777162" cy="3925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                      </a:t>
            </a:r>
          </a:p>
          <a:p>
            <a:pPr eaLnBrk="1" hangingPunct="1">
              <a:spcBef>
                <a:spcPct val="0"/>
              </a:spcBef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 depende de la probabilidad de encuentro.</a:t>
            </a:r>
          </a:p>
          <a:p>
            <a:pPr eaLnBrk="1" hangingPunct="1">
              <a:spcBef>
                <a:spcPct val="0"/>
              </a:spcBef>
            </a:pPr>
            <a:endParaRPr lang="es-ES_tradnl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se asume proporcional al producto de las densidades de las competidoras</a:t>
            </a:r>
          </a:p>
          <a:p>
            <a:pPr eaLnBrk="1" hangingPunct="1">
              <a:spcBef>
                <a:spcPct val="0"/>
              </a:spcBef>
            </a:pPr>
            <a:endParaRPr lang="es-ES_tradnl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dN1/dt= r1*N1*(K1-N1- </a:t>
            </a: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</a:rPr>
              <a:t>12*N2</a:t>
            </a:r>
            <a:r>
              <a:rPr lang="es-ES_tradnl" altLang="es-AR" sz="2400" b="1">
                <a:latin typeface="Arial" panose="020B0604020202020204" pitchFamily="34" charset="0"/>
              </a:rPr>
              <a:t> -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12*N1*N2</a:t>
            </a:r>
            <a:r>
              <a:rPr lang="es-ES_tradnl" altLang="es-AR" sz="2400" b="1">
                <a:latin typeface="Arial" panose="020B0604020202020204" pitchFamily="34" charset="0"/>
              </a:rPr>
              <a:t>)/K1=0</a:t>
            </a:r>
            <a:endParaRPr lang="es-ES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dN2/dt= r2*N2*(K2-N2- </a:t>
            </a: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</a:rPr>
              <a:t>21*N1-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21*N1*N2</a:t>
            </a:r>
            <a:r>
              <a:rPr lang="es-ES_tradnl" altLang="es-AR" sz="2400" b="1">
                <a:latin typeface="Arial" panose="020B0604020202020204" pitchFamily="34" charset="0"/>
              </a:rPr>
              <a:t> )/K2=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30723" name="Text Box 6">
            <a:extLst>
              <a:ext uri="{FF2B5EF4-FFF2-40B4-BE49-F238E27FC236}">
                <a16:creationId xmlns:a16="http://schemas.microsoft.com/office/drawing/2014/main" id="{9CC38552-2938-4A24-BF92-F1A88D227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76250"/>
            <a:ext cx="51831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Competencia por  interferencia</a:t>
            </a:r>
            <a:endParaRPr lang="es-ES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0724" name="Text Box 8">
            <a:extLst>
              <a:ext uri="{FF2B5EF4-FFF2-40B4-BE49-F238E27FC236}">
                <a16:creationId xmlns:a16="http://schemas.microsoft.com/office/drawing/2014/main" id="{C198C9E4-6734-44D2-9017-8B1B478C2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516563"/>
            <a:ext cx="935037" cy="100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</a:rPr>
              <a:t>12*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chemeClr val="accent1"/>
                </a:solidFill>
                <a:latin typeface="Arial" panose="020B0604020202020204" pitchFamily="34" charset="0"/>
              </a:rPr>
              <a:t>21</a:t>
            </a:r>
            <a:endParaRPr lang="es-ES" altLang="es-AR" sz="2400" b="1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Text Box 9">
            <a:extLst>
              <a:ext uri="{FF2B5EF4-FFF2-40B4-BE49-F238E27FC236}">
                <a16:creationId xmlns:a16="http://schemas.microsoft.com/office/drawing/2014/main" id="{B70BB376-59E9-4AF7-ABE8-76AF5F1BA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73688"/>
            <a:ext cx="215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Coeficientes por explotación</a:t>
            </a:r>
          </a:p>
        </p:txBody>
      </p:sp>
      <p:sp>
        <p:nvSpPr>
          <p:cNvPr id="30726" name="Text Box 10">
            <a:extLst>
              <a:ext uri="{FF2B5EF4-FFF2-40B4-BE49-F238E27FC236}">
                <a16:creationId xmlns:a16="http://schemas.microsoft.com/office/drawing/2014/main" id="{2153C425-3EC5-4CEE-960F-74187C56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73688"/>
            <a:ext cx="215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Coeficientes por interferencia</a:t>
            </a:r>
          </a:p>
        </p:txBody>
      </p:sp>
      <p:sp>
        <p:nvSpPr>
          <p:cNvPr id="30727" name="Text Box 11">
            <a:extLst>
              <a:ext uri="{FF2B5EF4-FFF2-40B4-BE49-F238E27FC236}">
                <a16:creationId xmlns:a16="http://schemas.microsoft.com/office/drawing/2014/main" id="{314092B2-E456-4E23-9F3D-A1133FE0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5445125"/>
            <a:ext cx="935038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21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D4C1B26F-5EEE-4B0A-8702-6E8C7950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33400"/>
            <a:ext cx="4267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Relaciones interespecíficas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BDDC0B8-C50C-40D5-A589-1382AE8B3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828800"/>
            <a:ext cx="426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Tres tipos fundamentales</a:t>
            </a:r>
            <a:endParaRPr lang="es-ES_tradnl" altLang="es-AR" sz="2400" b="1">
              <a:latin typeface="Arial" panose="020B0604020202020204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0571FD27-35D2-4A04-9823-345E34D61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52800"/>
            <a:ext cx="7467600" cy="2282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los individuos de una especie afectan negativamente a los de otra,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los individuos de distintas especies se favorecen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La interacción es neutra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4">
            <a:extLst>
              <a:ext uri="{FF2B5EF4-FFF2-40B4-BE49-F238E27FC236}">
                <a16:creationId xmlns:a16="http://schemas.microsoft.com/office/drawing/2014/main" id="{5DFD86CE-CFE5-4CA7-B814-A192369EF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1125538"/>
            <a:ext cx="0" cy="309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47" name="Line 5">
            <a:extLst>
              <a:ext uri="{FF2B5EF4-FFF2-40B4-BE49-F238E27FC236}">
                <a16:creationId xmlns:a16="http://schemas.microsoft.com/office/drawing/2014/main" id="{96C6C76B-D286-4110-BA7C-9B13C9C62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221163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48" name="Freeform 6">
            <a:extLst>
              <a:ext uri="{FF2B5EF4-FFF2-40B4-BE49-F238E27FC236}">
                <a16:creationId xmlns:a16="http://schemas.microsoft.com/office/drawing/2014/main" id="{64A2372D-9032-4E86-B369-13A604357FD2}"/>
              </a:ext>
            </a:extLst>
          </p:cNvPr>
          <p:cNvSpPr>
            <a:spLocks/>
          </p:cNvSpPr>
          <p:nvPr/>
        </p:nvSpPr>
        <p:spPr bwMode="auto">
          <a:xfrm>
            <a:off x="1619250" y="1916113"/>
            <a:ext cx="2016125" cy="2305050"/>
          </a:xfrm>
          <a:custGeom>
            <a:avLst/>
            <a:gdLst>
              <a:gd name="T0" fmla="*/ 0 w 1270"/>
              <a:gd name="T1" fmla="*/ 0 h 1452"/>
              <a:gd name="T2" fmla="*/ 2147483646 w 1270"/>
              <a:gd name="T3" fmla="*/ 2147483646 h 1452"/>
              <a:gd name="T4" fmla="*/ 2147483646 w 1270"/>
              <a:gd name="T5" fmla="*/ 2147483646 h 14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70" h="1452">
                <a:moveTo>
                  <a:pt x="0" y="0"/>
                </a:moveTo>
                <a:cubicBezTo>
                  <a:pt x="234" y="38"/>
                  <a:pt x="469" y="76"/>
                  <a:pt x="681" y="318"/>
                </a:cubicBezTo>
                <a:cubicBezTo>
                  <a:pt x="893" y="560"/>
                  <a:pt x="1172" y="1263"/>
                  <a:pt x="1270" y="14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49" name="Freeform 7">
            <a:extLst>
              <a:ext uri="{FF2B5EF4-FFF2-40B4-BE49-F238E27FC236}">
                <a16:creationId xmlns:a16="http://schemas.microsoft.com/office/drawing/2014/main" id="{9BD6C210-9AA7-4C46-9331-9024D3B28716}"/>
              </a:ext>
            </a:extLst>
          </p:cNvPr>
          <p:cNvSpPr>
            <a:spLocks/>
          </p:cNvSpPr>
          <p:nvPr/>
        </p:nvSpPr>
        <p:spPr bwMode="auto">
          <a:xfrm>
            <a:off x="1619250" y="2349500"/>
            <a:ext cx="2952750" cy="1871663"/>
          </a:xfrm>
          <a:custGeom>
            <a:avLst/>
            <a:gdLst>
              <a:gd name="T0" fmla="*/ 0 w 1270"/>
              <a:gd name="T1" fmla="*/ 0 h 1452"/>
              <a:gd name="T2" fmla="*/ 2147483646 w 1270"/>
              <a:gd name="T3" fmla="*/ 2147483646 h 1452"/>
              <a:gd name="T4" fmla="*/ 2147483646 w 1270"/>
              <a:gd name="T5" fmla="*/ 2147483646 h 14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70" h="1452">
                <a:moveTo>
                  <a:pt x="0" y="0"/>
                </a:moveTo>
                <a:cubicBezTo>
                  <a:pt x="234" y="38"/>
                  <a:pt x="469" y="76"/>
                  <a:pt x="681" y="318"/>
                </a:cubicBezTo>
                <a:cubicBezTo>
                  <a:pt x="893" y="560"/>
                  <a:pt x="1172" y="1263"/>
                  <a:pt x="1270" y="14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1750" name="Text Box 8">
            <a:extLst>
              <a:ext uri="{FF2B5EF4-FFF2-40B4-BE49-F238E27FC236}">
                <a16:creationId xmlns:a16="http://schemas.microsoft.com/office/drawing/2014/main" id="{4CC7B639-4098-43B3-BAC6-7814714CE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9697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N2</a:t>
            </a:r>
          </a:p>
        </p:txBody>
      </p:sp>
      <p:sp>
        <p:nvSpPr>
          <p:cNvPr id="31751" name="Text Box 9">
            <a:extLst>
              <a:ext uri="{FF2B5EF4-FFF2-40B4-BE49-F238E27FC236}">
                <a16:creationId xmlns:a16="http://schemas.microsoft.com/office/drawing/2014/main" id="{21F9344B-2452-457B-9B62-25C8429E7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4437063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N1</a:t>
            </a:r>
          </a:p>
        </p:txBody>
      </p:sp>
      <p:sp>
        <p:nvSpPr>
          <p:cNvPr id="31752" name="Text Box 10">
            <a:extLst>
              <a:ext uri="{FF2B5EF4-FFF2-40B4-BE49-F238E27FC236}">
                <a16:creationId xmlns:a16="http://schemas.microsoft.com/office/drawing/2014/main" id="{653D2F0B-EF76-4D48-8114-D2BC44AC9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708275"/>
            <a:ext cx="1800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dN1/dt= 0</a:t>
            </a:r>
          </a:p>
        </p:txBody>
      </p:sp>
      <p:sp>
        <p:nvSpPr>
          <p:cNvPr id="31753" name="Text Box 11">
            <a:extLst>
              <a:ext uri="{FF2B5EF4-FFF2-40B4-BE49-F238E27FC236}">
                <a16:creationId xmlns:a16="http://schemas.microsoft.com/office/drawing/2014/main" id="{F5FE19D2-69F7-4E0A-8F86-5BF4590B4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557338"/>
            <a:ext cx="18002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dN2/dt= 0</a:t>
            </a:r>
          </a:p>
        </p:txBody>
      </p:sp>
      <p:sp>
        <p:nvSpPr>
          <p:cNvPr id="31754" name="Text Box 12">
            <a:extLst>
              <a:ext uri="{FF2B5EF4-FFF2-40B4-BE49-F238E27FC236}">
                <a16:creationId xmlns:a16="http://schemas.microsoft.com/office/drawing/2014/main" id="{80051095-388B-4ED4-8406-703AF4B65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300663"/>
            <a:ext cx="76327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Si hay interferencia las isoclinas no son lineales. El efecto de la competencia cambia con la densidad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A30847AF-AA10-4547-A855-F1B86A44D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166938"/>
            <a:ext cx="80645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dN1/dt= r1*N1*(K1-N1-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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1i*Ni</a:t>
            </a:r>
            <a:r>
              <a:rPr lang="es-ES_tradnl" altLang="es-AR" sz="2400" b="1">
                <a:latin typeface="Arial" panose="020B0604020202020204" pitchFamily="34" charset="0"/>
              </a:rPr>
              <a:t>)/K1=0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dN2/dt= r2*N2*(K2-N2-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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2i*Ni</a:t>
            </a:r>
            <a:r>
              <a:rPr lang="es-ES_tradnl" altLang="es-AR" sz="2400" b="1">
                <a:latin typeface="Arial" panose="020B0604020202020204" pitchFamily="34" charset="0"/>
              </a:rPr>
              <a:t>)/K2= 0</a:t>
            </a:r>
            <a:endParaRPr lang="es-ES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2771" name="Text Box 5">
            <a:extLst>
              <a:ext uri="{FF2B5EF4-FFF2-40B4-BE49-F238E27FC236}">
                <a16:creationId xmlns:a16="http://schemas.microsoft.com/office/drawing/2014/main" id="{5809D1BD-2285-41C5-82A2-B0E9F6CB0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125538"/>
            <a:ext cx="6624638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Si hubiera muchas especies interactuando</a:t>
            </a:r>
          </a:p>
        </p:txBody>
      </p:sp>
      <p:sp>
        <p:nvSpPr>
          <p:cNvPr id="32772" name="Text Box 6">
            <a:extLst>
              <a:ext uri="{FF2B5EF4-FFF2-40B4-BE49-F238E27FC236}">
                <a16:creationId xmlns:a16="http://schemas.microsoft.com/office/drawing/2014/main" id="{27C71469-F072-45CA-82C7-2F4582480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149725"/>
            <a:ext cx="3887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Competencia difusa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4">
            <a:extLst>
              <a:ext uri="{FF2B5EF4-FFF2-40B4-BE49-F238E27FC236}">
                <a16:creationId xmlns:a16="http://schemas.microsoft.com/office/drawing/2014/main" id="{556E921F-5B1F-4777-9DF3-13ADE88CC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1268413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5" name="Line 5">
            <a:extLst>
              <a:ext uri="{FF2B5EF4-FFF2-40B4-BE49-F238E27FC236}">
                <a16:creationId xmlns:a16="http://schemas.microsoft.com/office/drawing/2014/main" id="{FA5D675F-DF6C-4B34-9FB4-B7769178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47244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6" name="Text Box 7">
            <a:extLst>
              <a:ext uri="{FF2B5EF4-FFF2-40B4-BE49-F238E27FC236}">
                <a16:creationId xmlns:a16="http://schemas.microsoft.com/office/drawing/2014/main" id="{28A85CF4-1F42-4749-9BF0-7AFF19540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765175"/>
            <a:ext cx="25193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Disponibilidad recurso A</a:t>
            </a:r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2F708B35-3DF8-4B46-B1EF-78EBD5CDE8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9113" y="1844675"/>
            <a:ext cx="0" cy="28797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798" name="Oval 10">
            <a:extLst>
              <a:ext uri="{FF2B5EF4-FFF2-40B4-BE49-F238E27FC236}">
                <a16:creationId xmlns:a16="http://schemas.microsoft.com/office/drawing/2014/main" id="{04DFF37D-A374-42A4-81EC-DD78E4182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1773238"/>
            <a:ext cx="142875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0DCD575D-A311-4A3C-B9B3-DE6BFA8E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765175"/>
            <a:ext cx="2376487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Punto de oferta de A</a:t>
            </a:r>
          </a:p>
        </p:txBody>
      </p:sp>
      <p:sp>
        <p:nvSpPr>
          <p:cNvPr id="40972" name="Line 12">
            <a:extLst>
              <a:ext uri="{FF2B5EF4-FFF2-40B4-BE49-F238E27FC236}">
                <a16:creationId xmlns:a16="http://schemas.microsoft.com/office/drawing/2014/main" id="{9742B031-89B7-47EA-996E-506C58437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1989138"/>
            <a:ext cx="0" cy="2735262"/>
          </a:xfrm>
          <a:prstGeom prst="line">
            <a:avLst/>
          </a:prstGeom>
          <a:noFill/>
          <a:ln w="57150">
            <a:solidFill>
              <a:srgbClr val="660033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4D453870-34C5-4CC9-9E9A-8FD5EE9AF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852738"/>
            <a:ext cx="1908175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Vector de consumo de A</a:t>
            </a:r>
          </a:p>
        </p:txBody>
      </p:sp>
      <p:sp>
        <p:nvSpPr>
          <p:cNvPr id="33802" name="Text Box 14">
            <a:extLst>
              <a:ext uri="{FF2B5EF4-FFF2-40B4-BE49-F238E27FC236}">
                <a16:creationId xmlns:a16="http://schemas.microsoft.com/office/drawing/2014/main" id="{B0784263-193F-41DA-A8AC-FC0F20345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5949950"/>
            <a:ext cx="388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Disponibilidad recurso B</a:t>
            </a:r>
          </a:p>
        </p:txBody>
      </p:sp>
      <p:sp>
        <p:nvSpPr>
          <p:cNvPr id="40975" name="Line 15">
            <a:extLst>
              <a:ext uri="{FF2B5EF4-FFF2-40B4-BE49-F238E27FC236}">
                <a16:creationId xmlns:a16="http://schemas.microsoft.com/office/drawing/2014/main" id="{0FCAE103-36D7-42F5-9DCC-CE3B9BEB7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724400"/>
            <a:ext cx="3168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3804" name="Oval 16">
            <a:extLst>
              <a:ext uri="{FF2B5EF4-FFF2-40B4-BE49-F238E27FC236}">
                <a16:creationId xmlns:a16="http://schemas.microsoft.com/office/drawing/2014/main" id="{30D5F646-0C02-4649-B2DA-6E3BA8983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581525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40977" name="Text Box 17">
            <a:extLst>
              <a:ext uri="{FF2B5EF4-FFF2-40B4-BE49-F238E27FC236}">
                <a16:creationId xmlns:a16="http://schemas.microsoft.com/office/drawing/2014/main" id="{FA96E46A-5A9F-4656-A9FE-87A3FEC79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38" y="3933825"/>
            <a:ext cx="33829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Punto de oferta de B</a:t>
            </a:r>
          </a:p>
        </p:txBody>
      </p:sp>
      <p:sp>
        <p:nvSpPr>
          <p:cNvPr id="40978" name="Oval 18">
            <a:extLst>
              <a:ext uri="{FF2B5EF4-FFF2-40B4-BE49-F238E27FC236}">
                <a16:creationId xmlns:a16="http://schemas.microsoft.com/office/drawing/2014/main" id="{0719CE0F-1E76-4160-90EC-581C814DF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73238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40979" name="Text Box 19">
            <a:extLst>
              <a:ext uri="{FF2B5EF4-FFF2-40B4-BE49-F238E27FC236}">
                <a16:creationId xmlns:a16="http://schemas.microsoft.com/office/drawing/2014/main" id="{2DF36F04-75C7-40DE-A8A3-E628DCD8C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1196975"/>
            <a:ext cx="35988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Punto de oferta de A, B</a:t>
            </a:r>
          </a:p>
        </p:txBody>
      </p:sp>
      <p:sp>
        <p:nvSpPr>
          <p:cNvPr id="40980" name="Line 20">
            <a:extLst>
              <a:ext uri="{FF2B5EF4-FFF2-40B4-BE49-F238E27FC236}">
                <a16:creationId xmlns:a16="http://schemas.microsoft.com/office/drawing/2014/main" id="{14FC7E0E-E51C-46F5-832D-64DECBAB34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4941888"/>
            <a:ext cx="309562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81" name="Text Box 21">
            <a:extLst>
              <a:ext uri="{FF2B5EF4-FFF2-40B4-BE49-F238E27FC236}">
                <a16:creationId xmlns:a16="http://schemas.microsoft.com/office/drawing/2014/main" id="{22808C6C-4D03-493B-91BC-0633E992A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229225"/>
            <a:ext cx="3816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Vector de consumo de B</a:t>
            </a:r>
          </a:p>
        </p:txBody>
      </p:sp>
      <p:sp>
        <p:nvSpPr>
          <p:cNvPr id="33810" name="Text Box 22">
            <a:extLst>
              <a:ext uri="{FF2B5EF4-FFF2-40B4-BE49-F238E27FC236}">
                <a16:creationId xmlns:a16="http://schemas.microsoft.com/office/drawing/2014/main" id="{28F07089-744F-4425-B1AB-1B72281F6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0"/>
            <a:ext cx="28813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Modelo de Tilman</a:t>
            </a:r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452C539B-BA8F-4938-8A30-935E31738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2138" y="2133600"/>
            <a:ext cx="2808287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750F30F4-885F-4A2B-920F-DDD9DF7D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781300"/>
            <a:ext cx="2663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Vector de renovación A, B</a:t>
            </a: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EA2D76C6-1BF5-458F-9194-6FC5A6F172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3575" y="2060575"/>
            <a:ext cx="2520950" cy="237648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86" name="Text Box 26">
            <a:extLst>
              <a:ext uri="{FF2B5EF4-FFF2-40B4-BE49-F238E27FC236}">
                <a16:creationId xmlns:a16="http://schemas.microsoft.com/office/drawing/2014/main" id="{C854000E-8B60-4130-83A8-ABE93C732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1582738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Vector de consumo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A, 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 animBg="1"/>
      <p:bldP spid="40971" grpId="1" animBg="1"/>
      <p:bldP spid="40971" grpId="2" animBg="1"/>
      <p:bldP spid="40971" grpId="3" animBg="1"/>
      <p:bldP spid="40971" grpId="4" animBg="1"/>
      <p:bldP spid="40973" grpId="0" animBg="1"/>
      <p:bldP spid="40973" grpId="1" animBg="1"/>
      <p:bldP spid="40973" grpId="2" animBg="1"/>
      <p:bldP spid="40977" grpId="0" animBg="1"/>
      <p:bldP spid="40977" grpId="1" animBg="1"/>
      <p:bldP spid="40977" grpId="2" animBg="1"/>
      <p:bldP spid="40977" grpId="3" animBg="1"/>
      <p:bldP spid="40979" grpId="0" animBg="1"/>
      <p:bldP spid="40981" grpId="0" animBg="1"/>
      <p:bldP spid="40981" grpId="1" animBg="1"/>
      <p:bldP spid="40984" grpId="0"/>
      <p:bldP spid="4098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4">
            <a:extLst>
              <a:ext uri="{FF2B5EF4-FFF2-40B4-BE49-F238E27FC236}">
                <a16:creationId xmlns:a16="http://schemas.microsoft.com/office/drawing/2014/main" id="{556806E6-77CD-4A95-8E98-96DB2E95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981075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19" name="Line 5">
            <a:extLst>
              <a:ext uri="{FF2B5EF4-FFF2-40B4-BE49-F238E27FC236}">
                <a16:creationId xmlns:a16="http://schemas.microsoft.com/office/drawing/2014/main" id="{D2F400B8-CBF9-47AA-84BB-47C25D438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797425"/>
            <a:ext cx="3671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0" name="Text Box 6">
            <a:extLst>
              <a:ext uri="{FF2B5EF4-FFF2-40B4-BE49-F238E27FC236}">
                <a16:creationId xmlns:a16="http://schemas.microsoft.com/office/drawing/2014/main" id="{6218324A-E681-45EB-8A2D-BFA6D717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3736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Recurso B</a:t>
            </a:r>
          </a:p>
        </p:txBody>
      </p:sp>
      <p:sp>
        <p:nvSpPr>
          <p:cNvPr id="34821" name="Text Box 7">
            <a:extLst>
              <a:ext uri="{FF2B5EF4-FFF2-40B4-BE49-F238E27FC236}">
                <a16:creationId xmlns:a16="http://schemas.microsoft.com/office/drawing/2014/main" id="{699F2886-C0AC-4A45-8D7E-8DFEF7E8E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Recurso A</a:t>
            </a:r>
          </a:p>
        </p:txBody>
      </p:sp>
      <p:sp>
        <p:nvSpPr>
          <p:cNvPr id="34822" name="Line 8">
            <a:extLst>
              <a:ext uri="{FF2B5EF4-FFF2-40B4-BE49-F238E27FC236}">
                <a16:creationId xmlns:a16="http://schemas.microsoft.com/office/drawing/2014/main" id="{5BABB20F-0C48-4B10-AA91-C5F8E106A2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908050"/>
            <a:ext cx="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3" name="Line 9">
            <a:extLst>
              <a:ext uri="{FF2B5EF4-FFF2-40B4-BE49-F238E27FC236}">
                <a16:creationId xmlns:a16="http://schemas.microsoft.com/office/drawing/2014/main" id="{75B1E2C5-C892-4552-B8F3-0E89D8991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3357563"/>
            <a:ext cx="2303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4824" name="Text Box 10">
            <a:extLst>
              <a:ext uri="{FF2B5EF4-FFF2-40B4-BE49-F238E27FC236}">
                <a16:creationId xmlns:a16="http://schemas.microsoft.com/office/drawing/2014/main" id="{5CC83257-2DB1-45D5-80B5-037D4D1F1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500438"/>
            <a:ext cx="1655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Isoclina especie 1</a:t>
            </a:r>
          </a:p>
        </p:txBody>
      </p:sp>
      <p:sp>
        <p:nvSpPr>
          <p:cNvPr id="34825" name="Text Box 11">
            <a:extLst>
              <a:ext uri="{FF2B5EF4-FFF2-40B4-BE49-F238E27FC236}">
                <a16:creationId xmlns:a16="http://schemas.microsoft.com/office/drawing/2014/main" id="{EAE98A94-6C62-4E0E-8918-D17E8CFA0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692150"/>
            <a:ext cx="4105275" cy="1552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¿Cuál de los recursos necesita consumir más la especie 1 para empezar a crecer?</a:t>
            </a:r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880B693D-794A-4519-9811-0A113979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92825"/>
            <a:ext cx="88931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A, porque es necesaria &gt; cantidad para llegar al equilibrio</a:t>
            </a:r>
          </a:p>
        </p:txBody>
      </p:sp>
      <p:sp>
        <p:nvSpPr>
          <p:cNvPr id="41998" name="Line 14">
            <a:extLst>
              <a:ext uri="{FF2B5EF4-FFF2-40B4-BE49-F238E27FC236}">
                <a16:creationId xmlns:a16="http://schemas.microsoft.com/office/drawing/2014/main" id="{8AF8F683-C69D-4FD1-9D22-CF1DDBD8F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357563"/>
            <a:ext cx="936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FA4AADFC-101B-4116-A381-F3668CF950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4797425"/>
            <a:ext cx="0" cy="5762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/>
      <p:bldP spid="4199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4">
            <a:extLst>
              <a:ext uri="{FF2B5EF4-FFF2-40B4-BE49-F238E27FC236}">
                <a16:creationId xmlns:a16="http://schemas.microsoft.com/office/drawing/2014/main" id="{5CC08456-4832-4E14-8C8C-D6193AF22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981075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3" name="Line 5">
            <a:extLst>
              <a:ext uri="{FF2B5EF4-FFF2-40B4-BE49-F238E27FC236}">
                <a16:creationId xmlns:a16="http://schemas.microsoft.com/office/drawing/2014/main" id="{78A1BB27-B0BD-4DF8-9C9D-FB3A78387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797425"/>
            <a:ext cx="3671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4" name="Text Box 6">
            <a:extLst>
              <a:ext uri="{FF2B5EF4-FFF2-40B4-BE49-F238E27FC236}">
                <a16:creationId xmlns:a16="http://schemas.microsoft.com/office/drawing/2014/main" id="{662E4F83-CDEC-4D0F-9B78-28409FF09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373688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Recurso B</a:t>
            </a:r>
          </a:p>
        </p:txBody>
      </p:sp>
      <p:sp>
        <p:nvSpPr>
          <p:cNvPr id="35845" name="Text Box 7">
            <a:extLst>
              <a:ext uri="{FF2B5EF4-FFF2-40B4-BE49-F238E27FC236}">
                <a16:creationId xmlns:a16="http://schemas.microsoft.com/office/drawing/2014/main" id="{80F9349D-C685-4459-9411-74A68AED6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Recurso A</a:t>
            </a:r>
          </a:p>
        </p:txBody>
      </p:sp>
      <p:sp>
        <p:nvSpPr>
          <p:cNvPr id="35846" name="Line 8">
            <a:extLst>
              <a:ext uri="{FF2B5EF4-FFF2-40B4-BE49-F238E27FC236}">
                <a16:creationId xmlns:a16="http://schemas.microsoft.com/office/drawing/2014/main" id="{D3C2A00E-171D-40AE-B508-3DB069C59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908050"/>
            <a:ext cx="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7" name="Line 9">
            <a:extLst>
              <a:ext uri="{FF2B5EF4-FFF2-40B4-BE49-F238E27FC236}">
                <a16:creationId xmlns:a16="http://schemas.microsoft.com/office/drawing/2014/main" id="{1715A514-64EE-4FB5-8FEC-D90FA7A28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3357563"/>
            <a:ext cx="23034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48" name="Text Box 10">
            <a:extLst>
              <a:ext uri="{FF2B5EF4-FFF2-40B4-BE49-F238E27FC236}">
                <a16:creationId xmlns:a16="http://schemas.microsoft.com/office/drawing/2014/main" id="{4DBA0DC6-49CA-4D56-8929-1114E4FF4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500438"/>
            <a:ext cx="1655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Isoclina especie 1</a:t>
            </a:r>
          </a:p>
        </p:txBody>
      </p:sp>
      <p:sp>
        <p:nvSpPr>
          <p:cNvPr id="35849" name="Text Box 11">
            <a:extLst>
              <a:ext uri="{FF2B5EF4-FFF2-40B4-BE49-F238E27FC236}">
                <a16:creationId xmlns:a16="http://schemas.microsoft.com/office/drawing/2014/main" id="{E5543981-4CD1-49C3-B0C4-9892578D5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412875"/>
            <a:ext cx="4427537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Según ese punto de oferta, ¿cuál de los recursos va a limitar antes a la especie 1?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BEAD15FB-C72E-43C4-AC09-EE3C2D717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92825"/>
            <a:ext cx="88931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B, porque el punto de oferta está más cerca de su isoclina</a:t>
            </a:r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F0E47762-E4C6-4C18-A74F-DCCC32F05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357563"/>
            <a:ext cx="936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046" name="Line 14">
            <a:extLst>
              <a:ext uri="{FF2B5EF4-FFF2-40B4-BE49-F238E27FC236}">
                <a16:creationId xmlns:a16="http://schemas.microsoft.com/office/drawing/2014/main" id="{5AE965FB-489B-4C28-BFF7-4B3380E90C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4797425"/>
            <a:ext cx="0" cy="5762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53" name="Oval 15">
            <a:extLst>
              <a:ext uri="{FF2B5EF4-FFF2-40B4-BE49-F238E27FC236}">
                <a16:creationId xmlns:a16="http://schemas.microsoft.com/office/drawing/2014/main" id="{84DF64A8-487B-4E1E-86CA-C20F80DD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7732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35854" name="Line 16">
            <a:extLst>
              <a:ext uri="{FF2B5EF4-FFF2-40B4-BE49-F238E27FC236}">
                <a16:creationId xmlns:a16="http://schemas.microsoft.com/office/drawing/2014/main" id="{E7A4295B-DE14-4CD7-A165-9BE77A380F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1916113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55" name="Line 17">
            <a:extLst>
              <a:ext uri="{FF2B5EF4-FFF2-40B4-BE49-F238E27FC236}">
                <a16:creationId xmlns:a16="http://schemas.microsoft.com/office/drawing/2014/main" id="{9799D4D8-5A9C-4B89-993D-8D2A262C1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1916113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5856" name="Line 18">
            <a:extLst>
              <a:ext uri="{FF2B5EF4-FFF2-40B4-BE49-F238E27FC236}">
                <a16:creationId xmlns:a16="http://schemas.microsoft.com/office/drawing/2014/main" id="{D4B4A370-6B88-4800-9207-90A590C8E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1916113"/>
            <a:ext cx="2889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 animBg="1"/>
      <p:bldP spid="44044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B117010D-B9FE-4CF0-8A64-E73C150F0F5E}"/>
              </a:ext>
            </a:extLst>
          </p:cNvPr>
          <p:cNvGrpSpPr>
            <a:grpSpLocks/>
          </p:cNvGrpSpPr>
          <p:nvPr/>
        </p:nvGrpSpPr>
        <p:grpSpPr bwMode="auto">
          <a:xfrm>
            <a:off x="1871662" y="2591621"/>
            <a:ext cx="4968875" cy="1498600"/>
            <a:chOff x="657" y="2578"/>
            <a:chExt cx="3130" cy="944"/>
          </a:xfrm>
        </p:grpSpPr>
        <p:sp>
          <p:nvSpPr>
            <p:cNvPr id="36877" name="Line 5">
              <a:extLst>
                <a:ext uri="{FF2B5EF4-FFF2-40B4-BE49-F238E27FC236}">
                  <a16:creationId xmlns:a16="http://schemas.microsoft.com/office/drawing/2014/main" id="{FB344D34-E175-4121-85C4-7AFAAF3FF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" y="2578"/>
              <a:ext cx="0" cy="9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878" name="Line 6">
              <a:extLst>
                <a:ext uri="{FF2B5EF4-FFF2-40B4-BE49-F238E27FC236}">
                  <a16:creationId xmlns:a16="http://schemas.microsoft.com/office/drawing/2014/main" id="{FCE89200-1C4B-46DA-A564-0AC21CD2E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" y="3521"/>
              <a:ext cx="1555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879" name="Line 7">
              <a:extLst>
                <a:ext uri="{FF2B5EF4-FFF2-40B4-BE49-F238E27FC236}">
                  <a16:creationId xmlns:a16="http://schemas.microsoft.com/office/drawing/2014/main" id="{42E9EEEE-6E47-4687-B320-5FDCA77E5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2750"/>
              <a:ext cx="1" cy="5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880" name="Line 8">
              <a:extLst>
                <a:ext uri="{FF2B5EF4-FFF2-40B4-BE49-F238E27FC236}">
                  <a16:creationId xmlns:a16="http://schemas.microsoft.com/office/drawing/2014/main" id="{F0EDE881-120A-4DA5-B690-624A800C0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269"/>
              <a:ext cx="6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881" name="Line 9">
              <a:extLst>
                <a:ext uri="{FF2B5EF4-FFF2-40B4-BE49-F238E27FC236}">
                  <a16:creationId xmlns:a16="http://schemas.microsoft.com/office/drawing/2014/main" id="{8BD892DE-B317-492B-B923-8DBFF7E5C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8" y="2693"/>
              <a:ext cx="1" cy="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882" name="Line 10">
              <a:extLst>
                <a:ext uri="{FF2B5EF4-FFF2-40B4-BE49-F238E27FC236}">
                  <a16:creationId xmlns:a16="http://schemas.microsoft.com/office/drawing/2014/main" id="{8272855A-9FBE-454A-91AA-72460636F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8" y="3038"/>
              <a:ext cx="46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883" name="Oval 11">
              <a:extLst>
                <a:ext uri="{FF2B5EF4-FFF2-40B4-BE49-F238E27FC236}">
                  <a16:creationId xmlns:a16="http://schemas.microsoft.com/office/drawing/2014/main" id="{744F1BA2-FB9B-47A6-A0C5-DF7751C77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265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AR" altLang="es-AR" sz="2400">
                <a:latin typeface="Arial" panose="020B0604020202020204" pitchFamily="34" charset="0"/>
              </a:endParaRPr>
            </a:p>
          </p:txBody>
        </p:sp>
        <p:sp>
          <p:nvSpPr>
            <p:cNvPr id="36884" name="Oval 12">
              <a:extLst>
                <a:ext uri="{FF2B5EF4-FFF2-40B4-BE49-F238E27FC236}">
                  <a16:creationId xmlns:a16="http://schemas.microsoft.com/office/drawing/2014/main" id="{CAAA0C60-F6E3-4B4F-A4E6-97A0B0F40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324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AR" altLang="es-AR" sz="2400">
                <a:latin typeface="Arial" panose="020B0604020202020204" pitchFamily="34" charset="0"/>
              </a:endParaRPr>
            </a:p>
          </p:txBody>
        </p:sp>
        <p:sp>
          <p:nvSpPr>
            <p:cNvPr id="36885" name="Oval 13">
              <a:extLst>
                <a:ext uri="{FF2B5EF4-FFF2-40B4-BE49-F238E27FC236}">
                  <a16:creationId xmlns:a16="http://schemas.microsoft.com/office/drawing/2014/main" id="{7C861ACE-B08B-4A72-93EF-B2D449C13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302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AR" altLang="es-AR" sz="2400">
                <a:latin typeface="Arial" panose="020B0604020202020204" pitchFamily="34" charset="0"/>
              </a:endParaRPr>
            </a:p>
          </p:txBody>
        </p:sp>
        <p:sp>
          <p:nvSpPr>
            <p:cNvPr id="36886" name="Text Box 14">
              <a:extLst>
                <a:ext uri="{FF2B5EF4-FFF2-40B4-BE49-F238E27FC236}">
                  <a16:creationId xmlns:a16="http://schemas.microsoft.com/office/drawing/2014/main" id="{F4D4131D-045F-474D-A283-0970EE367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158"/>
              <a:ext cx="186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Isoclina especie 1</a:t>
              </a:r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F3B0F27E-9331-4C40-8232-F6BEDD94C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2795"/>
              <a:ext cx="186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Isoclina especie 2</a:t>
              </a:r>
            </a:p>
          </p:txBody>
        </p:sp>
      </p:grpSp>
      <p:sp>
        <p:nvSpPr>
          <p:cNvPr id="36867" name="Text Box 17">
            <a:extLst>
              <a:ext uri="{FF2B5EF4-FFF2-40B4-BE49-F238E27FC236}">
                <a16:creationId xmlns:a16="http://schemas.microsoft.com/office/drawing/2014/main" id="{7FA120BC-44A7-4327-81E6-03F78C1C0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2132013"/>
            <a:ext cx="90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6868" name="Text Box 18">
            <a:extLst>
              <a:ext uri="{FF2B5EF4-FFF2-40B4-BE49-F238E27FC236}">
                <a16:creationId xmlns:a16="http://schemas.microsoft.com/office/drawing/2014/main" id="{EBFE2E0C-771C-48E2-BEF7-C17DEFAA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42926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6869" name="Text Box 19">
            <a:extLst>
              <a:ext uri="{FF2B5EF4-FFF2-40B4-BE49-F238E27FC236}">
                <a16:creationId xmlns:a16="http://schemas.microsoft.com/office/drawing/2014/main" id="{BD56B688-BE3D-4E93-86A4-5D18084A6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99306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Dos especies, 1 y 2, compiten por los recursos A y B</a:t>
            </a:r>
          </a:p>
        </p:txBody>
      </p:sp>
      <p:sp>
        <p:nvSpPr>
          <p:cNvPr id="36870" name="Oval 20">
            <a:extLst>
              <a:ext uri="{FF2B5EF4-FFF2-40B4-BE49-F238E27FC236}">
                <a16:creationId xmlns:a16="http://schemas.microsoft.com/office/drawing/2014/main" id="{4A6FE255-C09A-4C81-BF6C-670520D89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700213"/>
            <a:ext cx="215900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AR" sz="2400">
              <a:latin typeface="Arial" panose="020B0604020202020204" pitchFamily="34" charset="0"/>
            </a:endParaRPr>
          </a:p>
        </p:txBody>
      </p:sp>
      <p:sp>
        <p:nvSpPr>
          <p:cNvPr id="36871" name="Text Box 21">
            <a:extLst>
              <a:ext uri="{FF2B5EF4-FFF2-40B4-BE49-F238E27FC236}">
                <a16:creationId xmlns:a16="http://schemas.microsoft.com/office/drawing/2014/main" id="{9696CB3C-4910-497F-9565-16BE3B6F8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1628775"/>
            <a:ext cx="3384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Distintos puntos de oferta</a:t>
            </a:r>
          </a:p>
        </p:txBody>
      </p:sp>
      <p:sp>
        <p:nvSpPr>
          <p:cNvPr id="36872" name="Line 23">
            <a:extLst>
              <a:ext uri="{FF2B5EF4-FFF2-40B4-BE49-F238E27FC236}">
                <a16:creationId xmlns:a16="http://schemas.microsoft.com/office/drawing/2014/main" id="{54FE9955-F96F-45D5-80C0-D1A346F8ED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2205038"/>
            <a:ext cx="14287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3" name="Line 24">
            <a:extLst>
              <a:ext uri="{FF2B5EF4-FFF2-40B4-BE49-F238E27FC236}">
                <a16:creationId xmlns:a16="http://schemas.microsoft.com/office/drawing/2014/main" id="{64034AFB-E468-47F7-BDF3-50135F6F92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7675" y="2205038"/>
            <a:ext cx="5048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4" name="Text Box 25">
            <a:extLst>
              <a:ext uri="{FF2B5EF4-FFF2-40B4-BE49-F238E27FC236}">
                <a16:creationId xmlns:a16="http://schemas.microsoft.com/office/drawing/2014/main" id="{CCA2DD37-310F-41C5-8092-40A0AED20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62877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 dirty="0">
                <a:latin typeface="Arial" panose="020B0604020202020204" pitchFamily="34" charset="0"/>
              </a:rPr>
              <a:t>1 excluye a 2</a:t>
            </a:r>
          </a:p>
        </p:txBody>
      </p:sp>
      <p:sp>
        <p:nvSpPr>
          <p:cNvPr id="36875" name="Line 26">
            <a:extLst>
              <a:ext uri="{FF2B5EF4-FFF2-40B4-BE49-F238E27FC236}">
                <a16:creationId xmlns:a16="http://schemas.microsoft.com/office/drawing/2014/main" id="{49BA557E-0753-4741-A39F-353DE6011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3789363"/>
            <a:ext cx="8651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6876" name="Text Box 27">
            <a:extLst>
              <a:ext uri="{FF2B5EF4-FFF2-40B4-BE49-F238E27FC236}">
                <a16:creationId xmlns:a16="http://schemas.microsoft.com/office/drawing/2014/main" id="{061E0F27-1642-49F4-86EA-AC804BAA1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941888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Ninguna especie sobrevive</a:t>
            </a:r>
          </a:p>
        </p:txBody>
      </p:sp>
      <p:sp>
        <p:nvSpPr>
          <p:cNvPr id="2" name="Line 16">
            <a:extLst>
              <a:ext uri="{FF2B5EF4-FFF2-40B4-BE49-F238E27FC236}">
                <a16:creationId xmlns:a16="http://schemas.microsoft.com/office/drawing/2014/main" id="{B017234F-563B-4F7F-8B07-66964826D0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5232" y="2928143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571A1B89-F3B2-416B-BC83-2F5EEB7B6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5595" y="2928143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" name="Line 18">
            <a:extLst>
              <a:ext uri="{FF2B5EF4-FFF2-40B4-BE49-F238E27FC236}">
                <a16:creationId xmlns:a16="http://schemas.microsoft.com/office/drawing/2014/main" id="{75AECEE7-FF1C-445B-857E-FFCAC9FCF4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5232" y="2928143"/>
            <a:ext cx="2889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" name="Line 16">
            <a:extLst>
              <a:ext uri="{FF2B5EF4-FFF2-40B4-BE49-F238E27FC236}">
                <a16:creationId xmlns:a16="http://schemas.microsoft.com/office/drawing/2014/main" id="{0D80D4D2-AD55-4188-ACDB-80EFD77849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26318" y="3476625"/>
            <a:ext cx="255937" cy="336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100D1A74-856A-4A03-8A38-203550AEF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3494385"/>
            <a:ext cx="0" cy="2552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" name="Line 18">
            <a:extLst>
              <a:ext uri="{FF2B5EF4-FFF2-40B4-BE49-F238E27FC236}">
                <a16:creationId xmlns:a16="http://schemas.microsoft.com/office/drawing/2014/main" id="{B2E2CFE1-804D-4271-A91B-71018141B7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0151" y="3471913"/>
            <a:ext cx="200623" cy="2159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0E9B2AEA-D601-4AA6-9D01-2108B435BF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30223" y="3783159"/>
            <a:ext cx="255937" cy="336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Line 17">
            <a:extLst>
              <a:ext uri="{FF2B5EF4-FFF2-40B4-BE49-F238E27FC236}">
                <a16:creationId xmlns:a16="http://schemas.microsoft.com/office/drawing/2014/main" id="{4E5875C1-01C9-4FA3-8959-E3B763829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4243" y="3800919"/>
            <a:ext cx="0" cy="2552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BE693513-CE0E-4302-B161-0DBECC3C03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4056" y="3778447"/>
            <a:ext cx="200623" cy="2159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1">
            <a:extLst>
              <a:ext uri="{FF2B5EF4-FFF2-40B4-BE49-F238E27FC236}">
                <a16:creationId xmlns:a16="http://schemas.microsoft.com/office/drawing/2014/main" id="{5C58013B-DED0-49CC-929F-D835E09F8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581525"/>
            <a:ext cx="30241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grpSp>
        <p:nvGrpSpPr>
          <p:cNvPr id="37891" name="Group 36">
            <a:extLst>
              <a:ext uri="{FF2B5EF4-FFF2-40B4-BE49-F238E27FC236}">
                <a16:creationId xmlns:a16="http://schemas.microsoft.com/office/drawing/2014/main" id="{6C3A1BA2-0A03-4E38-BCCE-F97A17914CD4}"/>
              </a:ext>
            </a:extLst>
          </p:cNvPr>
          <p:cNvGrpSpPr>
            <a:grpSpLocks/>
          </p:cNvGrpSpPr>
          <p:nvPr/>
        </p:nvGrpSpPr>
        <p:grpSpPr bwMode="auto">
          <a:xfrm>
            <a:off x="0" y="1557338"/>
            <a:ext cx="8459788" cy="4705350"/>
            <a:chOff x="0" y="981"/>
            <a:chExt cx="5329" cy="2964"/>
          </a:xfrm>
        </p:grpSpPr>
        <p:grpSp>
          <p:nvGrpSpPr>
            <p:cNvPr id="37894" name="Group 15">
              <a:extLst>
                <a:ext uri="{FF2B5EF4-FFF2-40B4-BE49-F238E27FC236}">
                  <a16:creationId xmlns:a16="http://schemas.microsoft.com/office/drawing/2014/main" id="{DF1A6B23-6D70-4C6B-AE09-089A20B199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7" y="1026"/>
              <a:ext cx="2994" cy="2268"/>
              <a:chOff x="1096" y="1408"/>
              <a:chExt cx="1267" cy="979"/>
            </a:xfrm>
          </p:grpSpPr>
          <p:sp>
            <p:nvSpPr>
              <p:cNvPr id="37907" name="Line 16">
                <a:extLst>
                  <a:ext uri="{FF2B5EF4-FFF2-40B4-BE49-F238E27FC236}">
                    <a16:creationId xmlns:a16="http://schemas.microsoft.com/office/drawing/2014/main" id="{70237097-7D24-4232-86AE-0035B489F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" y="1465"/>
                <a:ext cx="0" cy="92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7908" name="Line 17">
                <a:extLst>
                  <a:ext uri="{FF2B5EF4-FFF2-40B4-BE49-F238E27FC236}">
                    <a16:creationId xmlns:a16="http://schemas.microsoft.com/office/drawing/2014/main" id="{BEF20F0C-2B95-4585-B0AC-49317588A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" y="2387"/>
                <a:ext cx="1267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7909" name="Line 18">
                <a:extLst>
                  <a:ext uri="{FF2B5EF4-FFF2-40B4-BE49-F238E27FC236}">
                    <a16:creationId xmlns:a16="http://schemas.microsoft.com/office/drawing/2014/main" id="{25D0E631-1F5F-469F-A63A-42826F377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1" y="1465"/>
                <a:ext cx="1" cy="749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7910" name="Line 19">
                <a:extLst>
                  <a:ext uri="{FF2B5EF4-FFF2-40B4-BE49-F238E27FC236}">
                    <a16:creationId xmlns:a16="http://schemas.microsoft.com/office/drawing/2014/main" id="{CBC10743-45DF-4FDD-BEE2-6EE522CC0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8" y="1408"/>
                <a:ext cx="1" cy="576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7911" name="Line 20">
                <a:extLst>
                  <a:ext uri="{FF2B5EF4-FFF2-40B4-BE49-F238E27FC236}">
                    <a16:creationId xmlns:a16="http://schemas.microsoft.com/office/drawing/2014/main" id="{3144EFC3-C0D3-4F51-980C-BA88FEC30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8" y="1984"/>
                <a:ext cx="103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</p:grpSp>
        <p:sp>
          <p:nvSpPr>
            <p:cNvPr id="37895" name="Text Box 22">
              <a:extLst>
                <a:ext uri="{FF2B5EF4-FFF2-40B4-BE49-F238E27FC236}">
                  <a16:creationId xmlns:a16="http://schemas.microsoft.com/office/drawing/2014/main" id="{5662CC1B-25D4-4590-A363-D9814BBB0C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" y="2205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Isoclina 1</a:t>
              </a:r>
            </a:p>
          </p:txBody>
        </p:sp>
        <p:sp>
          <p:nvSpPr>
            <p:cNvPr id="37896" name="Text Box 23">
              <a:extLst>
                <a:ext uri="{FF2B5EF4-FFF2-40B4-BE49-F238E27FC236}">
                  <a16:creationId xmlns:a16="http://schemas.microsoft.com/office/drawing/2014/main" id="{3C5829DF-ED20-4D03-B5FF-9AD8A216E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2750"/>
              <a:ext cx="1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Isoclina 2</a:t>
              </a:r>
            </a:p>
          </p:txBody>
        </p:sp>
        <p:sp>
          <p:nvSpPr>
            <p:cNvPr id="37897" name="Text Box 24">
              <a:extLst>
                <a:ext uri="{FF2B5EF4-FFF2-40B4-BE49-F238E27FC236}">
                  <a16:creationId xmlns:a16="http://schemas.microsoft.com/office/drawing/2014/main" id="{B0DC53B8-5687-4FFD-A7FE-A414F62AF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3657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Recurso B</a:t>
              </a:r>
            </a:p>
          </p:txBody>
        </p:sp>
        <p:sp>
          <p:nvSpPr>
            <p:cNvPr id="37898" name="Text Box 25">
              <a:extLst>
                <a:ext uri="{FF2B5EF4-FFF2-40B4-BE49-F238E27FC236}">
                  <a16:creationId xmlns:a16="http://schemas.microsoft.com/office/drawing/2014/main" id="{D07990EB-76B1-4C36-80D1-1EB4A60B9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81"/>
              <a:ext cx="9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Recurso A</a:t>
              </a:r>
            </a:p>
          </p:txBody>
        </p:sp>
        <p:sp>
          <p:nvSpPr>
            <p:cNvPr id="37899" name="Text Box 26">
              <a:extLst>
                <a:ext uri="{FF2B5EF4-FFF2-40B4-BE49-F238E27FC236}">
                  <a16:creationId xmlns:a16="http://schemas.microsoft.com/office/drawing/2014/main" id="{7BB675BA-F6BB-4F4E-94C1-FDF201AA1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288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37900" name="Text Box 27">
              <a:extLst>
                <a:ext uri="{FF2B5EF4-FFF2-40B4-BE49-F238E27FC236}">
                  <a16:creationId xmlns:a16="http://schemas.microsoft.com/office/drawing/2014/main" id="{C8AFD64B-4E80-46E9-94A5-7EB422B2E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1706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37901" name="Text Box 28">
              <a:extLst>
                <a:ext uri="{FF2B5EF4-FFF2-40B4-BE49-F238E27FC236}">
                  <a16:creationId xmlns:a16="http://schemas.microsoft.com/office/drawing/2014/main" id="{EE79846B-54B0-4422-A0FA-0AE8770AF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2523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37902" name="Line 29">
              <a:extLst>
                <a:ext uri="{FF2B5EF4-FFF2-40B4-BE49-F238E27FC236}">
                  <a16:creationId xmlns:a16="http://schemas.microsoft.com/office/drawing/2014/main" id="{6DB19D21-8B08-42F5-B4EE-834B3EDD3E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253"/>
              <a:ext cx="771" cy="10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7903" name="Line 30">
              <a:extLst>
                <a:ext uri="{FF2B5EF4-FFF2-40B4-BE49-F238E27FC236}">
                  <a16:creationId xmlns:a16="http://schemas.microsoft.com/office/drawing/2014/main" id="{C84F354E-18ED-4F66-8231-90749123C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661"/>
              <a:ext cx="1134" cy="6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7904" name="Text Box 31">
              <a:extLst>
                <a:ext uri="{FF2B5EF4-FFF2-40B4-BE49-F238E27FC236}">
                  <a16:creationId xmlns:a16="http://schemas.microsoft.com/office/drawing/2014/main" id="{05EAF32B-59B0-4260-A1CB-0972ECCF7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298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37905" name="Text Box 32">
              <a:extLst>
                <a:ext uri="{FF2B5EF4-FFF2-40B4-BE49-F238E27FC236}">
                  <a16:creationId xmlns:a16="http://schemas.microsoft.com/office/drawing/2014/main" id="{5DAC29E6-8B84-4E81-95DB-4520BC404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06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37906" name="Text Box 33">
              <a:extLst>
                <a:ext uri="{FF2B5EF4-FFF2-40B4-BE49-F238E27FC236}">
                  <a16:creationId xmlns:a16="http://schemas.microsoft.com/office/drawing/2014/main" id="{D4CD9D31-FB98-4127-BC19-9597221BD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1298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s-ES" altLang="es-AR" sz="2400" b="1">
                  <a:latin typeface="Arial" panose="020B0604020202020204" pitchFamily="34" charset="0"/>
                </a:rPr>
                <a:t>f</a:t>
              </a:r>
            </a:p>
          </p:txBody>
        </p:sp>
      </p:grpSp>
      <p:sp>
        <p:nvSpPr>
          <p:cNvPr id="37892" name="Text Box 34">
            <a:extLst>
              <a:ext uri="{FF2B5EF4-FFF2-40B4-BE49-F238E27FC236}">
                <a16:creationId xmlns:a16="http://schemas.microsoft.com/office/drawing/2014/main" id="{B53A2ED9-C015-4EFC-AB68-066D6D907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33375"/>
            <a:ext cx="8208962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En a, no sobreviven ni 1 ni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En b y d, se extingue 2                En c y e se extingue 1</a:t>
            </a:r>
          </a:p>
        </p:txBody>
      </p:sp>
      <p:sp>
        <p:nvSpPr>
          <p:cNvPr id="37893" name="Text Box 35">
            <a:extLst>
              <a:ext uri="{FF2B5EF4-FFF2-40B4-BE49-F238E27FC236}">
                <a16:creationId xmlns:a16="http://schemas.microsoft.com/office/drawing/2014/main" id="{FF9C8E47-5466-44C6-91E6-3518416C6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805488"/>
            <a:ext cx="280828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En f coexisten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5">
            <a:extLst>
              <a:ext uri="{FF2B5EF4-FFF2-40B4-BE49-F238E27FC236}">
                <a16:creationId xmlns:a16="http://schemas.microsoft.com/office/drawing/2014/main" id="{E339C2A7-D8A4-45E5-9975-808C3B992638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196975"/>
            <a:ext cx="4752975" cy="3600450"/>
            <a:chOff x="1096" y="1408"/>
            <a:chExt cx="1267" cy="979"/>
          </a:xfrm>
        </p:grpSpPr>
        <p:sp>
          <p:nvSpPr>
            <p:cNvPr id="38936" name="Line 6">
              <a:extLst>
                <a:ext uri="{FF2B5EF4-FFF2-40B4-BE49-F238E27FC236}">
                  <a16:creationId xmlns:a16="http://schemas.microsoft.com/office/drawing/2014/main" id="{8DDA7ACD-494D-4C92-8860-1D30E76CF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" y="1465"/>
              <a:ext cx="0" cy="92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8937" name="Line 7">
              <a:extLst>
                <a:ext uri="{FF2B5EF4-FFF2-40B4-BE49-F238E27FC236}">
                  <a16:creationId xmlns:a16="http://schemas.microsoft.com/office/drawing/2014/main" id="{2A1DD519-6F5F-455C-B3C1-19F949DF2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" y="2387"/>
              <a:ext cx="1267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8938" name="Line 8">
              <a:extLst>
                <a:ext uri="{FF2B5EF4-FFF2-40B4-BE49-F238E27FC236}">
                  <a16:creationId xmlns:a16="http://schemas.microsoft.com/office/drawing/2014/main" id="{91BE72F1-DB79-455E-A6FE-146D9212D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1" y="1465"/>
              <a:ext cx="1" cy="74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8939" name="Line 9">
              <a:extLst>
                <a:ext uri="{FF2B5EF4-FFF2-40B4-BE49-F238E27FC236}">
                  <a16:creationId xmlns:a16="http://schemas.microsoft.com/office/drawing/2014/main" id="{2C5CDC15-E69A-4FC1-A0BA-2E97E53AF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8" y="1408"/>
              <a:ext cx="1" cy="57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8940" name="Line 10">
              <a:extLst>
                <a:ext uri="{FF2B5EF4-FFF2-40B4-BE49-F238E27FC236}">
                  <a16:creationId xmlns:a16="http://schemas.microsoft.com/office/drawing/2014/main" id="{4180AF4B-39E5-4EB6-B27C-E58C52D90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8" y="1984"/>
              <a:ext cx="103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38915" name="Text Box 11">
            <a:extLst>
              <a:ext uri="{FF2B5EF4-FFF2-40B4-BE49-F238E27FC236}">
                <a16:creationId xmlns:a16="http://schemas.microsoft.com/office/drawing/2014/main" id="{0507C6DE-826E-480D-A467-77C3BD999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3068638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Isoclina 1</a:t>
            </a:r>
          </a:p>
        </p:txBody>
      </p:sp>
      <p:sp>
        <p:nvSpPr>
          <p:cNvPr id="38916" name="Text Box 12">
            <a:extLst>
              <a:ext uri="{FF2B5EF4-FFF2-40B4-BE49-F238E27FC236}">
                <a16:creationId xmlns:a16="http://schemas.microsoft.com/office/drawing/2014/main" id="{3F9DAD2E-9F49-4546-BFC1-ADBA21DD8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386080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Isoclina 2</a:t>
            </a:r>
          </a:p>
        </p:txBody>
      </p:sp>
      <p:sp>
        <p:nvSpPr>
          <p:cNvPr id="38917" name="Text Box 13">
            <a:extLst>
              <a:ext uri="{FF2B5EF4-FFF2-40B4-BE49-F238E27FC236}">
                <a16:creationId xmlns:a16="http://schemas.microsoft.com/office/drawing/2014/main" id="{8BDB3E75-AE2D-435F-8B86-AD29AFD86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373688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Recurso B</a:t>
            </a:r>
          </a:p>
        </p:txBody>
      </p:sp>
      <p:sp>
        <p:nvSpPr>
          <p:cNvPr id="38918" name="Text Box 14">
            <a:extLst>
              <a:ext uri="{FF2B5EF4-FFF2-40B4-BE49-F238E27FC236}">
                <a16:creationId xmlns:a16="http://schemas.microsoft.com/office/drawing/2014/main" id="{BE524553-CFE8-416E-A901-6A1281C0D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96975"/>
            <a:ext cx="1476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Recurso A</a:t>
            </a:r>
          </a:p>
        </p:txBody>
      </p:sp>
      <p:sp>
        <p:nvSpPr>
          <p:cNvPr id="38919" name="Text Box 15">
            <a:extLst>
              <a:ext uri="{FF2B5EF4-FFF2-40B4-BE49-F238E27FC236}">
                <a16:creationId xmlns:a16="http://schemas.microsoft.com/office/drawing/2014/main" id="{6FE1E56F-DA96-4683-B2BF-08561903A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14972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8920" name="Text Box 16">
            <a:extLst>
              <a:ext uri="{FF2B5EF4-FFF2-40B4-BE49-F238E27FC236}">
                <a16:creationId xmlns:a16="http://schemas.microsoft.com/office/drawing/2014/main" id="{6C6894EB-BFFD-4EDD-96A5-53924504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2764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8921" name="Text Box 17">
            <a:extLst>
              <a:ext uri="{FF2B5EF4-FFF2-40B4-BE49-F238E27FC236}">
                <a16:creationId xmlns:a16="http://schemas.microsoft.com/office/drawing/2014/main" id="{90C64FD9-A347-45B0-929E-FE7AC34D9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573463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8922" name="Line 18">
            <a:extLst>
              <a:ext uri="{FF2B5EF4-FFF2-40B4-BE49-F238E27FC236}">
                <a16:creationId xmlns:a16="http://schemas.microsoft.com/office/drawing/2014/main" id="{AC3DD84E-20A7-494A-8696-A45780936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1557338"/>
            <a:ext cx="1223963" cy="172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23" name="Line 19">
            <a:extLst>
              <a:ext uri="{FF2B5EF4-FFF2-40B4-BE49-F238E27FC236}">
                <a16:creationId xmlns:a16="http://schemas.microsoft.com/office/drawing/2014/main" id="{A40CA348-95FE-45AC-8AB0-9AEC9F5E3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205038"/>
            <a:ext cx="1800225" cy="10795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24" name="Text Box 20">
            <a:extLst>
              <a:ext uri="{FF2B5EF4-FFF2-40B4-BE49-F238E27FC236}">
                <a16:creationId xmlns:a16="http://schemas.microsoft.com/office/drawing/2014/main" id="{C88416D0-F898-4AA4-95B2-761324E5B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6287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38925" name="Text Box 21">
            <a:extLst>
              <a:ext uri="{FF2B5EF4-FFF2-40B4-BE49-F238E27FC236}">
                <a16:creationId xmlns:a16="http://schemas.microsoft.com/office/drawing/2014/main" id="{51CD0301-2D8F-4D6C-946E-CC8BDD3BC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38926" name="Text Box 22">
            <a:extLst>
              <a:ext uri="{FF2B5EF4-FFF2-40B4-BE49-F238E27FC236}">
                <a16:creationId xmlns:a16="http://schemas.microsoft.com/office/drawing/2014/main" id="{876DF7B2-F31E-44D8-9A4F-9B07722D0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628775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8927" name="Line 23">
            <a:extLst>
              <a:ext uri="{FF2B5EF4-FFF2-40B4-BE49-F238E27FC236}">
                <a16:creationId xmlns:a16="http://schemas.microsoft.com/office/drawing/2014/main" id="{654B9F0F-146D-4939-8BE7-E32BF1D73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49725"/>
            <a:ext cx="30241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8928" name="Text Box 24">
            <a:extLst>
              <a:ext uri="{FF2B5EF4-FFF2-40B4-BE49-F238E27FC236}">
                <a16:creationId xmlns:a16="http://schemas.microsoft.com/office/drawing/2014/main" id="{CB45E38F-0D7C-4089-8C38-0ACEA1FA424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247107" y="929481"/>
            <a:ext cx="1439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1 crece, 2 no</a:t>
            </a:r>
          </a:p>
        </p:txBody>
      </p:sp>
      <p:sp>
        <p:nvSpPr>
          <p:cNvPr id="38929" name="Text Box 25">
            <a:extLst>
              <a:ext uri="{FF2B5EF4-FFF2-40B4-BE49-F238E27FC236}">
                <a16:creationId xmlns:a16="http://schemas.microsoft.com/office/drawing/2014/main" id="{3AA23E67-F63D-4688-96BF-517AE48FA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6449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2 crece, 1 no</a:t>
            </a:r>
          </a:p>
        </p:txBody>
      </p:sp>
      <p:sp>
        <p:nvSpPr>
          <p:cNvPr id="38930" name="Text Box 26">
            <a:extLst>
              <a:ext uri="{FF2B5EF4-FFF2-40B4-BE49-F238E27FC236}">
                <a16:creationId xmlns:a16="http://schemas.microsoft.com/office/drawing/2014/main" id="{8F2DFAEE-6268-47F1-9EE0-1ACD63A57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620713"/>
            <a:ext cx="3240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Ambas crecen, 2 se frena primero</a:t>
            </a:r>
          </a:p>
        </p:txBody>
      </p:sp>
      <p:sp>
        <p:nvSpPr>
          <p:cNvPr id="38931" name="Text Box 27">
            <a:extLst>
              <a:ext uri="{FF2B5EF4-FFF2-40B4-BE49-F238E27FC236}">
                <a16:creationId xmlns:a16="http://schemas.microsoft.com/office/drawing/2014/main" id="{6D5FBF67-BC2A-484C-81B4-AA668CA0D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276475"/>
            <a:ext cx="32400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Ambas crecen, 1 se frena primero</a:t>
            </a:r>
          </a:p>
        </p:txBody>
      </p:sp>
      <p:sp>
        <p:nvSpPr>
          <p:cNvPr id="38932" name="Text Box 28">
            <a:extLst>
              <a:ext uri="{FF2B5EF4-FFF2-40B4-BE49-F238E27FC236}">
                <a16:creationId xmlns:a16="http://schemas.microsoft.com/office/drawing/2014/main" id="{C50D97CD-BE1C-4EF0-94F9-30C5358BD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484313"/>
            <a:ext cx="3960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Ambas llegan al equilibrio</a:t>
            </a:r>
          </a:p>
        </p:txBody>
      </p:sp>
      <p:sp>
        <p:nvSpPr>
          <p:cNvPr id="38933" name="Text Box 30">
            <a:extLst>
              <a:ext uri="{FF2B5EF4-FFF2-40B4-BE49-F238E27FC236}">
                <a16:creationId xmlns:a16="http://schemas.microsoft.com/office/drawing/2014/main" id="{CC9B37A8-1432-4C17-8F2F-B2C66BE87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221163"/>
            <a:ext cx="352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Las dos se extinguen</a:t>
            </a:r>
          </a:p>
        </p:txBody>
      </p:sp>
      <p:sp>
        <p:nvSpPr>
          <p:cNvPr id="38934" name="Text Box 32">
            <a:extLst>
              <a:ext uri="{FF2B5EF4-FFF2-40B4-BE49-F238E27FC236}">
                <a16:creationId xmlns:a16="http://schemas.microsoft.com/office/drawing/2014/main" id="{569F383C-3400-443C-BBC2-7CE6083CA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37288"/>
            <a:ext cx="727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</p:txBody>
      </p:sp>
      <p:sp>
        <p:nvSpPr>
          <p:cNvPr id="38935" name="Text Box 33">
            <a:extLst>
              <a:ext uri="{FF2B5EF4-FFF2-40B4-BE49-F238E27FC236}">
                <a16:creationId xmlns:a16="http://schemas.microsoft.com/office/drawing/2014/main" id="{C321BB85-5394-4770-8830-9994D71E2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876925"/>
            <a:ext cx="8964612" cy="8223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Coexistencia: cada especie más limitada por recurso distinto y cada una consume más el que la limita</a:t>
            </a:r>
            <a:endParaRPr lang="es-ES" altLang="es-AR" sz="2400">
              <a:latin typeface="Arial" panose="020B0604020202020204" pitchFamily="34" charset="0"/>
            </a:endParaRPr>
          </a:p>
        </p:txBody>
      </p:sp>
      <p:sp>
        <p:nvSpPr>
          <p:cNvPr id="2" name="Line 16">
            <a:extLst>
              <a:ext uri="{FF2B5EF4-FFF2-40B4-BE49-F238E27FC236}">
                <a16:creationId xmlns:a16="http://schemas.microsoft.com/office/drawing/2014/main" id="{1742E3B6-A975-4211-AE6A-6406C60BBB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3630" y="2901158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1FE9BE88-3531-4924-882A-9D69BA2A2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3993" y="2901158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" name="Line 18">
            <a:extLst>
              <a:ext uri="{FF2B5EF4-FFF2-40B4-BE49-F238E27FC236}">
                <a16:creationId xmlns:a16="http://schemas.microsoft.com/office/drawing/2014/main" id="{26D5E9B0-1225-4716-9C00-CFAE772D83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3630" y="2901158"/>
            <a:ext cx="2889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" name="Line 16">
            <a:extLst>
              <a:ext uri="{FF2B5EF4-FFF2-40B4-BE49-F238E27FC236}">
                <a16:creationId xmlns:a16="http://schemas.microsoft.com/office/drawing/2014/main" id="{52AD0160-08FE-42A2-B983-EEE3573B26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1235" y="2031129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4E25E720-18A0-43C1-9137-2A3E732D2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1598" y="2031129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" name="Line 18">
            <a:extLst>
              <a:ext uri="{FF2B5EF4-FFF2-40B4-BE49-F238E27FC236}">
                <a16:creationId xmlns:a16="http://schemas.microsoft.com/office/drawing/2014/main" id="{AB71C7A3-A810-45A7-9EF0-B9E0380C8E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1235" y="2031129"/>
            <a:ext cx="2889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0A3A40D2-BA31-4557-8EC3-EE58A0F56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1072" y="3697807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id="{14CDB8F6-E3B2-4E53-A03B-DAB60CFEF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1435" y="3697807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DFB39C82-8E40-43EB-BD89-6E1E4D2265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1072" y="3697807"/>
            <a:ext cx="2889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id="{AA5D9EF4-7437-43D8-89F3-D2CA375433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0456" y="2744737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FBA71549-A048-4B37-B4D4-390E47221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0819" y="2744737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A180DB5B-0924-4A8D-B2C1-21572E460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0456" y="2744737"/>
            <a:ext cx="2889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50A6E61E-547D-48FB-9459-E7AFD5147F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4943" y="2241156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F190D5A1-9980-43EB-A7E5-E761A537B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5306" y="2241156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A43E7BB1-A222-4D68-800C-45546BF235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3590" y="2241155"/>
            <a:ext cx="640278" cy="7027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88A4CFE-7EED-4C8E-9767-9C7357549B78}"/>
              </a:ext>
            </a:extLst>
          </p:cNvPr>
          <p:cNvCxnSpPr/>
          <p:nvPr/>
        </p:nvCxnSpPr>
        <p:spPr>
          <a:xfrm>
            <a:off x="2700338" y="2241155"/>
            <a:ext cx="16848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79218EF8-5359-4B18-99BC-924C87145024}"/>
              </a:ext>
            </a:extLst>
          </p:cNvPr>
          <p:cNvCxnSpPr>
            <a:cxnSpLocks/>
          </p:cNvCxnSpPr>
          <p:nvPr/>
        </p:nvCxnSpPr>
        <p:spPr>
          <a:xfrm>
            <a:off x="4348586" y="2243202"/>
            <a:ext cx="36602" cy="107660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F61F81F8-4B25-4B6A-AFBB-7D3AB5866776}"/>
              </a:ext>
            </a:extLst>
          </p:cNvPr>
          <p:cNvCxnSpPr>
            <a:cxnSpLocks/>
            <a:stCxn id="7" idx="1"/>
          </p:cNvCxnSpPr>
          <p:nvPr/>
        </p:nvCxnSpPr>
        <p:spPr>
          <a:xfrm flipV="1">
            <a:off x="3301235" y="2379665"/>
            <a:ext cx="885266" cy="1182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3FA76060-D650-4A2D-B413-594368D8B95C}"/>
              </a:ext>
            </a:extLst>
          </p:cNvPr>
          <p:cNvCxnSpPr>
            <a:cxnSpLocks/>
          </p:cNvCxnSpPr>
          <p:nvPr/>
        </p:nvCxnSpPr>
        <p:spPr>
          <a:xfrm>
            <a:off x="4165880" y="2419794"/>
            <a:ext cx="8436" cy="17184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6C0CB457-8763-425D-87F1-F91533F35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7788"/>
            <a:ext cx="8785225" cy="337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METODOS PARA EVALUAR LA COMPETENCIA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>
                <a:latin typeface="Arial" panose="020B0604020202020204" pitchFamily="34" charset="0"/>
              </a:rPr>
              <a:t>.</a:t>
            </a:r>
            <a:endParaRPr lang="es-ES" altLang="es-AR" sz="24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DERIVADOS DE LOTKA VOLTERRA</a:t>
            </a:r>
            <a:r>
              <a:rPr lang="es-ES_tradnl" altLang="es-AR" sz="240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AR" sz="24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Método de regresión (Hallett y Pimm, 1979).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Para la especie 1         N1= K1- </a:t>
            </a: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</a:rPr>
              <a:t>12*N2</a:t>
            </a:r>
            <a:endParaRPr lang="es-ES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Para la especie 2           N2= K2- </a:t>
            </a:r>
            <a:r>
              <a:rPr lang="es-ES_tradnl" altLang="es-AR" sz="2400" b="1">
                <a:latin typeface="Arial" panose="020B0604020202020204" pitchFamily="34" charset="0"/>
              </a:rPr>
              <a:t>21*N1</a:t>
            </a:r>
          </a:p>
        </p:txBody>
      </p:sp>
      <p:sp>
        <p:nvSpPr>
          <p:cNvPr id="39939" name="Text Box 7">
            <a:extLst>
              <a:ext uri="{FF2B5EF4-FFF2-40B4-BE49-F238E27FC236}">
                <a16:creationId xmlns:a16="http://schemas.microsoft.com/office/drawing/2014/main" id="{10021D0F-84C1-4484-A62A-3EC40B1FB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7670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_tradnl" altLang="es-AR" sz="2400">
              <a:latin typeface="Arial" panose="020B0604020202020204" pitchFamily="34" charset="0"/>
            </a:endParaRPr>
          </a:p>
        </p:txBody>
      </p:sp>
      <p:graphicFrame>
        <p:nvGraphicFramePr>
          <p:cNvPr id="31826" name="Group 82">
            <a:extLst>
              <a:ext uri="{FF2B5EF4-FFF2-40B4-BE49-F238E27FC236}">
                <a16:creationId xmlns:a16="http://schemas.microsoft.com/office/drawing/2014/main" id="{F885A3BE-ECE9-4751-AA64-B0899934FF1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95288" y="3644900"/>
          <a:ext cx="3240087" cy="3657600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N1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1823" name="Group 79">
            <a:extLst>
              <a:ext uri="{FF2B5EF4-FFF2-40B4-BE49-F238E27FC236}">
                <a16:creationId xmlns:a16="http://schemas.microsoft.com/office/drawing/2014/main" id="{1CC21547-8CEE-4C46-A3C2-8137F16B120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627313" y="3644900"/>
          <a:ext cx="793750" cy="2743200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6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A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es-ES" altLang="es-A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56" name="Text Box 83">
            <a:extLst>
              <a:ext uri="{FF2B5EF4-FFF2-40B4-BE49-F238E27FC236}">
                <a16:creationId xmlns:a16="http://schemas.microsoft.com/office/drawing/2014/main" id="{CF2AFACD-B9C0-4CCD-9349-E22FBCFD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789363"/>
            <a:ext cx="1800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K1= 100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</a:rPr>
              <a:t>12 = 0,8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39957" name="Text Box 84">
            <a:extLst>
              <a:ext uri="{FF2B5EF4-FFF2-40B4-BE49-F238E27FC236}">
                <a16:creationId xmlns:a16="http://schemas.microsoft.com/office/drawing/2014/main" id="{096A5C79-154D-43CC-9067-67620A44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4149725"/>
            <a:ext cx="31686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Censos en el campo</a:t>
            </a:r>
          </a:p>
        </p:txBody>
      </p:sp>
      <p:sp>
        <p:nvSpPr>
          <p:cNvPr id="39958" name="Text Box 85">
            <a:extLst>
              <a:ext uri="{FF2B5EF4-FFF2-40B4-BE49-F238E27FC236}">
                <a16:creationId xmlns:a16="http://schemas.microsoft.com/office/drawing/2014/main" id="{9B0BB768-51A6-4DAC-A58E-2E6D7A69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157788"/>
            <a:ext cx="4248150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Regresión entre N1 y N2, la pendiente es el coeficiente de competencia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>
            <a:extLst>
              <a:ext uri="{FF2B5EF4-FFF2-40B4-BE49-F238E27FC236}">
                <a16:creationId xmlns:a16="http://schemas.microsoft.com/office/drawing/2014/main" id="{CC379A43-12AC-42B3-B6AC-617089803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3375"/>
            <a:ext cx="34559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Método de remoción</a:t>
            </a:r>
          </a:p>
        </p:txBody>
      </p:sp>
      <p:sp>
        <p:nvSpPr>
          <p:cNvPr id="40963" name="Text Box 5">
            <a:extLst>
              <a:ext uri="{FF2B5EF4-FFF2-40B4-BE49-F238E27FC236}">
                <a16:creationId xmlns:a16="http://schemas.microsoft.com/office/drawing/2014/main" id="{06A2C9B2-26BF-4A43-B076-963AB7224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41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N1 = 100                    N2= 50</a:t>
            </a:r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7827747C-7E0C-4BE9-A081-DC8CED231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13100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40965" name="Line 7">
            <a:extLst>
              <a:ext uri="{FF2B5EF4-FFF2-40B4-BE49-F238E27FC236}">
                <a16:creationId xmlns:a16="http://schemas.microsoft.com/office/drawing/2014/main" id="{C7BDC04A-6CB4-44C3-A3A3-D7118E722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17732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66" name="Line 8">
            <a:extLst>
              <a:ext uri="{FF2B5EF4-FFF2-40B4-BE49-F238E27FC236}">
                <a16:creationId xmlns:a16="http://schemas.microsoft.com/office/drawing/2014/main" id="{A1211B83-94DB-4858-A2AD-7BB672492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17732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967" name="Text Box 9">
            <a:extLst>
              <a:ext uri="{FF2B5EF4-FFF2-40B4-BE49-F238E27FC236}">
                <a16:creationId xmlns:a16="http://schemas.microsoft.com/office/drawing/2014/main" id="{4639335F-C89A-4645-9EC8-B0BCC4371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99720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40968" name="Text Box 11">
            <a:extLst>
              <a:ext uri="{FF2B5EF4-FFF2-40B4-BE49-F238E27FC236}">
                <a16:creationId xmlns:a16="http://schemas.microsoft.com/office/drawing/2014/main" id="{92639BD7-662A-4FC0-8989-945895764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20713"/>
            <a:ext cx="4500562" cy="629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s-ES_tradnl" altLang="es-AR" b="1"/>
              <a:t>poder cambiar los números de una especie en forma significativa</a:t>
            </a:r>
          </a:p>
          <a:p>
            <a:pPr eaLnBrk="1" hangingPunct="1"/>
            <a:r>
              <a:rPr lang="es-ES_tradnl" altLang="es-AR" b="1"/>
              <a:t> </a:t>
            </a:r>
          </a:p>
          <a:p>
            <a:pPr eaLnBrk="1" hangingPunct="1">
              <a:buFontTx/>
              <a:buChar char="•"/>
            </a:pPr>
            <a:r>
              <a:rPr lang="es-ES_tradnl" altLang="es-AR" b="1"/>
              <a:t>que las respuestas sean observables en tiempos relativamente cortos</a:t>
            </a:r>
          </a:p>
          <a:p>
            <a:pPr eaLnBrk="1" hangingPunct="1"/>
            <a:endParaRPr lang="es-ES_tradnl" altLang="es-AR" b="1"/>
          </a:p>
          <a:p>
            <a:pPr eaLnBrk="1" hangingPunct="1">
              <a:buFontTx/>
              <a:buChar char="•"/>
            </a:pPr>
            <a:r>
              <a:rPr lang="es-ES_tradnl" altLang="es-AR" b="1"/>
              <a:t>la escala espacial debe ser lo suficientemente grande como para observar cambios a nivel poblacional.</a:t>
            </a:r>
          </a:p>
          <a:p>
            <a:pPr eaLnBrk="1" hangingPunct="1">
              <a:buFontTx/>
              <a:buChar char="•"/>
            </a:pPr>
            <a:endParaRPr lang="es-ES_tradnl" altLang="es-AR" b="1"/>
          </a:p>
          <a:p>
            <a:pPr eaLnBrk="1" hangingPunct="1">
              <a:buFontTx/>
              <a:buChar char="•"/>
            </a:pPr>
            <a:r>
              <a:rPr lang="es-ES_tradnl" altLang="es-AR" b="1"/>
              <a:t>Se deben efectuar controles y réplicas adecuados. </a:t>
            </a:r>
            <a:endParaRPr lang="es-ES" altLang="es-AR" b="1"/>
          </a:p>
        </p:txBody>
      </p:sp>
      <p:sp>
        <p:nvSpPr>
          <p:cNvPr id="40969" name="Text Box 12">
            <a:extLst>
              <a:ext uri="{FF2B5EF4-FFF2-40B4-BE49-F238E27FC236}">
                <a16:creationId xmlns:a16="http://schemas.microsoft.com/office/drawing/2014/main" id="{87D9ACD3-F748-4A62-8252-8D1D28365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0"/>
            <a:ext cx="2736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Condiciones</a:t>
            </a:r>
          </a:p>
        </p:txBody>
      </p:sp>
      <p:sp>
        <p:nvSpPr>
          <p:cNvPr id="40970" name="Text Box 13">
            <a:extLst>
              <a:ext uri="{FF2B5EF4-FFF2-40B4-BE49-F238E27FC236}">
                <a16:creationId xmlns:a16="http://schemas.microsoft.com/office/drawing/2014/main" id="{3D391608-8B0C-42C8-A4C7-C8A56D10B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89363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Coeficiente de 1 sobre 2</a:t>
            </a:r>
          </a:p>
        </p:txBody>
      </p:sp>
      <p:sp>
        <p:nvSpPr>
          <p:cNvPr id="40971" name="Text Box 14">
            <a:extLst>
              <a:ext uri="{FF2B5EF4-FFF2-40B4-BE49-F238E27FC236}">
                <a16:creationId xmlns:a16="http://schemas.microsoft.com/office/drawing/2014/main" id="{857D8D50-5948-47E9-9A83-F3D190396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525"/>
            <a:ext cx="4932363" cy="119697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21= N2 (remoción de 1) - N2 (control)/ [N1 (control) - N1 (remoción de 1)]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0972" name="Text Box 15">
            <a:extLst>
              <a:ext uri="{FF2B5EF4-FFF2-40B4-BE49-F238E27FC236}">
                <a16:creationId xmlns:a16="http://schemas.microsoft.com/office/drawing/2014/main" id="{0177D75C-4AE0-45F2-8938-E3FDCF88A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133600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Remoción</a:t>
            </a:r>
          </a:p>
        </p:txBody>
      </p:sp>
      <p:sp>
        <p:nvSpPr>
          <p:cNvPr id="40973" name="Text Box 16">
            <a:extLst>
              <a:ext uri="{FF2B5EF4-FFF2-40B4-BE49-F238E27FC236}">
                <a16:creationId xmlns:a16="http://schemas.microsoft.com/office/drawing/2014/main" id="{B9968EFC-2902-47F3-B9BF-6EDBC2DB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1336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Rta</a:t>
            </a:r>
          </a:p>
        </p:txBody>
      </p:sp>
      <p:sp>
        <p:nvSpPr>
          <p:cNvPr id="40974" name="Text Box 18">
            <a:extLst>
              <a:ext uri="{FF2B5EF4-FFF2-40B4-BE49-F238E27FC236}">
                <a16:creationId xmlns:a16="http://schemas.microsoft.com/office/drawing/2014/main" id="{63A2E8FA-5D7D-409C-A442-B3AD55A24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53113"/>
            <a:ext cx="45720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21= (60-50)/(100-25)=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10/75= 0,1333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344A792-38F7-4DB9-8FBB-B2FDD70E0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3352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A nivel poblacional</a:t>
            </a:r>
            <a:endParaRPr lang="es-ES_tradnl" altLang="es-AR" sz="2400" b="1">
              <a:latin typeface="Arial" panose="020B0604020202020204" pitchFamily="34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2A7DEF3D-D2CE-4168-8A98-C7440BB9C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8458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¿Cuáles son las consecuencias de las interacciones?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675A059F-6269-4977-B57B-504B96D98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304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A nivel individual </a:t>
            </a:r>
            <a:endParaRPr lang="es-ES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18C49AF5-B7D6-4B5B-A9BA-6D75AA281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876800"/>
            <a:ext cx="6096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Conjunto de  especies que coexisten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Características de las comunidades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Composición de las comunidades.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6C656BC5-E3E1-4B8B-B4BB-7D0B45042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85800"/>
            <a:ext cx="3581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tasa de crecimiento,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reproducción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supervivencia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fitness</a:t>
            </a:r>
            <a:endParaRPr lang="es-ES" altLang="es-AR" sz="2400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EE207A09-8FF8-4882-A9C7-862D424BE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24200"/>
            <a:ext cx="571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capacidad de carga del ambiente </a:t>
            </a: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r poblacional. </a:t>
            </a:r>
            <a:endParaRPr lang="es-ES" altLang="es-AR" sz="2400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FDE606DB-9FF4-460A-8095-54831E1EB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62600"/>
            <a:ext cx="2971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A nivel comunidad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>
            <a:extLst>
              <a:ext uri="{FF2B5EF4-FFF2-40B4-BE49-F238E27FC236}">
                <a16:creationId xmlns:a16="http://schemas.microsoft.com/office/drawing/2014/main" id="{76404E49-4A5D-4219-A07A-63808EC2A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60350"/>
            <a:ext cx="7489825" cy="173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MÉTODO INDIRECTO, EN BASE A SUPERPOSICIÓN DE RECURSOS (LEVINS).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 Se basa en la suposición de que a mayor superposición, mayor competencia.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41987" name="Text Box 5">
            <a:extLst>
              <a:ext uri="{FF2B5EF4-FFF2-40B4-BE49-F238E27FC236}">
                <a16:creationId xmlns:a16="http://schemas.microsoft.com/office/drawing/2014/main" id="{94B8F46F-3353-440A-84E2-6F9E3970E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133600"/>
            <a:ext cx="41767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</a:rPr>
              <a:t>12= </a:t>
            </a: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s-ES_tradnl" altLang="es-AR" sz="2400" b="1">
                <a:latin typeface="Arial" panose="020B0604020202020204" pitchFamily="34" charset="0"/>
              </a:rPr>
              <a:t> (pi1*pi2)/ </a:t>
            </a: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s-ES_tradnl" altLang="es-AR" sz="2400" b="1">
                <a:latin typeface="Arial" panose="020B0604020202020204" pitchFamily="34" charset="0"/>
              </a:rPr>
              <a:t>(pi1)</a:t>
            </a:r>
            <a:r>
              <a:rPr lang="es-ES_tradnl" altLang="es-AR" sz="2400" b="1" baseline="30000">
                <a:latin typeface="Arial" panose="020B0604020202020204" pitchFamily="34" charset="0"/>
              </a:rPr>
              <a:t>2</a:t>
            </a:r>
            <a:endParaRPr lang="es-ES" altLang="es-AR" sz="2400" b="1" baseline="30000">
              <a:latin typeface="Arial" panose="020B0604020202020204" pitchFamily="34" charset="0"/>
            </a:endParaRPr>
          </a:p>
        </p:txBody>
      </p:sp>
      <p:sp>
        <p:nvSpPr>
          <p:cNvPr id="41988" name="Text Box 6">
            <a:extLst>
              <a:ext uri="{FF2B5EF4-FFF2-40B4-BE49-F238E27FC236}">
                <a16:creationId xmlns:a16="http://schemas.microsoft.com/office/drawing/2014/main" id="{497FDFB2-FF76-4743-893C-9D07BAB5B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213100"/>
            <a:ext cx="7704137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pi1: proporción de uso del recurso i por especie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Pi2: proporción de uso del recurso i por especie 2 </a:t>
            </a:r>
          </a:p>
        </p:txBody>
      </p:sp>
      <p:sp>
        <p:nvSpPr>
          <p:cNvPr id="41989" name="Text Box 7">
            <a:extLst>
              <a:ext uri="{FF2B5EF4-FFF2-40B4-BE49-F238E27FC236}">
                <a16:creationId xmlns:a16="http://schemas.microsoft.com/office/drawing/2014/main" id="{30F9E58F-9CEB-42A5-A377-B7EDBFB20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2636838"/>
            <a:ext cx="4176713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</a:rPr>
              <a:t>21= </a:t>
            </a: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s-ES_tradnl" altLang="es-AR" sz="2400" b="1">
                <a:latin typeface="Arial" panose="020B0604020202020204" pitchFamily="34" charset="0"/>
              </a:rPr>
              <a:t> (pi1*pi2)/ </a:t>
            </a: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s-ES_tradnl" altLang="es-AR" sz="2400" b="1">
                <a:latin typeface="Arial" panose="020B0604020202020204" pitchFamily="34" charset="0"/>
              </a:rPr>
              <a:t>(pi2)</a:t>
            </a:r>
            <a:r>
              <a:rPr lang="es-ES_tradnl" altLang="es-AR" sz="2400" b="1" baseline="30000">
                <a:latin typeface="Arial" panose="020B0604020202020204" pitchFamily="34" charset="0"/>
              </a:rPr>
              <a:t>2</a:t>
            </a:r>
            <a:endParaRPr lang="es-ES" altLang="es-AR" sz="2400" b="1" baseline="30000">
              <a:latin typeface="Arial" panose="020B0604020202020204" pitchFamily="34" charset="0"/>
            </a:endParaRPr>
          </a:p>
        </p:txBody>
      </p:sp>
      <p:sp>
        <p:nvSpPr>
          <p:cNvPr id="41990" name="Text Box 8">
            <a:extLst>
              <a:ext uri="{FF2B5EF4-FFF2-40B4-BE49-F238E27FC236}">
                <a16:creationId xmlns:a16="http://schemas.microsoft.com/office/drawing/2014/main" id="{618DFD59-2E20-4015-A92F-D8FD0AB27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365625"/>
            <a:ext cx="88931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                         Hojas verdes  Semillas   Invertebrados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Especie 1           50 %                25%           25%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</a:rPr>
              <a:t>Especie 2           25%                 10%           65%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AR" sz="2400" b="1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s-ES_tradnl" altLang="es-AR" sz="2400" b="1">
                <a:latin typeface="Arial" panose="020B0604020202020204" pitchFamily="34" charset="0"/>
              </a:rPr>
              <a:t>12= (0.5*0.25+ 0.25*0.10+0.25*0.65)/ 0.50*0.50+ 0.25*0.25+0.25*0.25) = 0.833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DE58556-B3B4-46D9-B4B2-A27346ACB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762000"/>
            <a:ext cx="381000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Efecto de A sobre B </a:t>
            </a:r>
            <a:endParaRPr lang="es-ES_tradnl" altLang="es-AR" sz="2400" b="1">
              <a:latin typeface="Arial" panose="020B0604020202020204" pitchFamily="34" charset="0"/>
            </a:endParaRPr>
          </a:p>
        </p:txBody>
      </p:sp>
      <p:sp>
        <p:nvSpPr>
          <p:cNvPr id="6147" name="Text Box 52">
            <a:extLst>
              <a:ext uri="{FF2B5EF4-FFF2-40B4-BE49-F238E27FC236}">
                <a16:creationId xmlns:a16="http://schemas.microsoft.com/office/drawing/2014/main" id="{64F38003-A9EB-411F-B714-E849F550BE95}"/>
              </a:ext>
            </a:extLst>
          </p:cNvPr>
          <p:cNvSpPr txBox="1">
            <a:spLocks noChangeArrowheads="1"/>
          </p:cNvSpPr>
          <p:nvPr/>
        </p:nvSpPr>
        <p:spPr bwMode="auto">
          <a:xfrm rot="-5350377">
            <a:off x="1050131" y="2486819"/>
            <a:ext cx="1096963" cy="2117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Efecto de B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sobre A</a:t>
            </a:r>
          </a:p>
        </p:txBody>
      </p:sp>
      <p:sp>
        <p:nvSpPr>
          <p:cNvPr id="6148" name="Text Box 53">
            <a:extLst>
              <a:ext uri="{FF2B5EF4-FFF2-40B4-BE49-F238E27FC236}">
                <a16:creationId xmlns:a16="http://schemas.microsoft.com/office/drawing/2014/main" id="{CA6C128F-2A35-450C-86DC-5F9213901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81200"/>
            <a:ext cx="4953000" cy="3195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                  +             -                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+              + +           + -             + 0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-                - +             - -            - 0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solidFill>
                  <a:srgbClr val="FF3300"/>
                </a:solidFill>
                <a:latin typeface="Arial" panose="020B0604020202020204" pitchFamily="34" charset="0"/>
              </a:rPr>
              <a:t>0               0 +           0 -              00</a:t>
            </a:r>
          </a:p>
        </p:txBody>
      </p:sp>
      <p:sp>
        <p:nvSpPr>
          <p:cNvPr id="6149" name="Line 54">
            <a:extLst>
              <a:ext uri="{FF2B5EF4-FFF2-40B4-BE49-F238E27FC236}">
                <a16:creationId xmlns:a16="http://schemas.microsoft.com/office/drawing/2014/main" id="{C7BE53DA-B8B3-4884-B43C-95B1FEA79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781300"/>
            <a:ext cx="3095625" cy="23764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0" name="Line 55">
            <a:extLst>
              <a:ext uri="{FF2B5EF4-FFF2-40B4-BE49-F238E27FC236}">
                <a16:creationId xmlns:a16="http://schemas.microsoft.com/office/drawing/2014/main" id="{3341B935-9175-43C5-9021-2B9ADD527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420938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1" name="Line 56">
            <a:extLst>
              <a:ext uri="{FF2B5EF4-FFF2-40B4-BE49-F238E27FC236}">
                <a16:creationId xmlns:a16="http://schemas.microsoft.com/office/drawing/2014/main" id="{B31131ED-7654-466A-8D0B-67D4CF5DB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4209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EB227047-A303-4034-B1AD-FBD6F1B6E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8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Interacción (+ +) :</a:t>
            </a: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Se benefician las dos especies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MUTUALISMO --- La interacción es necesaria para las especies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hongos y algas en los líquenes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termitas y bacterias degradadoras de la glucosa</a:t>
            </a:r>
            <a:r>
              <a:rPr lang="es-ES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s-ES_tradnl" altLang="es-AR" sz="2400" b="1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PROTOCOOPERACIÓN ---  pueden vivir en forma independiente.</a:t>
            </a:r>
            <a:b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&gt; </a:t>
            </a: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pájaros y caballos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acacia con hormigas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bacterias fijadoras de nitrógeno y raíces de leguminosas 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Rémora y tiburón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Polinizadores y plantas</a:t>
            </a:r>
            <a:endParaRPr lang="es-ES" altLang="es-AR" sz="2400" b="1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FF2A93F-BD36-4EBB-A975-6B94CD755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868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COMENSALISMO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. Una de las especies se beneficia con  la presencia de la otra especie, pero la segunda no es ni beneficiada ni afectada negativamente. </a:t>
            </a:r>
            <a:endParaRPr lang="es-ES_tradnl" altLang="es-AR" sz="2400" b="1">
              <a:latin typeface="Arial" panose="020B0604020202020204" pitchFamily="34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1BAD799B-BB0B-43E1-8B8E-9AB9B54DB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Interacción (+ 0)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006E8D96-C80F-458F-A7B6-F152331D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876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Plantas epífitas  sobre árboles. El árbol les provee un hábitat donde vivir, y no es afectado por su presencia.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endParaRPr lang="es-ES_tradnl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Aves y árboles</a:t>
            </a:r>
            <a:endParaRPr lang="es-ES" altLang="es-AR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43BB435-4F86-496C-A95D-29A5132D0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88265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AMENSALISMO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. Una de las especies es perjudicada, la otra no es afectada. </a:t>
            </a:r>
            <a:endParaRPr lang="es-ES_tradnl" altLang="es-AR" sz="2400" b="1">
              <a:latin typeface="Arial" panose="020B0604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705E141-C072-4153-88D2-2FCCF511D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20161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Interacción (- 0)</a:t>
            </a:r>
            <a:endParaRPr lang="es-ES" altLang="es-AR" sz="2400" b="1">
              <a:solidFill>
                <a:srgbClr val="FF33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567E59E-11A8-4481-919C-76A0BBCDB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841500"/>
            <a:ext cx="7924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Alelopatías: plantas que producen sustancias tóxicas para otras especies, y que a su vez no se ven afectadas por la presencia de la otra.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AR" sz="2400" b="1">
              <a:latin typeface="Arial" panose="020B0604020202020204" pitchFamily="34" charset="0"/>
            </a:endParaRPr>
          </a:p>
        </p:txBody>
      </p:sp>
      <p:sp>
        <p:nvSpPr>
          <p:cNvPr id="9221" name="Text Box 2">
            <a:extLst>
              <a:ext uri="{FF2B5EF4-FFF2-40B4-BE49-F238E27FC236}">
                <a16:creationId xmlns:a16="http://schemas.microsoft.com/office/drawing/2014/main" id="{3830F026-7C6D-483A-BF62-B565CE207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8" y="3246438"/>
            <a:ext cx="8894762" cy="323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Interacción (- +)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Una especie es beneficiada y la otra perjudicada por la interacción.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DEPREDACION</a:t>
            </a: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: es el consumo de un organismo (la presa) por parte de otro organismo (el depredador), estando la presa viva en el momento del ataque.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carnívoros, insectívoros, parásitos, virus, granívoros</a:t>
            </a:r>
            <a:endParaRPr lang="es-ES" altLang="es-AR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AD9AC0E-48DB-4789-AF90-2649F26A90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23622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Interacción (--) : </a:t>
            </a:r>
            <a:br>
              <a:rPr lang="es-ES_tradnl" altLang="es-AR" sz="2400" b="1">
                <a:solidFill>
                  <a:srgbClr val="FF33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b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COMPETENCIA INTERESPECIFICA. </a:t>
            </a:r>
            <a:b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</a:br>
            <a:b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ambas especies se ven afectadas por la interacción, </a:t>
            </a:r>
            <a:b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s-ES_tradnl" altLang="es-AR" sz="2400" b="1">
                <a:latin typeface="Arial" panose="020B0604020202020204" pitchFamily="34" charset="0"/>
                <a:cs typeface="Times New Roman" panose="02020603050405020304" pitchFamily="18" charset="0"/>
              </a:rPr>
              <a:t>no necesariamente con la misma intensidad</a:t>
            </a:r>
            <a:r>
              <a:rPr lang="es-ES" altLang="es-AR" b="1"/>
              <a:t> 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D375F68A-5DF6-4F2C-8C2F-0823568D9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2667000" cy="8223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Efecto negativo interacción</a:t>
            </a: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C95FE66B-7B0B-437A-AE2F-AF18FD6F8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3810000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Evolución de mecanismos para evitar la competencia</a:t>
            </a:r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D08D7881-53AF-4F4F-8E64-701267A3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352800"/>
            <a:ext cx="3886200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Disminución fitness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AR" sz="2400" b="1">
                <a:latin typeface="Arial" panose="020B0604020202020204" pitchFamily="34" charset="0"/>
              </a:rPr>
              <a:t>Extinción de alguna de las especies</a:t>
            </a:r>
          </a:p>
        </p:txBody>
      </p:sp>
      <p:sp>
        <p:nvSpPr>
          <p:cNvPr id="10246" name="Line 8">
            <a:extLst>
              <a:ext uri="{FF2B5EF4-FFF2-40B4-BE49-F238E27FC236}">
                <a16:creationId xmlns:a16="http://schemas.microsoft.com/office/drawing/2014/main" id="{69D40D73-CF81-4B97-9E27-C5F874E20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14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247" name="Line 9">
            <a:extLst>
              <a:ext uri="{FF2B5EF4-FFF2-40B4-BE49-F238E27FC236}">
                <a16:creationId xmlns:a16="http://schemas.microsoft.com/office/drawing/2014/main" id="{A55062B8-2375-47B1-9DBB-6CCE0F0C2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3.4|9.4|0.9|17.9|23.6|1.3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3.1|1.8|1.1|2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|8.9|1.9|10.5|4.3|11.3|4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2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4|2.5"/>
</p:tagLst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2250</Words>
  <Application>Microsoft Office PowerPoint</Application>
  <PresentationFormat>Presentación en pantalla (4:3)</PresentationFormat>
  <Paragraphs>390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4" baseType="lpstr">
      <vt:lpstr>Arial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                   Interacción (--) :                       COMPETENCIA INTERESPECIFICA.   ambas especies se ven afectadas por la interacción,  no necesariamente con la misma intensidad </vt:lpstr>
      <vt:lpstr>Presentación de PowerPoint</vt:lpstr>
      <vt:lpstr>Presentación de PowerPoint</vt:lpstr>
      <vt:lpstr>MODELOS DE COMPETENCIA INTERESPECÍFICA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trabajo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winxp</dc:creator>
  <cp:lastModifiedBy>mariabusch1955@gmail.com</cp:lastModifiedBy>
  <cp:revision>81</cp:revision>
  <dcterms:created xsi:type="dcterms:W3CDTF">2009-04-29T11:05:26Z</dcterms:created>
  <dcterms:modified xsi:type="dcterms:W3CDTF">2020-10-02T15:17:22Z</dcterms:modified>
</cp:coreProperties>
</file>