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2" r:id="rId1"/>
  </p:sldMasterIdLst>
  <p:notesMasterIdLst>
    <p:notesMasterId r:id="rId44"/>
  </p:notesMasterIdLst>
  <p:sldIdLst>
    <p:sldId id="290" r:id="rId2"/>
    <p:sldId id="318" r:id="rId3"/>
    <p:sldId id="268" r:id="rId4"/>
    <p:sldId id="269" r:id="rId5"/>
    <p:sldId id="310" r:id="rId6"/>
    <p:sldId id="309" r:id="rId7"/>
    <p:sldId id="321" r:id="rId8"/>
    <p:sldId id="305" r:id="rId9"/>
    <p:sldId id="292" r:id="rId10"/>
    <p:sldId id="288" r:id="rId11"/>
    <p:sldId id="271" r:id="rId12"/>
    <p:sldId id="316" r:id="rId13"/>
    <p:sldId id="259" r:id="rId14"/>
    <p:sldId id="322" r:id="rId15"/>
    <p:sldId id="323" r:id="rId16"/>
    <p:sldId id="324" r:id="rId17"/>
    <p:sldId id="325" r:id="rId18"/>
    <p:sldId id="263" r:id="rId19"/>
    <p:sldId id="274" r:id="rId20"/>
    <p:sldId id="296" r:id="rId21"/>
    <p:sldId id="300" r:id="rId22"/>
    <p:sldId id="313" r:id="rId23"/>
    <p:sldId id="294" r:id="rId24"/>
    <p:sldId id="295" r:id="rId25"/>
    <p:sldId id="276" r:id="rId26"/>
    <p:sldId id="346" r:id="rId27"/>
    <p:sldId id="334" r:id="rId28"/>
    <p:sldId id="320" r:id="rId29"/>
    <p:sldId id="333" r:id="rId30"/>
    <p:sldId id="326" r:id="rId31"/>
    <p:sldId id="327" r:id="rId32"/>
    <p:sldId id="335" r:id="rId33"/>
    <p:sldId id="332" r:id="rId34"/>
    <p:sldId id="328" r:id="rId35"/>
    <p:sldId id="330" r:id="rId36"/>
    <p:sldId id="282" r:id="rId37"/>
    <p:sldId id="281" r:id="rId38"/>
    <p:sldId id="299" r:id="rId39"/>
    <p:sldId id="329" r:id="rId40"/>
    <p:sldId id="337" r:id="rId41"/>
    <p:sldId id="338" r:id="rId42"/>
    <p:sldId id="336" r:id="rId43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FFFF"/>
    <a:srgbClr val="FFFFCC"/>
    <a:srgbClr val="66FF33"/>
    <a:srgbClr val="FFCC66"/>
    <a:srgbClr val="FFFF99"/>
    <a:srgbClr val="FF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4761" autoAdjust="0"/>
  </p:normalViewPr>
  <p:slideViewPr>
    <p:cSldViewPr>
      <p:cViewPr>
        <p:scale>
          <a:sx n="100" d="100"/>
          <a:sy n="100" d="100"/>
        </p:scale>
        <p:origin x="516" y="-1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9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4B6642F7-B93D-49F3-AE53-7EA8CADB48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AA64E19-96EC-4330-970E-0EAEFCD08A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5C31642-004A-44C5-9456-2B6FE622A39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F876540D-FBD5-400C-AABB-2D40791985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0203AAA6-9AFC-4601-866F-9C721793B9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D2AC5DA8-0EE7-4F12-A165-67BD71A7D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6E7B509-B9FD-432A-8F06-AEB68AE314B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73388" y="549275"/>
            <a:ext cx="3657600" cy="27432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7B509-B9FD-432A-8F06-AEB68AE314B5}" type="slidenum">
              <a:rPr lang="es-ES" altLang="es-AR" smtClean="0"/>
              <a:pPr>
                <a:defRPr/>
              </a:pPr>
              <a:t>20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34200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imagen de diapositiva 1">
            <a:extLst>
              <a:ext uri="{FF2B5EF4-FFF2-40B4-BE49-F238E27FC236}">
                <a16:creationId xmlns:a16="http://schemas.microsoft.com/office/drawing/2014/main" id="{F45E3F7C-B89E-4E4E-9681-36B747F7F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50179" name="Marcador de notas 2">
            <a:extLst>
              <a:ext uri="{FF2B5EF4-FFF2-40B4-BE49-F238E27FC236}">
                <a16:creationId xmlns:a16="http://schemas.microsoft.com/office/drawing/2014/main" id="{3C9D140A-07DC-4931-9EA3-CBAAFC122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alt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B9D3DD-01B6-4DA8-AC39-B6FA35D1D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16067-6571-48DA-A063-B0BA0E9FEA86}" type="slidenum">
              <a:rPr lang="es-ES" altLang="es-AR" smtClean="0"/>
              <a:pPr>
                <a:defRPr/>
              </a:pPr>
              <a:t>32</a:t>
            </a:fld>
            <a:endParaRPr lang="es-ES" alt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D1746-FA32-40F8-9D8B-B527FE374044}" type="datetime1">
              <a:rPr lang="es-AR" smtClean="0"/>
              <a:t>16/8/2022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745E4-7AB9-40DA-9C42-C408774C7AE5}" type="slidenum">
              <a:rPr lang="es-ES_tradnl" altLang="es-AR" smtClean="0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72416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5797A-721F-4D92-B247-0092C87FA486}" type="datetime1">
              <a:rPr lang="es-AR" smtClean="0"/>
              <a:t>16/8/2022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6D7CD-92FE-4EAA-B060-65C8A0FB84D2}" type="slidenum">
              <a:rPr lang="es-ES_tradnl" altLang="es-AR" smtClean="0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242174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453484-21AA-4ACF-AEEC-60FD1C4B9F0A}" type="datetime1">
              <a:rPr lang="es-AR" smtClean="0"/>
              <a:t>16/8/2022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BE1CE-FC06-4213-A044-2FC9C0AE0C68}" type="slidenum">
              <a:rPr lang="es-ES_tradnl" altLang="es-AR" smtClean="0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49871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76AD0E-93A6-4005-8BA8-2D1857BAF78E}" type="datetime1">
              <a:rPr lang="es-AR" smtClean="0"/>
              <a:t>16/8/2022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17470-D0BA-4A83-8F96-E0D88BCFD347}" type="slidenum">
              <a:rPr lang="es-ES_tradnl" altLang="es-AR" smtClean="0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76755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AE7AF9-1A5A-48A7-9AE9-279A8AD68766}" type="datetime1">
              <a:rPr lang="es-AR" smtClean="0"/>
              <a:t>16/8/2022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F7531-2516-4F36-B775-7CB87CC7C318}" type="slidenum">
              <a:rPr lang="es-ES_tradnl" altLang="es-AR" smtClean="0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20002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7D95FC-E6CE-45A6-A6EA-2F4722FB4CD9}" type="datetime1">
              <a:rPr lang="es-AR" smtClean="0"/>
              <a:t>16/8/2022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CCFC0-4099-4BBE-A67C-265933ECF72C}" type="slidenum">
              <a:rPr lang="es-ES_tradnl" altLang="es-AR" smtClean="0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24782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FCCD9-0AED-4560-A02D-015084361C54}" type="datetime1">
              <a:rPr lang="es-AR" smtClean="0"/>
              <a:t>16/8/2022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7455E-29A4-4FB0-96BB-67B5A7CD77C9}" type="slidenum">
              <a:rPr lang="es-ES_tradnl" altLang="es-AR" smtClean="0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13619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98628-DEEB-40CA-845E-A049B264E93E}" type="datetime1">
              <a:rPr lang="es-AR" smtClean="0"/>
              <a:t>16/8/2022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87BBF-7489-4F20-A83B-8F4202858EF5}" type="slidenum">
              <a:rPr lang="es-ES_tradnl" altLang="es-AR" smtClean="0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84863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CCF816-B689-41D5-859A-676AA86C152C}" type="datetime1">
              <a:rPr lang="es-AR" smtClean="0"/>
              <a:t>16/8/2022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26E0D-1009-4D35-A002-7F44E7398B6F}" type="slidenum">
              <a:rPr lang="es-ES_tradnl" altLang="es-AR" smtClean="0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5826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680D5-4AB0-4B8C-82F6-1116B1C1936C}" type="datetime1">
              <a:rPr lang="es-AR" smtClean="0"/>
              <a:t>16/8/2022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DD748-85D8-4295-A324-803874FED50B}" type="slidenum">
              <a:rPr lang="es-ES_tradnl" altLang="es-AR" smtClean="0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19132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66F55E-C942-4D3D-A5ED-EBADC0A32E8A}" type="datetime1">
              <a:rPr lang="es-AR" smtClean="0"/>
              <a:t>16/8/2022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42394-22EA-4171-8CC6-44CBB0C0D376}" type="slidenum">
              <a:rPr lang="es-ES_tradnl" altLang="es-AR" smtClean="0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204466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CB4DE8-520E-4EA3-863F-43A9F5DDA6FE}" type="datetime1">
              <a:rPr lang="es-AR" smtClean="0"/>
              <a:t>16/8/2022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4702C2-982A-4C7E-9596-912F2EA17B71}" type="slidenum">
              <a:rPr lang="es-ES_tradnl" altLang="es-AR" smtClean="0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14746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r/search?tbo=p&amp;tbm=bks&amp;q=inauthor:%22Charles+J.+Krebs%22&amp;source=gbs_metadata_r&amp;cad=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951545AF-AD7F-4489-B658-ACFA74102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0"/>
            <a:ext cx="4857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Ecología General. Segundo Cuatrimestre 2022</a:t>
            </a:r>
          </a:p>
        </p:txBody>
      </p:sp>
      <p:sp>
        <p:nvSpPr>
          <p:cNvPr id="3075" name="Text Box 21">
            <a:extLst>
              <a:ext uri="{FF2B5EF4-FFF2-40B4-BE49-F238E27FC236}">
                <a16:creationId xmlns:a16="http://schemas.microsoft.com/office/drawing/2014/main" id="{54F70ED2-13DB-4F4E-9C23-3F11DA02A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808820"/>
            <a:ext cx="51435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Trabajos prácticos</a:t>
            </a:r>
            <a:r>
              <a:rPr lang="es-ES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b="1" dirty="0">
                <a:solidFill>
                  <a:schemeClr val="tx2"/>
                </a:solidFill>
                <a:latin typeface="Times New Roman" panose="02020603050405020304" pitchFamily="18" charset="0"/>
              </a:rPr>
              <a:t>Turno mañana</a:t>
            </a:r>
            <a:r>
              <a:rPr lang="es-ES_tradnl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s-ES_tradnl" altLang="es-AR" b="1" dirty="0">
                <a:solidFill>
                  <a:schemeClr val="tx2"/>
                </a:solidFill>
                <a:latin typeface="Times New Roman" panose="02020603050405020304" pitchFamily="18" charset="0"/>
              </a:rPr>
              <a:t>9.00 a 13.00</a:t>
            </a:r>
            <a:r>
              <a:rPr lang="es-ES_tradnl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s-ES" altLang="es-AR" b="1" dirty="0">
                <a:solidFill>
                  <a:schemeClr val="tx2"/>
                </a:solidFill>
                <a:latin typeface="Times New Roman" panose="02020603050405020304" pitchFamily="18" charset="0"/>
              </a:rPr>
              <a:t>JTP</a:t>
            </a:r>
            <a:r>
              <a:rPr lang="es-ES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. P. </a:t>
            </a:r>
            <a:r>
              <a:rPr lang="es-ES" altLang="es-AR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Courtalon</a:t>
            </a:r>
            <a:r>
              <a:rPr lang="es-ES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AR" b="1" dirty="0">
                <a:solidFill>
                  <a:schemeClr val="tx2"/>
                </a:solidFill>
                <a:latin typeface="Times New Roman" panose="02020603050405020304" pitchFamily="18" charset="0"/>
              </a:rPr>
              <a:t>Ay 1ª </a:t>
            </a:r>
            <a:r>
              <a:rPr lang="es-ES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V.J. García, J. </a:t>
            </a:r>
            <a:r>
              <a:rPr lang="es-ES" altLang="es-AR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Fraschina</a:t>
            </a:r>
            <a:r>
              <a:rPr lang="es-ES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 , </a:t>
            </a:r>
            <a:r>
              <a:rPr lang="es-ES" altLang="es-AR" b="1" dirty="0">
                <a:solidFill>
                  <a:schemeClr val="tx2"/>
                </a:solidFill>
                <a:latin typeface="Times New Roman" panose="02020603050405020304" pitchFamily="18" charset="0"/>
              </a:rPr>
              <a:t>Ay 2ª.</a:t>
            </a:r>
          </a:p>
          <a:p>
            <a:pPr eaLnBrk="1" hangingPunct="1">
              <a:spcBef>
                <a:spcPct val="50000"/>
              </a:spcBef>
            </a:pPr>
            <a:endParaRPr lang="es-ES_tradnl" altLang="es-AR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AR" b="1" dirty="0">
                <a:solidFill>
                  <a:schemeClr val="tx2"/>
                </a:solidFill>
                <a:latin typeface="Times New Roman" panose="02020603050405020304" pitchFamily="18" charset="0"/>
              </a:rPr>
              <a:t>Turno noche. 18 a 22</a:t>
            </a:r>
            <a:r>
              <a:rPr lang="es-ES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s-ES" altLang="es-AR" b="1" dirty="0">
                <a:solidFill>
                  <a:schemeClr val="tx2"/>
                </a:solidFill>
                <a:latin typeface="Times New Roman" panose="02020603050405020304" pitchFamily="18" charset="0"/>
              </a:rPr>
              <a:t>JTP. </a:t>
            </a:r>
            <a:r>
              <a:rPr lang="es-ES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P. Cristiano, </a:t>
            </a:r>
            <a:r>
              <a:rPr lang="es-ES" altLang="es-AR" b="1" dirty="0">
                <a:solidFill>
                  <a:schemeClr val="tx2"/>
                </a:solidFill>
                <a:latin typeface="Times New Roman" panose="02020603050405020304" pitchFamily="18" charset="0"/>
              </a:rPr>
              <a:t>Ay </a:t>
            </a:r>
            <a:r>
              <a:rPr lang="es-ES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1ª M. Garzón </a:t>
            </a:r>
            <a:r>
              <a:rPr lang="es-ES" altLang="es-AR" b="1" dirty="0">
                <a:solidFill>
                  <a:schemeClr val="tx2"/>
                </a:solidFill>
                <a:latin typeface="Times New Roman" panose="02020603050405020304" pitchFamily="18" charset="0"/>
              </a:rPr>
              <a:t>Ay 2ª</a:t>
            </a:r>
            <a:endParaRPr lang="es-ES" altLang="es-AR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s-ES" altLang="es-AR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AR" b="1" dirty="0">
                <a:solidFill>
                  <a:schemeClr val="tx2"/>
                </a:solidFill>
                <a:latin typeface="Times New Roman" panose="02020603050405020304" pitchFamily="18" charset="0"/>
              </a:rPr>
              <a:t>Turno noche. 18 a 22. JTP. </a:t>
            </a:r>
            <a:r>
              <a:rPr lang="es-ES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S. </a:t>
            </a:r>
            <a:r>
              <a:rPr lang="es-ES" altLang="es-AR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Santoandre</a:t>
            </a:r>
            <a:r>
              <a:rPr lang="es-ES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s-ES" altLang="es-AR" b="1" dirty="0">
                <a:solidFill>
                  <a:schemeClr val="tx2"/>
                </a:solidFill>
                <a:latin typeface="Times New Roman" panose="02020603050405020304" pitchFamily="18" charset="0"/>
              </a:rPr>
              <a:t>Ay 1ª </a:t>
            </a:r>
            <a:r>
              <a:rPr lang="es-ES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P. Montini</a:t>
            </a:r>
            <a:r>
              <a:rPr lang="es-ES" altLang="es-AR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Ay 2ª</a:t>
            </a:r>
            <a:endParaRPr lang="es-ES" altLang="es-AR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Text Box 24">
            <a:extLst>
              <a:ext uri="{FF2B5EF4-FFF2-40B4-BE49-F238E27FC236}">
                <a16:creationId xmlns:a16="http://schemas.microsoft.com/office/drawing/2014/main" id="{0B09E231-24F4-4FF4-9D01-AD0DCCEFA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883" y="1057309"/>
            <a:ext cx="40505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AR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Teóricas</a:t>
            </a:r>
          </a:p>
          <a:p>
            <a:pPr algn="ctr" eaLnBrk="1" hangingPunct="1"/>
            <a:r>
              <a:rPr lang="es-ES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M. Busch, M. Castelo</a:t>
            </a:r>
          </a:p>
        </p:txBody>
      </p:sp>
      <p:sp>
        <p:nvSpPr>
          <p:cNvPr id="3078" name="Text Box 27">
            <a:extLst>
              <a:ext uri="{FF2B5EF4-FFF2-40B4-BE49-F238E27FC236}">
                <a16:creationId xmlns:a16="http://schemas.microsoft.com/office/drawing/2014/main" id="{9574A7D5-0C4C-4C71-8190-41DDAF36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104" y="728662"/>
            <a:ext cx="24300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2100" b="1">
                <a:solidFill>
                  <a:schemeClr val="tx2"/>
                </a:solidFill>
                <a:latin typeface="Times New Roman" panose="02020603050405020304" pitchFamily="18" charset="0"/>
              </a:rPr>
              <a:t>Docentes: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>
            <a:extLst>
              <a:ext uri="{FF2B5EF4-FFF2-40B4-BE49-F238E27FC236}">
                <a16:creationId xmlns:a16="http://schemas.microsoft.com/office/drawing/2014/main" id="{2B739F20-06CB-B6BD-1979-42A850F1B375}"/>
              </a:ext>
            </a:extLst>
          </p:cNvPr>
          <p:cNvSpPr/>
          <p:nvPr/>
        </p:nvSpPr>
        <p:spPr>
          <a:xfrm>
            <a:off x="4963393" y="4146548"/>
            <a:ext cx="3235251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ysClr val="windowText" lastClr="000000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5676D28-1602-EE96-3BEF-BF32450BCB22}"/>
              </a:ext>
            </a:extLst>
          </p:cNvPr>
          <p:cNvSpPr/>
          <p:nvPr/>
        </p:nvSpPr>
        <p:spPr>
          <a:xfrm>
            <a:off x="775097" y="4077073"/>
            <a:ext cx="2566988" cy="715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ysClr val="windowText" lastClr="000000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8E5A225-1E8E-22B6-29A2-137711922762}"/>
              </a:ext>
            </a:extLst>
          </p:cNvPr>
          <p:cNvSpPr/>
          <p:nvPr/>
        </p:nvSpPr>
        <p:spPr>
          <a:xfrm>
            <a:off x="5320605" y="2434964"/>
            <a:ext cx="2287191" cy="766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ysClr val="windowText" lastClr="000000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51F0A7F-FC66-D1FF-BBF1-071B399DCF73}"/>
              </a:ext>
            </a:extLst>
          </p:cNvPr>
          <p:cNvSpPr/>
          <p:nvPr/>
        </p:nvSpPr>
        <p:spPr>
          <a:xfrm>
            <a:off x="2000250" y="2541375"/>
            <a:ext cx="1997869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ysClr val="windowText" lastClr="000000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FBDD914-2F04-11F8-C6E1-6F0174DD69CE}"/>
              </a:ext>
            </a:extLst>
          </p:cNvPr>
          <p:cNvSpPr/>
          <p:nvPr/>
        </p:nvSpPr>
        <p:spPr>
          <a:xfrm>
            <a:off x="5211043" y="1313632"/>
            <a:ext cx="1997869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ysClr val="windowText" lastClr="000000"/>
              </a:solidFill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3BA2096-23FD-85DD-E1BC-625C97A0DDEF}"/>
              </a:ext>
            </a:extLst>
          </p:cNvPr>
          <p:cNvSpPr/>
          <p:nvPr/>
        </p:nvSpPr>
        <p:spPr>
          <a:xfrm>
            <a:off x="1115616" y="1474562"/>
            <a:ext cx="1997869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ysClr val="windowText" lastClr="000000"/>
              </a:solidFill>
            </a:endParaRP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43C53E2E-B31A-4E7E-9E97-B6946D6AA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1489756"/>
            <a:ext cx="1770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Ecología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5648D98A-C0D9-44DB-A544-B248F7402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1489756"/>
            <a:ext cx="1485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Ecologismo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5197A23C-703B-45AF-9CC9-5B0A54DDC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360" y="2679875"/>
            <a:ext cx="2000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Ambientalismo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811B6C47-B43A-48F6-AE15-5A04A1D54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2707168"/>
            <a:ext cx="2171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Conservacionismo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FBA5A0A1-7C11-4526-A6C3-FD8DDAE12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356" y="4285047"/>
            <a:ext cx="2343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Manejo de recursos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DE0B7CDC-7882-4F4C-8FE3-4336F817B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452" y="4315567"/>
            <a:ext cx="2566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Desarrollo sustentable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DAD75645-3047-4749-A3FC-B12AECD84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411" y="444683"/>
            <a:ext cx="5181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b="1" dirty="0">
                <a:latin typeface="Arial" panose="020B0604020202020204" pitchFamily="34" charset="0"/>
                <a:cs typeface="Arial" panose="020B0604020202020204" pitchFamily="34" charset="0"/>
              </a:rPr>
              <a:t>¿De qué vamos a hablar en este curso?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C1CBFAB9-9687-4824-9D5C-ED9F9742F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0"/>
            <a:ext cx="11132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ES" altLang="es-AR">
              <a:latin typeface="Times New Roman" panose="02020603050405020304" pitchFamily="18" charset="0"/>
            </a:endParaRP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2F94F502-3228-4A82-ACE4-C108C040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1" y="0"/>
            <a:ext cx="15454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1050">
                <a:solidFill>
                  <a:schemeClr val="tx2"/>
                </a:solidFill>
                <a:latin typeface="Times New Roman" panose="02020603050405020304" pitchFamily="18" charset="0"/>
              </a:rPr>
              <a:t>Qué es la ecología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26">
            <a:extLst>
              <a:ext uri="{FF2B5EF4-FFF2-40B4-BE49-F238E27FC236}">
                <a16:creationId xmlns:a16="http://schemas.microsoft.com/office/drawing/2014/main" id="{7A5725F5-4962-4D76-B8E6-71DEDFA6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218" y="289936"/>
            <a:ext cx="4099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eaLnBrk="1" hangingPunct="1"/>
            <a:r>
              <a:rPr lang="es-ES_tradnl" altLang="es-AR" b="1" dirty="0">
                <a:latin typeface="Arial" panose="020B0604020202020204" pitchFamily="34" charset="0"/>
                <a:cs typeface="Arial" panose="020B0604020202020204" pitchFamily="34" charset="0"/>
              </a:rPr>
              <a:t>Definiciones de ecología</a:t>
            </a:r>
          </a:p>
        </p:txBody>
      </p:sp>
      <p:sp>
        <p:nvSpPr>
          <p:cNvPr id="19459" name="Text Box 1027">
            <a:extLst>
              <a:ext uri="{FF2B5EF4-FFF2-40B4-BE49-F238E27FC236}">
                <a16:creationId xmlns:a16="http://schemas.microsoft.com/office/drawing/2014/main" id="{7DF799F1-8C0E-4E21-A21D-E66F418BA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747136"/>
            <a:ext cx="84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eaLnBrk="1" hangingPunct="1"/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Haeckel (1866): Estudio comprensivo de la interrelación de los organismos con su medio</a:t>
            </a:r>
          </a:p>
        </p:txBody>
      </p:sp>
      <p:sp>
        <p:nvSpPr>
          <p:cNvPr id="19460" name="Text Box 1028">
            <a:extLst>
              <a:ext uri="{FF2B5EF4-FFF2-40B4-BE49-F238E27FC236}">
                <a16:creationId xmlns:a16="http://schemas.microsoft.com/office/drawing/2014/main" id="{118D7A87-0F8E-4740-B6EA-1A388F7D6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715728"/>
            <a:ext cx="83529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eaLnBrk="1" hangingPunct="1">
              <a:buFont typeface="Wingdings" panose="05000000000000000000" pitchFamily="2" charset="2"/>
              <a:buNone/>
            </a:pP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Andrewartha (1961): Estudio científico de la distribución y abundancia de los organismos.</a:t>
            </a:r>
          </a:p>
        </p:txBody>
      </p:sp>
      <p:sp>
        <p:nvSpPr>
          <p:cNvPr id="19461" name="Text Box 1029">
            <a:extLst>
              <a:ext uri="{FF2B5EF4-FFF2-40B4-BE49-F238E27FC236}">
                <a16:creationId xmlns:a16="http://schemas.microsoft.com/office/drawing/2014/main" id="{44B39981-0ED7-437F-9E75-12F4A7429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684320"/>
            <a:ext cx="84249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eaLnBrk="1" hangingPunct="1"/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Krebs (1972): Estudio científico </a:t>
            </a:r>
            <a:r>
              <a:rPr lang="es-ES_tradnl" altLang="es-AR" b="1" u="sng" dirty="0">
                <a:latin typeface="Arial" panose="020B0604020202020204" pitchFamily="34" charset="0"/>
                <a:cs typeface="Arial" panose="020B0604020202020204" pitchFamily="34" charset="0"/>
              </a:rPr>
              <a:t>de las interacciones</a:t>
            </a: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 que determinan la distribución y abundancia de los organismos. </a:t>
            </a:r>
          </a:p>
        </p:txBody>
      </p:sp>
      <p:sp>
        <p:nvSpPr>
          <p:cNvPr id="19462" name="Text Box 1030">
            <a:extLst>
              <a:ext uri="{FF2B5EF4-FFF2-40B4-BE49-F238E27FC236}">
                <a16:creationId xmlns:a16="http://schemas.microsoft.com/office/drawing/2014/main" id="{C43B60B2-EB9B-48E2-9FF7-107D765EE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861160"/>
            <a:ext cx="83529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eaLnBrk="1" hangingPunct="1"/>
            <a:r>
              <a:rPr lang="es-ES_tradnl" altLang="es-AR" dirty="0" err="1">
                <a:latin typeface="Arial" panose="020B0604020202020204" pitchFamily="34" charset="0"/>
                <a:cs typeface="Arial" panose="020B0604020202020204" pitchFamily="34" charset="0"/>
              </a:rPr>
              <a:t>Likens</a:t>
            </a: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 y Bormann (1995): Estudio científico de la distribución y abundancia de los organismos y las interacciones entre ellos </a:t>
            </a:r>
            <a:r>
              <a:rPr lang="es-ES_tradnl" altLang="es-AR" b="1" u="sng" dirty="0">
                <a:latin typeface="Arial" panose="020B0604020202020204" pitchFamily="34" charset="0"/>
                <a:cs typeface="Arial" panose="020B0604020202020204" pitchFamily="34" charset="0"/>
              </a:rPr>
              <a:t>y con el flujo de materia y energía</a:t>
            </a: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 que determinan la distribución y abundancia.</a:t>
            </a:r>
          </a:p>
        </p:txBody>
      </p:sp>
      <p:sp>
        <p:nvSpPr>
          <p:cNvPr id="19463" name="Text Box 1031">
            <a:extLst>
              <a:ext uri="{FF2B5EF4-FFF2-40B4-BE49-F238E27FC236}">
                <a16:creationId xmlns:a16="http://schemas.microsoft.com/office/drawing/2014/main" id="{F0CC613D-355E-4B68-8335-FCE85FE9E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26" y="5464533"/>
            <a:ext cx="8254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eaLnBrk="1" hangingPunct="1"/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Margalef (1974): “Ecología es la </a:t>
            </a:r>
            <a:r>
              <a:rPr lang="es-ES_tradnl" altLang="es-AR" b="1" u="sng" dirty="0">
                <a:latin typeface="Arial" panose="020B0604020202020204" pitchFamily="34" charset="0"/>
                <a:cs typeface="Arial" panose="020B0604020202020204" pitchFamily="34" charset="0"/>
              </a:rPr>
              <a:t>biología de los ecosistemas"</a:t>
            </a:r>
          </a:p>
        </p:txBody>
      </p:sp>
      <p:sp>
        <p:nvSpPr>
          <p:cNvPr id="20488" name="Text Box 1032">
            <a:extLst>
              <a:ext uri="{FF2B5EF4-FFF2-40B4-BE49-F238E27FC236}">
                <a16:creationId xmlns:a16="http://schemas.microsoft.com/office/drawing/2014/main" id="{0AA304A2-63D0-4169-872B-880889E34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1" y="0"/>
            <a:ext cx="15454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1050">
                <a:solidFill>
                  <a:schemeClr val="tx2"/>
                </a:solidFill>
                <a:latin typeface="Times New Roman" panose="02020603050405020304" pitchFamily="18" charset="0"/>
              </a:rPr>
              <a:t>Qué es la ecología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ángulo 2">
            <a:extLst>
              <a:ext uri="{FF2B5EF4-FFF2-40B4-BE49-F238E27FC236}">
                <a16:creationId xmlns:a16="http://schemas.microsoft.com/office/drawing/2014/main" id="{508E8E5A-3AD9-4532-B76D-53D90637C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700808"/>
            <a:ext cx="5819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 Sobre esa base pueden predecir, manejar y controlar</a:t>
            </a:r>
          </a:p>
        </p:txBody>
      </p:sp>
      <p:sp>
        <p:nvSpPr>
          <p:cNvPr id="21507" name="CuadroTexto 3">
            <a:extLst>
              <a:ext uri="{FF2B5EF4-FFF2-40B4-BE49-F238E27FC236}">
                <a16:creationId xmlns:a16="http://schemas.microsoft.com/office/drawing/2014/main" id="{3C5A8D59-E175-41A3-850B-18B61275C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837010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Las definiciones muestran que los ecólogos buscan describir y entender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4E5436-B9B4-4006-B718-641501DF22E1}"/>
              </a:ext>
            </a:extLst>
          </p:cNvPr>
          <p:cNvSpPr txBox="1"/>
          <p:nvPr/>
        </p:nvSpPr>
        <p:spPr>
          <a:xfrm>
            <a:off x="2411760" y="2571869"/>
            <a:ext cx="4698206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Los enfoques de los trabajos dependen de:</a:t>
            </a:r>
          </a:p>
          <a:p>
            <a:pPr>
              <a:defRPr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Las preguntas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Los objetos de estudio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Las escalas espaciales y temporales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Las herramientas disponibles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A066150D-2035-4D9B-8D30-3E0ABFB37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514350"/>
            <a:ext cx="4171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AR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FDD3B7F3-F09B-453E-95A6-BC5D0D311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71513"/>
            <a:ext cx="480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  <a:cs typeface="Arial" panose="020B0604020202020204" pitchFamily="34" charset="0"/>
              </a:rPr>
              <a:t>NIVELES DE ORGANIZACIÓN DE LA MATERIA</a:t>
            </a: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CF25937C-58A0-464F-A6F5-2874EBEB1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18" y="1328738"/>
            <a:ext cx="33094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Partículas subcelulares</a:t>
            </a: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96B602AA-F05F-4CA8-BD21-A9B7EFFA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431" y="1728788"/>
            <a:ext cx="102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  <a:cs typeface="Arial" panose="020B0604020202020204" pitchFamily="34" charset="0"/>
              </a:rPr>
              <a:t>Células</a:t>
            </a:r>
          </a:p>
        </p:txBody>
      </p:sp>
      <p:sp>
        <p:nvSpPr>
          <p:cNvPr id="22534" name="Text Box 7">
            <a:extLst>
              <a:ext uri="{FF2B5EF4-FFF2-40B4-BE49-F238E27FC236}">
                <a16:creationId xmlns:a16="http://schemas.microsoft.com/office/drawing/2014/main" id="{B1B7C6D0-465B-4697-B75C-02838F5DC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431" y="2114550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  <a:cs typeface="Arial" panose="020B0604020202020204" pitchFamily="34" charset="0"/>
              </a:rPr>
              <a:t>Tejidos</a:t>
            </a:r>
          </a:p>
        </p:txBody>
      </p:sp>
      <p:sp>
        <p:nvSpPr>
          <p:cNvPr id="22535" name="Text Box 8">
            <a:extLst>
              <a:ext uri="{FF2B5EF4-FFF2-40B4-BE49-F238E27FC236}">
                <a16:creationId xmlns:a16="http://schemas.microsoft.com/office/drawing/2014/main" id="{CE6A6774-C1B7-4D70-82A9-343BC499B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959" y="2570560"/>
            <a:ext cx="1222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  <a:cs typeface="Arial" panose="020B0604020202020204" pitchFamily="34" charset="0"/>
              </a:rPr>
              <a:t>Órganos</a:t>
            </a:r>
          </a:p>
        </p:txBody>
      </p:sp>
      <p:sp>
        <p:nvSpPr>
          <p:cNvPr id="22536" name="Text Box 11">
            <a:extLst>
              <a:ext uri="{FF2B5EF4-FFF2-40B4-BE49-F238E27FC236}">
                <a16:creationId xmlns:a16="http://schemas.microsoft.com/office/drawing/2014/main" id="{39B91430-00CF-4BB3-902B-747ED77FF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19" y="346591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  <a:cs typeface="Arial" panose="020B0604020202020204" pitchFamily="34" charset="0"/>
              </a:rPr>
              <a:t>Individuos</a:t>
            </a:r>
          </a:p>
        </p:txBody>
      </p:sp>
      <p:sp>
        <p:nvSpPr>
          <p:cNvPr id="22537" name="Text Box 12">
            <a:extLst>
              <a:ext uri="{FF2B5EF4-FFF2-40B4-BE49-F238E27FC236}">
                <a16:creationId xmlns:a16="http://schemas.microsoft.com/office/drawing/2014/main" id="{1B779AA9-B47C-4855-A650-A913E6B61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1294" y="3914775"/>
            <a:ext cx="1485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  <a:cs typeface="Arial" panose="020B0604020202020204" pitchFamily="34" charset="0"/>
              </a:rPr>
              <a:t>Poblaciones</a:t>
            </a:r>
          </a:p>
        </p:txBody>
      </p:sp>
      <p:sp>
        <p:nvSpPr>
          <p:cNvPr id="22538" name="Text Box 13">
            <a:extLst>
              <a:ext uri="{FF2B5EF4-FFF2-40B4-BE49-F238E27FC236}">
                <a16:creationId xmlns:a16="http://schemas.microsoft.com/office/drawing/2014/main" id="{AEA1BA7F-C26D-4A33-8153-B67C2CA23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1294" y="4287441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  <a:cs typeface="Arial" panose="020B0604020202020204" pitchFamily="34" charset="0"/>
              </a:rPr>
              <a:t>Comunidades</a:t>
            </a:r>
          </a:p>
        </p:txBody>
      </p:sp>
      <p:sp>
        <p:nvSpPr>
          <p:cNvPr id="22539" name="Text Box 14">
            <a:extLst>
              <a:ext uri="{FF2B5EF4-FFF2-40B4-BE49-F238E27FC236}">
                <a16:creationId xmlns:a16="http://schemas.microsoft.com/office/drawing/2014/main" id="{558C257A-3258-48C3-B813-1CC8E0784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397" y="4730354"/>
            <a:ext cx="1543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  <a:cs typeface="Arial" panose="020B0604020202020204" pitchFamily="34" charset="0"/>
              </a:rPr>
              <a:t>Ecosistemas</a:t>
            </a:r>
          </a:p>
        </p:txBody>
      </p:sp>
      <p:sp>
        <p:nvSpPr>
          <p:cNvPr id="22540" name="Text Box 15">
            <a:extLst>
              <a:ext uri="{FF2B5EF4-FFF2-40B4-BE49-F238E27FC236}">
                <a16:creationId xmlns:a16="http://schemas.microsoft.com/office/drawing/2014/main" id="{7EC4B781-1288-4DC2-941C-08E110978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5197079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</a:p>
        </p:txBody>
      </p:sp>
      <p:sp>
        <p:nvSpPr>
          <p:cNvPr id="22541" name="Text Box 16">
            <a:extLst>
              <a:ext uri="{FF2B5EF4-FFF2-40B4-BE49-F238E27FC236}">
                <a16:creationId xmlns:a16="http://schemas.microsoft.com/office/drawing/2014/main" id="{A46402FF-9EE3-479B-8A68-596EC5B9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760" y="4082654"/>
            <a:ext cx="1371600" cy="36933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Ecología</a:t>
            </a:r>
          </a:p>
        </p:txBody>
      </p:sp>
      <p:sp>
        <p:nvSpPr>
          <p:cNvPr id="22542" name="Text Box 17">
            <a:extLst>
              <a:ext uri="{FF2B5EF4-FFF2-40B4-BE49-F238E27FC236}">
                <a16:creationId xmlns:a16="http://schemas.microsoft.com/office/drawing/2014/main" id="{CCDB2BDC-8AB5-4568-BD64-1F1FDE7CA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0"/>
            <a:ext cx="4972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AR" b="1">
                <a:latin typeface="Arial" panose="020B0604020202020204" pitchFamily="34" charset="0"/>
                <a:cs typeface="Arial" panose="020B0604020202020204" pitchFamily="34" charset="0"/>
              </a:rPr>
              <a:t>¿Cuál es el objeto de estudio de la ecología?</a:t>
            </a:r>
          </a:p>
        </p:txBody>
      </p:sp>
      <p:sp>
        <p:nvSpPr>
          <p:cNvPr id="22543" name="Line 19">
            <a:extLst>
              <a:ext uri="{FF2B5EF4-FFF2-40B4-BE49-F238E27FC236}">
                <a16:creationId xmlns:a16="http://schemas.microsoft.com/office/drawing/2014/main" id="{0556128E-5994-4FB9-AA02-A7EB77237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7425" y="3158729"/>
            <a:ext cx="4171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2544" name="Text Box 21">
            <a:extLst>
              <a:ext uri="{FF2B5EF4-FFF2-40B4-BE49-F238E27FC236}">
                <a16:creationId xmlns:a16="http://schemas.microsoft.com/office/drawing/2014/main" id="{A1516C52-AA93-4036-99F9-C399F1261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5891213"/>
            <a:ext cx="4743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  <a:cs typeface="Arial" panose="020B0604020202020204" pitchFamily="34" charset="0"/>
              </a:rPr>
              <a:t>Cada nivel engloba el anterior, pero tiene características emergentes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0AE6752-930B-4B13-8D29-AA7A44EDBFFD}"/>
              </a:ext>
            </a:extLst>
          </p:cNvPr>
          <p:cNvSpPr/>
          <p:nvPr/>
        </p:nvSpPr>
        <p:spPr>
          <a:xfrm>
            <a:off x="2171700" y="1328738"/>
            <a:ext cx="4629150" cy="4314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3">
            <a:extLst>
              <a:ext uri="{FF2B5EF4-FFF2-40B4-BE49-F238E27FC236}">
                <a16:creationId xmlns:a16="http://schemas.microsoft.com/office/drawing/2014/main" id="{11764C20-D3CD-4E53-82A5-9FCA9F6B7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7" y="1124744"/>
            <a:ext cx="2744391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1032">
            <a:extLst>
              <a:ext uri="{FF2B5EF4-FFF2-40B4-BE49-F238E27FC236}">
                <a16:creationId xmlns:a16="http://schemas.microsoft.com/office/drawing/2014/main" id="{FBD16330-3CAC-409B-AA17-8DBD8841D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527599"/>
            <a:ext cx="5256584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b="1" u="sng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Individuos</a:t>
            </a:r>
            <a:r>
              <a:rPr lang="es-ES" altLang="es-AR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Respuestas al medio ambiente</a:t>
            </a:r>
          </a:p>
        </p:txBody>
      </p:sp>
      <p:sp>
        <p:nvSpPr>
          <p:cNvPr id="23556" name="CuadroTexto 5">
            <a:extLst>
              <a:ext uri="{FF2B5EF4-FFF2-40B4-BE49-F238E27FC236}">
                <a16:creationId xmlns:a16="http://schemas.microsoft.com/office/drawing/2014/main" id="{E9154A50-F123-4F5C-A140-42E361F58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36" y="3109920"/>
            <a:ext cx="25640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La lagartija eleva la temperatura corporal mediante asolearse y apoyarse sobre piedras calientes</a:t>
            </a:r>
          </a:p>
        </p:txBody>
      </p:sp>
      <p:sp>
        <p:nvSpPr>
          <p:cNvPr id="23557" name="CuadroTexto 1">
            <a:extLst>
              <a:ext uri="{FF2B5EF4-FFF2-40B4-BE49-F238E27FC236}">
                <a16:creationId xmlns:a16="http://schemas.microsoft.com/office/drawing/2014/main" id="{E51FEE48-7B43-4729-AD89-C00A26822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360" y="5046867"/>
            <a:ext cx="64732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Ecología del comportamiento y </a:t>
            </a:r>
            <a:r>
              <a:rPr lang="es-ES" altLang="es-AR" dirty="0" err="1">
                <a:latin typeface="Arial" panose="020B0604020202020204" pitchFamily="34" charset="0"/>
                <a:cs typeface="Arial" panose="020B0604020202020204" pitchFamily="34" charset="0"/>
              </a:rPr>
              <a:t>ecofisiología</a:t>
            </a:r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DAPTACIONES de las PLANTAS: tipo, ejemplos y fotos - ¡Resumen!">
            <a:extLst>
              <a:ext uri="{FF2B5EF4-FFF2-40B4-BE49-F238E27FC236}">
                <a16:creationId xmlns:a16="http://schemas.microsoft.com/office/drawing/2014/main" id="{8F085361-7576-4CB5-5689-2E41325B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1679"/>
            <a:ext cx="5148064" cy="34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>
            <a:extLst>
              <a:ext uri="{FF2B5EF4-FFF2-40B4-BE49-F238E27FC236}">
                <a16:creationId xmlns:a16="http://schemas.microsoft.com/office/drawing/2014/main" id="{F48339EB-7E5C-433B-8F5B-AD6522548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1435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026">
            <a:extLst>
              <a:ext uri="{FF2B5EF4-FFF2-40B4-BE49-F238E27FC236}">
                <a16:creationId xmlns:a16="http://schemas.microsoft.com/office/drawing/2014/main" id="{D459391A-A77A-4622-A7A1-48DB2E237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332656"/>
            <a:ext cx="7795914" cy="133882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Poblaciones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Conjunto de individuos de la misma especie que conviven en un tiempo y lugar. 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variación de abundancia en tiempo y espacio y sus determinantes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2">
            <a:extLst>
              <a:ext uri="{FF2B5EF4-FFF2-40B4-BE49-F238E27FC236}">
                <a16:creationId xmlns:a16="http://schemas.microsoft.com/office/drawing/2014/main" id="{ADEFE8AC-2612-4BA0-9C9F-CD4DAC7C7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53" y="1916832"/>
            <a:ext cx="3569494" cy="208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1027">
            <a:extLst>
              <a:ext uri="{FF2B5EF4-FFF2-40B4-BE49-F238E27FC236}">
                <a16:creationId xmlns:a16="http://schemas.microsoft.com/office/drawing/2014/main" id="{C0BFA8E9-9B05-49D4-9D4E-5AB17BFE4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2622"/>
            <a:ext cx="7848871" cy="106182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Comunidades: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conjunto de poblaciones de distintas especies que coexisten en un tiempo y lugar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composición de especies, relaciones tróficas, interacciones</a:t>
            </a:r>
          </a:p>
        </p:txBody>
      </p:sp>
      <p:pic>
        <p:nvPicPr>
          <p:cNvPr id="25604" name="Imagen 4">
            <a:extLst>
              <a:ext uri="{FF2B5EF4-FFF2-40B4-BE49-F238E27FC236}">
                <a16:creationId xmlns:a16="http://schemas.microsoft.com/office/drawing/2014/main" id="{0A36CD7F-0F3A-42F6-8FFB-3A45B2EF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06" y="4340632"/>
            <a:ext cx="2897460" cy="177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picaflor | Picaflores, Aves, Animales">
            <a:extLst>
              <a:ext uri="{FF2B5EF4-FFF2-40B4-BE49-F238E27FC236}">
                <a16:creationId xmlns:a16="http://schemas.microsoft.com/office/drawing/2014/main" id="{1CD278CF-A17E-469E-940B-6B9C3B34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40632"/>
            <a:ext cx="3024856" cy="196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8">
            <a:extLst>
              <a:ext uri="{FF2B5EF4-FFF2-40B4-BE49-F238E27FC236}">
                <a16:creationId xmlns:a16="http://schemas.microsoft.com/office/drawing/2014/main" id="{58DEA117-FC8D-4796-9621-B9809FF4C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291704"/>
            <a:ext cx="6480719" cy="147732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b="1" u="sng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Ecosistema:</a:t>
            </a:r>
            <a:r>
              <a:rPr lang="es-ES_tradnl" altLang="es-AR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comunidad + ambiente físico</a:t>
            </a:r>
          </a:p>
          <a:p>
            <a:pPr eaLnBrk="1" hangingPunct="1">
              <a:spcBef>
                <a:spcPct val="50000"/>
              </a:spcBef>
            </a:pPr>
            <a:endParaRPr lang="es-ES_tradnl" altLang="es-AR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_tradnl" altLang="es-AR" u="sng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s-ES_tradnl" altLang="es-AR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flujo de materia y energía entre los organismos y entre ellos y el medio</a:t>
            </a:r>
          </a:p>
        </p:txBody>
      </p:sp>
      <p:pic>
        <p:nvPicPr>
          <p:cNvPr id="26627" name="Imagen 3">
            <a:extLst>
              <a:ext uri="{FF2B5EF4-FFF2-40B4-BE49-F238E27FC236}">
                <a16:creationId xmlns:a16="http://schemas.microsoft.com/office/drawing/2014/main" id="{A3AFEBD3-A709-4995-82CA-683FB21A9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93287"/>
            <a:ext cx="3240360" cy="238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Imagen 4">
            <a:extLst>
              <a:ext uri="{FF2B5EF4-FFF2-40B4-BE49-F238E27FC236}">
                <a16:creationId xmlns:a16="http://schemas.microsoft.com/office/drawing/2014/main" id="{30755F9B-FF35-4B7E-BBCC-3F7B6050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10" y="4924425"/>
            <a:ext cx="2897981" cy="163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n 5">
            <a:extLst>
              <a:ext uri="{FF2B5EF4-FFF2-40B4-BE49-F238E27FC236}">
                <a16:creationId xmlns:a16="http://schemas.microsoft.com/office/drawing/2014/main" id="{4AC2A28A-8A43-4E57-8960-6DCE8856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840" y="2276872"/>
            <a:ext cx="2501504" cy="163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4727F82D-BC88-4239-8A4D-33421C7C1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735" y="391716"/>
            <a:ext cx="361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 básicos en ecología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34BE7EAE-C358-45AF-9A46-D20B8E82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01" y="837842"/>
            <a:ext cx="62952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sistemas biológicos son entidades físicas. Tienen propiedades físicas y químicas de la materia. </a:t>
            </a:r>
            <a:endParaRPr lang="es-ES_tradnl" altLang="es-AR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13789C8-9FE8-4462-A4B5-BB1B9FB8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01" y="2082492"/>
            <a:ext cx="7272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Cada una de las entidades ecológicas intercambia materia y energía con su entorno. La energía se pierde y debe compensarse con el ingreso de energía solar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8790A63-0911-D48D-5709-FA4E83FDC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3419475"/>
            <a:ext cx="62952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Los sistemas ecológicos cambian con el tiempo.</a:t>
            </a: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F0458494-C2E0-BD4E-60C8-6990CB687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4202460"/>
            <a:ext cx="7560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La interacción de diferentes individuos </a:t>
            </a: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con el ambiente según sus genotipos y fenotipos d</a:t>
            </a:r>
            <a:r>
              <a:rPr lang="es-ES" altLang="es-AR" dirty="0" err="1">
                <a:latin typeface="Arial" panose="020B0604020202020204" pitchFamily="34" charset="0"/>
                <a:cs typeface="Arial" panose="020B0604020202020204" pitchFamily="34" charset="0"/>
              </a:rPr>
              <a:t>etermina</a:t>
            </a: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distinto éxito reproductivo y la selección natural de algunas características</a:t>
            </a:r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A684E737-41E7-468F-B422-F854EEDF7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63" y="599898"/>
            <a:ext cx="82089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1. La  ecología es una ciencia independiente de las posturas frente a los problemas ambientales. </a:t>
            </a:r>
            <a:endParaRPr lang="es-ES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3AA416E0-6085-4E55-AB43-6C680994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63" y="1417385"/>
            <a:ext cx="7920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2. La ecología sólo puede entenderse a la luz de la teoría evolutiva. La unidad sobre la que actúa la selección natural es el individuo. 	</a:t>
            </a:r>
            <a:endParaRPr lang="es-ES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Text Box 11">
            <a:extLst>
              <a:ext uri="{FF2B5EF4-FFF2-40B4-BE49-F238E27FC236}">
                <a16:creationId xmlns:a16="http://schemas.microsoft.com/office/drawing/2014/main" id="{8D0AE1B9-E693-4BB4-A67B-D621C00A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84535"/>
            <a:ext cx="8208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Algunas reglas en Ecología (modificado de Mackenzie, Ball &amp; </a:t>
            </a:r>
            <a:r>
              <a:rPr lang="es-ES_tradnl" altLang="es-AR" dirty="0" err="1">
                <a:latin typeface="Arial" panose="020B0604020202020204" pitchFamily="34" charset="0"/>
                <a:cs typeface="Arial" panose="020B0604020202020204" pitchFamily="34" charset="0"/>
              </a:rPr>
              <a:t>Virdee</a:t>
            </a: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 2001)</a:t>
            </a:r>
            <a:endParaRPr lang="es-ES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BA839F3A-1A8A-414F-B809-0DD11ADEF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63" y="2238207"/>
            <a:ext cx="80260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3. Aunque los sistemas ecológicos son complejos es necesario construir modelos teóricos que capturen los procesos fundamentales.</a:t>
            </a:r>
            <a:endParaRPr lang="es-ES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5" name="Text Box 13">
            <a:extLst>
              <a:ext uri="{FF2B5EF4-FFF2-40B4-BE49-F238E27FC236}">
                <a16:creationId xmlns:a16="http://schemas.microsoft.com/office/drawing/2014/main" id="{E4D2C795-C19A-4FAD-8551-050E9522A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63" y="3071545"/>
            <a:ext cx="7521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4. Las anécdotas son peligrosas: no se genera conocimiento científico acumulando descripciones.	</a:t>
            </a:r>
            <a:endParaRPr lang="es-ES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3DECFB4-84FB-FA96-126E-B5101ABE6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66" y="3983384"/>
            <a:ext cx="8350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5. Existen jerarquías en las explicaciones de los procesos ecológicos. Hay causas próximas y causas últimas.</a:t>
            </a:r>
            <a:endParaRPr lang="es-ES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B7CDAF98-E38F-389B-E053-91EFA423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38" y="4906376"/>
            <a:ext cx="8064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6. Los individuos sufren múltiples restricciones, tanto físicas como evolutivas.	</a:t>
            </a:r>
            <a:endParaRPr lang="es-ES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204A69E7-C7D0-73C3-27A6-BF112670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29" y="6191204"/>
            <a:ext cx="6460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8. El azar juega un rol muy importante en ecología.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A27049BE-4B44-A146-06A3-0F84E790E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79" y="5610723"/>
            <a:ext cx="6140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7. La historia juega un papel importante en ecología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64" grpId="0"/>
      <p:bldP spid="23565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uadroTexto 2">
            <a:extLst>
              <a:ext uri="{FF2B5EF4-FFF2-40B4-BE49-F238E27FC236}">
                <a16:creationId xmlns:a16="http://schemas.microsoft.com/office/drawing/2014/main" id="{FF42C2F3-6DCC-47CA-931E-696ADC42A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1196752"/>
            <a:ext cx="828092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Cómo nos manejaremos </a:t>
            </a:r>
          </a:p>
          <a:p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Información de la materia: Campus virtual Ecología General 2º cuatrimestre, Página web de la materia: Ecología General segundo cuatrimestre. </a:t>
            </a:r>
          </a:p>
          <a:p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Materiales teóricos adicionales se subirán al Campus virtual y a la página web</a:t>
            </a:r>
          </a:p>
          <a:p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Guías de ejercicios subidas al Campus y la página web para ir resolviendo por tema</a:t>
            </a:r>
          </a:p>
          <a:p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id="{3E07A2EE-6AA8-413D-B86A-29B7B4322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0"/>
            <a:ext cx="3726656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Desarrollo de la Ecología</a:t>
            </a:r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38A0D587-3B2C-4F87-920F-8709316D2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42" y="457622"/>
            <a:ext cx="3842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es-ES" altLang="es-A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de ideas y paradigmas</a:t>
            </a:r>
          </a:p>
        </p:txBody>
      </p:sp>
      <p:sp>
        <p:nvSpPr>
          <p:cNvPr id="37892" name="Text Box 6">
            <a:extLst>
              <a:ext uri="{FF2B5EF4-FFF2-40B4-BE49-F238E27FC236}">
                <a16:creationId xmlns:a16="http://schemas.microsoft.com/office/drawing/2014/main" id="{3E3AE992-4FD4-45D3-8A9B-555FA57F0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42" y="1458784"/>
            <a:ext cx="3671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es-ES" altLang="es-A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en el medio ambiente</a:t>
            </a:r>
          </a:p>
        </p:txBody>
      </p:sp>
      <p:sp>
        <p:nvSpPr>
          <p:cNvPr id="37893" name="Text Box 7">
            <a:extLst>
              <a:ext uri="{FF2B5EF4-FFF2-40B4-BE49-F238E27FC236}">
                <a16:creationId xmlns:a16="http://schemas.microsoft.com/office/drawing/2014/main" id="{3EA03910-7AA8-4F99-81D7-32D1E7D6D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14" y="4839708"/>
            <a:ext cx="1507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es-ES" altLang="es-A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Desafíos</a:t>
            </a:r>
          </a:p>
        </p:txBody>
      </p:sp>
      <p:sp>
        <p:nvSpPr>
          <p:cNvPr id="37894" name="Text Box 8">
            <a:extLst>
              <a:ext uri="{FF2B5EF4-FFF2-40B4-BE49-F238E27FC236}">
                <a16:creationId xmlns:a16="http://schemas.microsoft.com/office/drawing/2014/main" id="{65DF4CFD-B76C-4B3A-8BB1-FDE81BF74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83" y="2740998"/>
            <a:ext cx="2052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es-ES" altLang="es-A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</a:p>
        </p:txBody>
      </p:sp>
      <p:sp>
        <p:nvSpPr>
          <p:cNvPr id="64521" name="Text Box 9">
            <a:extLst>
              <a:ext uri="{FF2B5EF4-FFF2-40B4-BE49-F238E27FC236}">
                <a16:creationId xmlns:a16="http://schemas.microsoft.com/office/drawing/2014/main" id="{64B56823-DAC3-47EA-A82A-7023FAD73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832" y="846505"/>
            <a:ext cx="3671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Equilibrio- no equilibrio</a:t>
            </a:r>
          </a:p>
        </p:txBody>
      </p:sp>
      <p:sp>
        <p:nvSpPr>
          <p:cNvPr id="64522" name="Text Box 10">
            <a:extLst>
              <a:ext uri="{FF2B5EF4-FFF2-40B4-BE49-F238E27FC236}">
                <a16:creationId xmlns:a16="http://schemas.microsoft.com/office/drawing/2014/main" id="{19085CD8-6453-4F78-9680-41212FAB3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6" y="1782173"/>
            <a:ext cx="32646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Homogéneo- Natural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Fragmentado- </a:t>
            </a:r>
            <a:r>
              <a:rPr lang="es-ES" altLang="es-AR" dirty="0" err="1">
                <a:latin typeface="Arial" panose="020B0604020202020204" pitchFamily="34" charset="0"/>
                <a:cs typeface="Arial" panose="020B0604020202020204" pitchFamily="34" charset="0"/>
              </a:rPr>
              <a:t>Antropizado</a:t>
            </a:r>
            <a:endParaRPr lang="es-ES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3" name="Text Box 11">
            <a:extLst>
              <a:ext uri="{FF2B5EF4-FFF2-40B4-BE49-F238E27FC236}">
                <a16:creationId xmlns:a16="http://schemas.microsoft.com/office/drawing/2014/main" id="{2646C46F-57A7-4AD7-BE58-ACC54A3CA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3234742"/>
            <a:ext cx="73448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Sensores remotos- Imágenes satelitales, cámaras trampa, drones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Herramientas moleculares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Capacidad de procesamiento de datos </a:t>
            </a:r>
          </a:p>
        </p:txBody>
      </p:sp>
      <p:sp>
        <p:nvSpPr>
          <p:cNvPr id="64524" name="Text Box 12">
            <a:extLst>
              <a:ext uri="{FF2B5EF4-FFF2-40B4-BE49-F238E27FC236}">
                <a16:creationId xmlns:a16="http://schemas.microsoft.com/office/drawing/2014/main" id="{448FEC63-1406-4CE4-B7D9-7A44606A6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88" y="5379619"/>
            <a:ext cx="712879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El hombre necesita las funciones de los ecosistemas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El hombre ejerce cada vez mayor impacto sobre los sistemas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/>
      <p:bldP spid="64522" grpId="0"/>
      <p:bldP spid="64523" grpId="0"/>
      <p:bldP spid="645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>
            <a:extLst>
              <a:ext uri="{FF2B5EF4-FFF2-40B4-BE49-F238E27FC236}">
                <a16:creationId xmlns:a16="http://schemas.microsoft.com/office/drawing/2014/main" id="{C0B03ED6-B3D7-4C2B-8A59-133A4A7DA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832" y="446485"/>
            <a:ext cx="2637235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b="1">
                <a:latin typeface="Arial" panose="020B0604020202020204" pitchFamily="34" charset="0"/>
                <a:cs typeface="Arial" panose="020B0604020202020204" pitchFamily="34" charset="0"/>
              </a:rPr>
              <a:t>Sistemas ecológicos</a:t>
            </a:r>
          </a:p>
        </p:txBody>
      </p:sp>
      <p:sp>
        <p:nvSpPr>
          <p:cNvPr id="38915" name="Text Box 5">
            <a:extLst>
              <a:ext uri="{FF2B5EF4-FFF2-40B4-BE49-F238E27FC236}">
                <a16:creationId xmlns:a16="http://schemas.microsoft.com/office/drawing/2014/main" id="{6F7BEF5C-3290-47B2-B0BC-312729208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6" y="2139554"/>
            <a:ext cx="1243013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Bienes</a:t>
            </a:r>
          </a:p>
        </p:txBody>
      </p:sp>
      <p:sp>
        <p:nvSpPr>
          <p:cNvPr id="38916" name="Text Box 6">
            <a:extLst>
              <a:ext uri="{FF2B5EF4-FFF2-40B4-BE49-F238E27FC236}">
                <a16:creationId xmlns:a16="http://schemas.microsoft.com/office/drawing/2014/main" id="{D86C9C83-EB49-4F6F-AF17-A9D978AAD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641" y="2205038"/>
            <a:ext cx="129540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</a:p>
        </p:txBody>
      </p:sp>
      <p:sp>
        <p:nvSpPr>
          <p:cNvPr id="38917" name="Text Box 7">
            <a:extLst>
              <a:ext uri="{FF2B5EF4-FFF2-40B4-BE49-F238E27FC236}">
                <a16:creationId xmlns:a16="http://schemas.microsoft.com/office/drawing/2014/main" id="{347D992B-4057-4BDF-A738-99E07E320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61247"/>
            <a:ext cx="1890713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b="1">
                <a:latin typeface="Arial" panose="020B0604020202020204" pitchFamily="34" charset="0"/>
                <a:cs typeface="Arial" panose="020B0604020202020204" pitchFamily="34" charset="0"/>
              </a:rPr>
              <a:t>Hombre</a:t>
            </a:r>
          </a:p>
        </p:txBody>
      </p:sp>
      <p:sp>
        <p:nvSpPr>
          <p:cNvPr id="38918" name="Line 8">
            <a:extLst>
              <a:ext uri="{FF2B5EF4-FFF2-40B4-BE49-F238E27FC236}">
                <a16:creationId xmlns:a16="http://schemas.microsoft.com/office/drawing/2014/main" id="{3B6EF198-3D22-40D6-8A14-1FF8E5C44F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5632" y="1233488"/>
            <a:ext cx="864394" cy="75604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19" name="Line 9">
            <a:extLst>
              <a:ext uri="{FF2B5EF4-FFF2-40B4-BE49-F238E27FC236}">
                <a16:creationId xmlns:a16="http://schemas.microsoft.com/office/drawing/2014/main" id="{682E1021-4C24-42E3-AC06-B6610ABD7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019" y="1122760"/>
            <a:ext cx="756047" cy="102512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20" name="Line 10">
            <a:extLst>
              <a:ext uri="{FF2B5EF4-FFF2-40B4-BE49-F238E27FC236}">
                <a16:creationId xmlns:a16="http://schemas.microsoft.com/office/drawing/2014/main" id="{221C09B9-740E-4BB6-8B86-3E94FD52D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8254" y="2565797"/>
            <a:ext cx="1025128" cy="14573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21" name="Line 11">
            <a:extLst>
              <a:ext uri="{FF2B5EF4-FFF2-40B4-BE49-F238E27FC236}">
                <a16:creationId xmlns:a16="http://schemas.microsoft.com/office/drawing/2014/main" id="{CEF0708B-22C8-4A5B-8E2B-FB887B7CEB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6" y="2565798"/>
            <a:ext cx="917972" cy="151090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9649" name="Text Box 17">
            <a:extLst>
              <a:ext uri="{FF2B5EF4-FFF2-40B4-BE49-F238E27FC236}">
                <a16:creationId xmlns:a16="http://schemas.microsoft.com/office/drawing/2014/main" id="{681BC205-A96B-4F9F-982D-AEE24DC80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4629150"/>
            <a:ext cx="27003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Explotación de especies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Uso de la tierra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Uso de recursos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Cambios en los ciclos </a:t>
            </a:r>
          </a:p>
          <a:p>
            <a:pPr algn="ctr" eaLnBrk="1" hangingPunct="1">
              <a:spcBef>
                <a:spcPct val="50000"/>
              </a:spcBef>
            </a:pPr>
            <a:endParaRPr lang="es-ES" alt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3" name="Freeform 22">
            <a:extLst>
              <a:ext uri="{FF2B5EF4-FFF2-40B4-BE49-F238E27FC236}">
                <a16:creationId xmlns:a16="http://schemas.microsoft.com/office/drawing/2014/main" id="{F41EF625-76A4-4656-BD73-06167F1D258B}"/>
              </a:ext>
            </a:extLst>
          </p:cNvPr>
          <p:cNvSpPr>
            <a:spLocks/>
          </p:cNvSpPr>
          <p:nvPr/>
        </p:nvSpPr>
        <p:spPr bwMode="auto">
          <a:xfrm>
            <a:off x="2028825" y="228600"/>
            <a:ext cx="2428875" cy="4829175"/>
          </a:xfrm>
          <a:custGeom>
            <a:avLst/>
            <a:gdLst>
              <a:gd name="T0" fmla="*/ 2147483646 w 2040"/>
              <a:gd name="T1" fmla="*/ 2147483646 h 4056"/>
              <a:gd name="T2" fmla="*/ 2147483646 w 2040"/>
              <a:gd name="T3" fmla="*/ 2147483646 h 4056"/>
              <a:gd name="T4" fmla="*/ 2147483646 w 2040"/>
              <a:gd name="T5" fmla="*/ 2147483646 h 4056"/>
              <a:gd name="T6" fmla="*/ 2147483646 w 2040"/>
              <a:gd name="T7" fmla="*/ 2147483646 h 4056"/>
              <a:gd name="T8" fmla="*/ 0 60000 65536"/>
              <a:gd name="T9" fmla="*/ 0 60000 65536"/>
              <a:gd name="T10" fmla="*/ 0 60000 65536"/>
              <a:gd name="T11" fmla="*/ 0 60000 65536"/>
              <a:gd name="T12" fmla="*/ 0 w 2040"/>
              <a:gd name="T13" fmla="*/ 0 h 4056"/>
              <a:gd name="T14" fmla="*/ 2040 w 2040"/>
              <a:gd name="T15" fmla="*/ 4056 h 4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0" h="4056">
                <a:moveTo>
                  <a:pt x="2040" y="3552"/>
                </a:moveTo>
                <a:cubicBezTo>
                  <a:pt x="1332" y="3804"/>
                  <a:pt x="624" y="4056"/>
                  <a:pt x="312" y="3552"/>
                </a:cubicBezTo>
                <a:cubicBezTo>
                  <a:pt x="0" y="3048"/>
                  <a:pt x="72" y="1056"/>
                  <a:pt x="168" y="528"/>
                </a:cubicBezTo>
                <a:cubicBezTo>
                  <a:pt x="264" y="0"/>
                  <a:pt x="768" y="408"/>
                  <a:pt x="888" y="384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24" name="Line 23">
            <a:extLst>
              <a:ext uri="{FF2B5EF4-FFF2-40B4-BE49-F238E27FC236}">
                <a16:creationId xmlns:a16="http://schemas.microsoft.com/office/drawing/2014/main" id="{FBF90587-8C79-4586-8E91-46A9D692B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00" y="628650"/>
            <a:ext cx="342900" cy="571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9656" name="Text Box 24">
            <a:extLst>
              <a:ext uri="{FF2B5EF4-FFF2-40B4-BE49-F238E27FC236}">
                <a16:creationId xmlns:a16="http://schemas.microsoft.com/office/drawing/2014/main" id="{5073D90A-3FCF-42B6-A755-63B9C108F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128" y="2663429"/>
            <a:ext cx="235924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Energía eólica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Depuración de agua</a:t>
            </a:r>
            <a:endParaRPr lang="es-ES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57" name="Text Box 25">
            <a:extLst>
              <a:ext uri="{FF2B5EF4-FFF2-40B4-BE49-F238E27FC236}">
                <a16:creationId xmlns:a16="http://schemas.microsoft.com/office/drawing/2014/main" id="{B50D3B64-65FA-48B5-9432-DFF745782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648" y="3119437"/>
            <a:ext cx="118824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  <a:cs typeface="Arial" panose="020B0604020202020204" pitchFamily="34" charset="0"/>
              </a:rPr>
              <a:t>Ropa</a:t>
            </a:r>
            <a:endParaRPr lang="es-ES" alt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9" grpId="0"/>
      <p:bldP spid="69656" grpId="0"/>
      <p:bldP spid="696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>
            <a:extLst>
              <a:ext uri="{FF2B5EF4-FFF2-40B4-BE49-F238E27FC236}">
                <a16:creationId xmlns:a16="http://schemas.microsoft.com/office/drawing/2014/main" id="{4F252027-4BD5-4CFC-B042-09BDB9488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785" y="296466"/>
            <a:ext cx="4320778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Diseño de un proyecto de investigación</a:t>
            </a:r>
          </a:p>
        </p:txBody>
      </p:sp>
      <p:sp>
        <p:nvSpPr>
          <p:cNvPr id="39939" name="Text Box 5">
            <a:extLst>
              <a:ext uri="{FF2B5EF4-FFF2-40B4-BE49-F238E27FC236}">
                <a16:creationId xmlns:a16="http://schemas.microsoft.com/office/drawing/2014/main" id="{3953B15E-B96A-4B1E-AB04-4DB4BF479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110" y="1970485"/>
            <a:ext cx="1297781" cy="41549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sz="2100">
                <a:latin typeface="Arial" panose="020B0604020202020204" pitchFamily="34" charset="0"/>
              </a:rPr>
              <a:t>Pregunta</a:t>
            </a:r>
          </a:p>
        </p:txBody>
      </p:sp>
      <p:sp>
        <p:nvSpPr>
          <p:cNvPr id="39940" name="Text Box 6">
            <a:extLst>
              <a:ext uri="{FF2B5EF4-FFF2-40B4-BE49-F238E27FC236}">
                <a16:creationId xmlns:a16="http://schemas.microsoft.com/office/drawing/2014/main" id="{1B8EEEDD-0891-4CA1-9685-73265C76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935" y="837010"/>
            <a:ext cx="1782365" cy="7848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Observaciones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Historia Natural</a:t>
            </a:r>
          </a:p>
        </p:txBody>
      </p:sp>
      <p:sp>
        <p:nvSpPr>
          <p:cNvPr id="39941" name="Text Box 7">
            <a:extLst>
              <a:ext uri="{FF2B5EF4-FFF2-40B4-BE49-F238E27FC236}">
                <a16:creationId xmlns:a16="http://schemas.microsoft.com/office/drawing/2014/main" id="{52C1C0F8-F243-49D3-9A44-11E844C8C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782242"/>
            <a:ext cx="1620441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Experimentos previos</a:t>
            </a:r>
          </a:p>
        </p:txBody>
      </p:sp>
      <p:sp>
        <p:nvSpPr>
          <p:cNvPr id="39942" name="Text Box 8">
            <a:extLst>
              <a:ext uri="{FF2B5EF4-FFF2-40B4-BE49-F238E27FC236}">
                <a16:creationId xmlns:a16="http://schemas.microsoft.com/office/drawing/2014/main" id="{8E457506-3561-4038-8EA9-BE5EEBA4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658" y="2002513"/>
            <a:ext cx="1294208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</a:rPr>
              <a:t>Teoría</a:t>
            </a:r>
          </a:p>
        </p:txBody>
      </p:sp>
      <p:sp>
        <p:nvSpPr>
          <p:cNvPr id="39943" name="Line 9">
            <a:extLst>
              <a:ext uri="{FF2B5EF4-FFF2-40B4-BE49-F238E27FC236}">
                <a16:creationId xmlns:a16="http://schemas.microsoft.com/office/drawing/2014/main" id="{BAA36327-ED72-466D-ABBB-F70AB7377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104" y="2187179"/>
            <a:ext cx="3238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44" name="Line 10">
            <a:extLst>
              <a:ext uri="{FF2B5EF4-FFF2-40B4-BE49-F238E27FC236}">
                <a16:creationId xmlns:a16="http://schemas.microsoft.com/office/drawing/2014/main" id="{859472C6-0268-4095-AE82-AC3C0EAED2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73279" y="2240756"/>
            <a:ext cx="540544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45" name="Line 11">
            <a:extLst>
              <a:ext uri="{FF2B5EF4-FFF2-40B4-BE49-F238E27FC236}">
                <a16:creationId xmlns:a16="http://schemas.microsoft.com/office/drawing/2014/main" id="{7B6C5239-5952-4AC5-B369-72DFE96F65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6122" y="1484710"/>
            <a:ext cx="756047" cy="3238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46" name="Text Box 12">
            <a:extLst>
              <a:ext uri="{FF2B5EF4-FFF2-40B4-BE49-F238E27FC236}">
                <a16:creationId xmlns:a16="http://schemas.microsoft.com/office/drawing/2014/main" id="{69A34ABB-EE58-4B1B-8F81-CDDAED518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667" y="3012580"/>
            <a:ext cx="2915841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Hipótesis: posibles respuestas a la pregunta</a:t>
            </a:r>
          </a:p>
        </p:txBody>
      </p:sp>
      <p:sp>
        <p:nvSpPr>
          <p:cNvPr id="39947" name="Text Box 13">
            <a:extLst>
              <a:ext uri="{FF2B5EF4-FFF2-40B4-BE49-F238E27FC236}">
                <a16:creationId xmlns:a16="http://schemas.microsoft.com/office/drawing/2014/main" id="{1981C931-042C-4CD9-9412-1ED50F45D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1" y="4910943"/>
            <a:ext cx="3672558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          Predicciones Consecuencias observables de las hipótesis en el sistema de estudio </a:t>
            </a:r>
          </a:p>
        </p:txBody>
      </p:sp>
      <p:sp>
        <p:nvSpPr>
          <p:cNvPr id="39948" name="Line 14">
            <a:extLst>
              <a:ext uri="{FF2B5EF4-FFF2-40B4-BE49-F238E27FC236}">
                <a16:creationId xmlns:a16="http://schemas.microsoft.com/office/drawing/2014/main" id="{B532C8A6-1BB4-460C-9982-F22553C20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306" y="2511029"/>
            <a:ext cx="1191" cy="3238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49" name="Line 15">
            <a:extLst>
              <a:ext uri="{FF2B5EF4-FFF2-40B4-BE49-F238E27FC236}">
                <a16:creationId xmlns:a16="http://schemas.microsoft.com/office/drawing/2014/main" id="{80D1AEE4-FB17-4DF2-B1EB-A0FFEA855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2542" y="4013748"/>
            <a:ext cx="0" cy="43219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0" name="Text Box 16">
            <a:extLst>
              <a:ext uri="{FF2B5EF4-FFF2-40B4-BE49-F238E27FC236}">
                <a16:creationId xmlns:a16="http://schemas.microsoft.com/office/drawing/2014/main" id="{9442E626-2EAD-4568-8F44-41CC05194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935" y="2025254"/>
            <a:ext cx="1188244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Patrones</a:t>
            </a:r>
          </a:p>
        </p:txBody>
      </p:sp>
      <p:sp>
        <p:nvSpPr>
          <p:cNvPr id="94225" name="Text Box 17">
            <a:extLst>
              <a:ext uri="{FF2B5EF4-FFF2-40B4-BE49-F238E27FC236}">
                <a16:creationId xmlns:a16="http://schemas.microsoft.com/office/drawing/2014/main" id="{C4FCF573-7E82-40F7-B18C-13544FAB7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279" y="2958705"/>
            <a:ext cx="3311027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</a:rPr>
              <a:t>Pueden plantearse varias hipótesis alternativas</a:t>
            </a:r>
          </a:p>
        </p:txBody>
      </p:sp>
      <p:sp>
        <p:nvSpPr>
          <p:cNvPr id="94226" name="Text Box 18">
            <a:extLst>
              <a:ext uri="{FF2B5EF4-FFF2-40B4-BE49-F238E27FC236}">
                <a16:creationId xmlns:a16="http://schemas.microsoft.com/office/drawing/2014/main" id="{64C97FF1-ABE3-4D39-B43E-FC4EA35B7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640" y="5187941"/>
            <a:ext cx="2789982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Deben ser distintas para las distintas hipótesis</a:t>
            </a:r>
          </a:p>
        </p:txBody>
      </p:sp>
      <p:sp>
        <p:nvSpPr>
          <p:cNvPr id="39953" name="Line 19">
            <a:extLst>
              <a:ext uri="{FF2B5EF4-FFF2-40B4-BE49-F238E27FC236}">
                <a16:creationId xmlns:a16="http://schemas.microsoft.com/office/drawing/2014/main" id="{7014B6DA-F6D5-427B-A35F-B2F703C62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7878" y="1538288"/>
            <a:ext cx="432197" cy="43219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4" name="Text Box 20">
            <a:extLst>
              <a:ext uri="{FF2B5EF4-FFF2-40B4-BE49-F238E27FC236}">
                <a16:creationId xmlns:a16="http://schemas.microsoft.com/office/drawing/2014/main" id="{D24F791A-A408-4CBC-8A52-1AF2E759D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929" y="4045181"/>
            <a:ext cx="2160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</a:rPr>
              <a:t>Deducción lógica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5" grpId="0" animBg="1"/>
      <p:bldP spid="942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3AF1B516-5DEB-4E75-9691-CE2CBCF44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2" y="228600"/>
            <a:ext cx="4919663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b="1">
                <a:latin typeface="Arial" panose="020B0604020202020204" pitchFamily="34" charset="0"/>
                <a:cs typeface="Times New Roman" panose="02020603050405020304" pitchFamily="18" charset="0"/>
              </a:rPr>
              <a:t>Etapas de un trabajo de investigación 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985C64B4-2570-4A44-9EFD-378496D74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268848"/>
            <a:ext cx="799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88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_tradnl" altLang="es-AR" b="1" dirty="0">
                <a:latin typeface="Arial" panose="020B0604020202020204" pitchFamily="34" charset="0"/>
                <a:cs typeface="Times New Roman" panose="02020603050405020304" pitchFamily="18" charset="0"/>
              </a:rPr>
              <a:t> Formulación de hipótesis</a:t>
            </a:r>
            <a:r>
              <a:rPr lang="es-ES_tradnl" altLang="es-AR" dirty="0">
                <a:latin typeface="Arial" panose="020B0604020202020204" pitchFamily="34" charset="0"/>
                <a:cs typeface="Times New Roman" panose="02020603050405020304" pitchFamily="18" charset="0"/>
              </a:rPr>
              <a:t> como respuesta a la pregunta</a:t>
            </a:r>
            <a:r>
              <a:rPr lang="es-ES" altLang="es-AR" dirty="0">
                <a:latin typeface="Arial" panose="020B0604020202020204" pitchFamily="34" charset="0"/>
                <a:cs typeface="Times New Roman" panose="02020603050405020304" pitchFamily="18" charset="0"/>
              </a:rPr>
              <a:t>. </a:t>
            </a:r>
            <a:endParaRPr lang="es-ES" altLang="es-AR" dirty="0">
              <a:latin typeface="Arial" panose="020B0604020202020204" pitchFamily="34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BB052151-2440-4907-944C-C654248B5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62" y="1939588"/>
            <a:ext cx="8515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_tradnl" altLang="es-AR" b="1" dirty="0">
                <a:latin typeface="Arial" panose="020B0604020202020204" pitchFamily="34" charset="0"/>
              </a:rPr>
              <a:t> Formulación de predicciones</a:t>
            </a:r>
            <a:r>
              <a:rPr lang="es-ES_tradnl" altLang="es-AR" dirty="0">
                <a:latin typeface="Arial" panose="020B0604020202020204" pitchFamily="34" charset="0"/>
              </a:rPr>
              <a:t>: Consecuencias observables de las hipótesis</a:t>
            </a:r>
            <a:endParaRPr lang="es-ES" altLang="es-AR" dirty="0">
              <a:latin typeface="Arial" panose="020B0604020202020204" pitchFamily="34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81DB7713-06EA-4A2E-8FA2-AE6D3BA1B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05" y="2659381"/>
            <a:ext cx="64378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_tradnl" altLang="es-AR" b="1" dirty="0">
                <a:latin typeface="Arial" panose="020B0604020202020204" pitchFamily="34" charset="0"/>
                <a:cs typeface="Times New Roman" panose="02020603050405020304" pitchFamily="18" charset="0"/>
              </a:rPr>
              <a:t>Di</a:t>
            </a:r>
            <a:r>
              <a:rPr lang="es-ES" altLang="es-AR" b="1" dirty="0">
                <a:latin typeface="Arial" panose="020B0604020202020204" pitchFamily="34" charset="0"/>
                <a:cs typeface="Times New Roman" panose="02020603050405020304" pitchFamily="18" charset="0"/>
              </a:rPr>
              <a:t>seño del estudio</a:t>
            </a:r>
            <a:r>
              <a:rPr lang="es-ES_tradnl" altLang="es-AR" dirty="0">
                <a:latin typeface="Arial" panose="020B0604020202020204" pitchFamily="34" charset="0"/>
                <a:cs typeface="Times New Roman" panose="02020603050405020304" pitchFamily="18" charset="0"/>
              </a:rPr>
              <a:t>: qué datos y cómo se van a tomar</a:t>
            </a:r>
            <a:r>
              <a:rPr lang="es-ES" altLang="es-AR" dirty="0">
                <a:latin typeface="Arial" panose="020B0604020202020204" pitchFamily="34" charset="0"/>
                <a:cs typeface="Times New Roman" panose="02020603050405020304" pitchFamily="18" charset="0"/>
              </a:rPr>
              <a:t>   </a:t>
            </a:r>
            <a:endParaRPr lang="es-ES" altLang="es-AR" dirty="0">
              <a:latin typeface="Arial" panose="020B0604020202020204" pitchFamily="34" charset="0"/>
            </a:endParaRP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B7DA22BA-17F3-4D19-9E6F-D29C22A11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94" y="3343398"/>
            <a:ext cx="3639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AR" b="1" dirty="0">
                <a:latin typeface="Arial" panose="020B0604020202020204" pitchFamily="34" charset="0"/>
                <a:cs typeface="Times New Roman" panose="02020603050405020304" pitchFamily="18" charset="0"/>
              </a:rPr>
              <a:t> Ejecución</a:t>
            </a:r>
            <a:r>
              <a:rPr lang="es-ES" altLang="es-AR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_tradnl" altLang="es-AR" dirty="0">
                <a:latin typeface="Arial" panose="020B0604020202020204" pitchFamily="34" charset="0"/>
                <a:cs typeface="Times New Roman" panose="02020603050405020304" pitchFamily="18" charset="0"/>
              </a:rPr>
              <a:t>: toma de datos</a:t>
            </a:r>
            <a:endParaRPr lang="es-ES" altLang="es-AR" dirty="0">
              <a:latin typeface="Arial" panose="020B0604020202020204" pitchFamily="34" charset="0"/>
            </a:endParaRP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C816DFEF-433E-4792-97B5-028A87928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15" y="4064857"/>
            <a:ext cx="33694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AR" b="1" dirty="0">
                <a:latin typeface="Arial" panose="020B0604020202020204" pitchFamily="34" charset="0"/>
                <a:cs typeface="Times New Roman" panose="02020603050405020304" pitchFamily="18" charset="0"/>
              </a:rPr>
              <a:t> Análisis estadístico</a:t>
            </a:r>
            <a:r>
              <a:rPr lang="es-ES" altLang="es-AR" dirty="0">
                <a:latin typeface="Arial" panose="020B0604020202020204" pitchFamily="34" charset="0"/>
                <a:cs typeface="Times New Roman" panose="02020603050405020304" pitchFamily="18" charset="0"/>
              </a:rPr>
              <a:t>  </a:t>
            </a:r>
            <a:endParaRPr lang="es-ES" altLang="es-AR" dirty="0">
              <a:latin typeface="Arial" panose="020B0604020202020204" pitchFamily="34" charset="0"/>
            </a:endParaRP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3E38B0BE-A21E-4C40-9172-B6C2EA8F2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15" y="4748874"/>
            <a:ext cx="2518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AR" b="1" dirty="0">
                <a:latin typeface="Arial" panose="020B0604020202020204" pitchFamily="34" charset="0"/>
                <a:cs typeface="Times New Roman" panose="02020603050405020304" pitchFamily="18" charset="0"/>
              </a:rPr>
              <a:t> Interpretación</a:t>
            </a:r>
            <a:r>
              <a:rPr lang="es-ES" altLang="es-AR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s-ES" altLang="es-AR" dirty="0">
              <a:latin typeface="Arial" panose="020B0604020202020204" pitchFamily="34" charset="0"/>
            </a:endParaRP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12ADCF7D-80AD-4ED2-819F-F09C64DA2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62" y="728246"/>
            <a:ext cx="3028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_tradnl" altLang="es-AR" b="1" dirty="0">
                <a:latin typeface="Arial" panose="020B0604020202020204" pitchFamily="34" charset="0"/>
              </a:rPr>
              <a:t> Planteo de la pregunta</a:t>
            </a:r>
            <a:endParaRPr lang="es-ES" altLang="es-AR" b="1" dirty="0">
              <a:latin typeface="Arial" panose="020B060402020202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6A0E6B0-9EAE-8E06-DCCE-1D3CAE692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93" y="5498498"/>
            <a:ext cx="3639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AR" b="1" dirty="0">
                <a:latin typeface="Arial" panose="020B0604020202020204" pitchFamily="34" charset="0"/>
                <a:cs typeface="Times New Roman" panose="02020603050405020304" pitchFamily="18" charset="0"/>
              </a:rPr>
              <a:t> Informe de resultados</a:t>
            </a:r>
            <a:endParaRPr lang="es-ES" altLang="es-A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D596F0CF-7809-4A51-9A8D-C410AC50D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184547"/>
            <a:ext cx="3829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b="1">
                <a:latin typeface="Arial" panose="020B0604020202020204" pitchFamily="34" charset="0"/>
              </a:rPr>
              <a:t>Hay distintos tipos de preguntas</a:t>
            </a:r>
            <a:endParaRPr lang="es-ES" altLang="es-AR" b="1">
              <a:latin typeface="Arial" panose="020B0604020202020204" pitchFamily="34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36DB40A-3BEA-47E8-87AC-364C564CC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76" y="907851"/>
            <a:ext cx="82500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Times New Roman" panose="02020603050405020304" pitchFamily="18" charset="0"/>
              </a:rPr>
              <a:t>¿Qué especies componen una comunidad acuática?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Times New Roman" panose="02020603050405020304" pitchFamily="18" charset="0"/>
              </a:rPr>
              <a:t>¿Qué relación hay entre la presencia de las distintas especies y las características del ambiente?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Times New Roman" panose="02020603050405020304" pitchFamily="18" charset="0"/>
              </a:rPr>
              <a:t>¿Qué determina la relación entre las especies y el ambiente?</a:t>
            </a: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9F154DF9-D57F-4CC4-BF2A-795254B72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2827013"/>
            <a:ext cx="4629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</a:rPr>
              <a:t>¿Podemos formular hipótesis para las tres?</a:t>
            </a:r>
            <a:endParaRPr lang="es-ES" altLang="es-AR" dirty="0">
              <a:latin typeface="Arial" panose="020B0604020202020204" pitchFamily="34" charset="0"/>
            </a:endParaRPr>
          </a:p>
        </p:txBody>
      </p:sp>
      <p:sp>
        <p:nvSpPr>
          <p:cNvPr id="37894" name="Text Box 5">
            <a:extLst>
              <a:ext uri="{FF2B5EF4-FFF2-40B4-BE49-F238E27FC236}">
                <a16:creationId xmlns:a16="http://schemas.microsoft.com/office/drawing/2014/main" id="{1FE80EE4-79EA-41DC-B2C0-1736CCADE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008" y="3501637"/>
            <a:ext cx="3829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</a:rPr>
              <a:t>¿Cuál es la diferencia entre ellas?</a:t>
            </a:r>
            <a:endParaRPr lang="es-ES" altLang="es-AR" dirty="0">
              <a:latin typeface="Arial" panose="020B0604020202020204" pitchFamily="34" charset="0"/>
            </a:endParaRPr>
          </a:p>
        </p:txBody>
      </p:sp>
      <p:sp>
        <p:nvSpPr>
          <p:cNvPr id="37895" name="Text Box 6">
            <a:extLst>
              <a:ext uri="{FF2B5EF4-FFF2-40B4-BE49-F238E27FC236}">
                <a16:creationId xmlns:a16="http://schemas.microsoft.com/office/drawing/2014/main" id="{52E5A6B5-64BC-4460-BF6A-B9C10BEE3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1" y="4149656"/>
            <a:ext cx="7272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</a:rPr>
              <a:t>¿Qué tipo de diseños para poner a prueba hipótesis relacionadas con esas preguntas puedo aplicar en cada caso?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579AC450-1884-42E9-A6E0-D9563395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15" y="501166"/>
            <a:ext cx="8439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: ¿Por qué la planta </a:t>
            </a:r>
            <a:r>
              <a:rPr lang="es-ES_tradnl" i="1" dirty="0" err="1">
                <a:latin typeface="Arial" panose="020B0604020202020204" pitchFamily="34" charset="0"/>
                <a:cs typeface="Arial" panose="020B0604020202020204" pitchFamily="34" charset="0"/>
              </a:rPr>
              <a:t>Planta</a:t>
            </a:r>
            <a:r>
              <a:rPr lang="es-ES_trad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1" dirty="0" err="1">
                <a:latin typeface="Arial" panose="020B0604020202020204" pitchFamily="34" charset="0"/>
                <a:cs typeface="Arial" panose="020B0604020202020204" pitchFamily="34" charset="0"/>
              </a:rPr>
              <a:t>plantarius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crece en determinados sitios y en otros no?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2DE8CAF3-C994-477F-B50E-6A7EA7ACE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6" y="3389738"/>
            <a:ext cx="7996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b="1" dirty="0">
                <a:latin typeface="Arial" panose="020B0604020202020204" pitchFamily="34" charset="0"/>
                <a:cs typeface="Arial" panose="020B0604020202020204" pitchFamily="34" charset="0"/>
              </a:rPr>
              <a:t>Predicción 1 correcta</a:t>
            </a: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: el crecimiento será distinto en zonas con distinto pH </a:t>
            </a:r>
            <a:endParaRPr lang="es-ES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4FA94091-BC41-4775-A4DA-DE066C090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60" y="1549572"/>
            <a:ext cx="8418325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Hipótesis 1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porque el pH del suelo influye sobre el crecimiento de las plantas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8B23315B-D90E-45A6-88E8-91F01910A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28" y="2476323"/>
            <a:ext cx="8065145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Predicción 1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en las zonas de pH ácido las plantas crecerán menos que en las de pH neutro o alcalino</a:t>
            </a:r>
          </a:p>
        </p:txBody>
      </p:sp>
      <p:sp>
        <p:nvSpPr>
          <p:cNvPr id="44040" name="Oval 8">
            <a:extLst>
              <a:ext uri="{FF2B5EF4-FFF2-40B4-BE49-F238E27FC236}">
                <a16:creationId xmlns:a16="http://schemas.microsoft.com/office/drawing/2014/main" id="{B141FE07-4682-4A9A-87C8-44EF1E43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128" y="1500739"/>
            <a:ext cx="966788" cy="486965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s-ES" altLang="es-AR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2" name="Oval 10">
            <a:extLst>
              <a:ext uri="{FF2B5EF4-FFF2-40B4-BE49-F238E27FC236}">
                <a16:creationId xmlns:a16="http://schemas.microsoft.com/office/drawing/2014/main" id="{2239FEB3-32D8-48FC-96ED-496C4F9EF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7" y="2490302"/>
            <a:ext cx="1728192" cy="38397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s-ES" altLang="es-AR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3" name="Line 11">
            <a:extLst>
              <a:ext uri="{FF2B5EF4-FFF2-40B4-BE49-F238E27FC236}">
                <a16:creationId xmlns:a16="http://schemas.microsoft.com/office/drawing/2014/main" id="{4B212B0D-28CC-466A-994C-D9FDFDAAAB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8184" y="2227821"/>
            <a:ext cx="523875" cy="900113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700D6C-EB1F-446E-8506-E0085A3B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242" y="4282678"/>
            <a:ext cx="4786313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b="1">
                <a:latin typeface="Arial" panose="020B0604020202020204" pitchFamily="34" charset="0"/>
                <a:cs typeface="Arial" panose="020B0604020202020204" pitchFamily="34" charset="0"/>
              </a:rPr>
              <a:t>Variable Respuesta</a:t>
            </a:r>
            <a:r>
              <a:rPr lang="es-AR" altLang="es-AR">
                <a:latin typeface="Arial" panose="020B0604020202020204" pitchFamily="34" charset="0"/>
                <a:cs typeface="Arial" panose="020B0604020202020204" pitchFamily="34" charset="0"/>
              </a:rPr>
              <a:t>= crecimiento</a:t>
            </a:r>
          </a:p>
          <a:p>
            <a:endParaRPr lang="es-AR" altLang="es-A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altLang="es-AR" b="1">
                <a:latin typeface="Arial" panose="020B0604020202020204" pitchFamily="34" charset="0"/>
                <a:cs typeface="Arial" panose="020B0604020202020204" pitchFamily="34" charset="0"/>
              </a:rPr>
              <a:t>Variable Explicativa</a:t>
            </a:r>
            <a:r>
              <a:rPr lang="es-AR" altLang="es-AR">
                <a:latin typeface="Arial" panose="020B0604020202020204" pitchFamily="34" charset="0"/>
                <a:cs typeface="Arial" panose="020B0604020202020204" pitchFamily="34" charset="0"/>
              </a:rPr>
              <a:t>= pH del suelo</a:t>
            </a:r>
          </a:p>
        </p:txBody>
      </p:sp>
      <p:sp>
        <p:nvSpPr>
          <p:cNvPr id="43021" name="CuadroTexto 2">
            <a:extLst>
              <a:ext uri="{FF2B5EF4-FFF2-40B4-BE49-F238E27FC236}">
                <a16:creationId xmlns:a16="http://schemas.microsoft.com/office/drawing/2014/main" id="{5730EAEA-C57B-4016-A56F-AC11F72ED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0"/>
            <a:ext cx="42672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Relación entre Hipótesis y Predicción</a:t>
            </a:r>
            <a:endParaRPr lang="es-AR" alt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0" grpId="0" animBg="1"/>
      <p:bldP spid="44042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659B7DF-67CC-4B89-878D-32CBC760EB9E}"/>
              </a:ext>
            </a:extLst>
          </p:cNvPr>
          <p:cNvSpPr txBox="1"/>
          <p:nvPr/>
        </p:nvSpPr>
        <p:spPr>
          <a:xfrm>
            <a:off x="323528" y="54868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Puesta a prueba de las predicciones de las hipótesis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Comparar lo observado en la naturaleza con lo esperado de acuerdo a mis predicciones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Generar experimentalmente distintas condiciones o medir bajo distintas condiciones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16331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D4DD78-A860-4AC8-946D-973BEB410254}"/>
              </a:ext>
            </a:extLst>
          </p:cNvPr>
          <p:cNvSpPr txBox="1"/>
          <p:nvPr/>
        </p:nvSpPr>
        <p:spPr>
          <a:xfrm>
            <a:off x="107504" y="188119"/>
            <a:ext cx="885698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Puesta a prueba de las predicciones de las hipótesis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Definiciones de “experimento”</a:t>
            </a:r>
          </a:p>
          <a:p>
            <a:pPr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Krebs: cualquier diseño para poner a prueba las predicciones de una o varias hipótesis</a:t>
            </a:r>
          </a:p>
          <a:p>
            <a:pPr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Puede basarse en la comparación de la variable respuesta bajo distintos valores de la variable explicativa que se encuentren en la naturaleza</a:t>
            </a:r>
          </a:p>
          <a:p>
            <a:pPr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“experimento observacional”</a:t>
            </a:r>
          </a:p>
          <a:p>
            <a:pPr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Hairston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Hurlbert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Experimento implica “manipulación” de la variable explicativa.</a:t>
            </a:r>
          </a:p>
          <a:p>
            <a:pPr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Requiere que el investigador genere distintos valores o condiciones de esta variable</a:t>
            </a:r>
          </a:p>
          <a:p>
            <a:pPr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“experimento manipulativo”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2">
            <a:extLst>
              <a:ext uri="{FF2B5EF4-FFF2-40B4-BE49-F238E27FC236}">
                <a16:creationId xmlns:a16="http://schemas.microsoft.com/office/drawing/2014/main" id="{9A36D2D7-F004-4731-85BD-C306055B3E3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65560" y="2665096"/>
            <a:ext cx="3651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AR" altLang="es-AR">
                <a:latin typeface="Arial" panose="020B0604020202020204" pitchFamily="34" charset="0"/>
                <a:cs typeface="Arial" panose="020B0604020202020204" pitchFamily="34" charset="0"/>
              </a:rPr>
              <a:t>Método Observacional </a:t>
            </a:r>
          </a:p>
        </p:txBody>
      </p:sp>
      <p:pic>
        <p:nvPicPr>
          <p:cNvPr id="45059" name="Imagen 4" descr="Imagen que contiene exterior, pasto, campo, pequeño&#10;&#10;Descripción generada automáticamente">
            <a:extLst>
              <a:ext uri="{FF2B5EF4-FFF2-40B4-BE49-F238E27FC236}">
                <a16:creationId xmlns:a16="http://schemas.microsoft.com/office/drawing/2014/main" id="{B507B2FC-6E9E-4F5C-8374-25A4C76C9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42" y="915591"/>
            <a:ext cx="1126331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Imagen 6" descr="Un campo de césped&#10;&#10;Descripción generada automáticamente">
            <a:extLst>
              <a:ext uri="{FF2B5EF4-FFF2-40B4-BE49-F238E27FC236}">
                <a16:creationId xmlns:a16="http://schemas.microsoft.com/office/drawing/2014/main" id="{29AB7CC7-155E-45AC-BEB8-7FFB299BF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32" y="3146822"/>
            <a:ext cx="114657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CuadroTexto 7">
            <a:extLst>
              <a:ext uri="{FF2B5EF4-FFF2-40B4-BE49-F238E27FC236}">
                <a16:creationId xmlns:a16="http://schemas.microsoft.com/office/drawing/2014/main" id="{2C26CD02-D296-425C-ADBE-8F190E3A1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1" y="2469356"/>
            <a:ext cx="39659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AR" altLang="es-AR">
                <a:latin typeface="Arial" panose="020B0604020202020204" pitchFamily="34" charset="0"/>
                <a:cs typeface="Arial" panose="020B0604020202020204" pitchFamily="34" charset="0"/>
              </a:rPr>
              <a:t>Menor pH. </a:t>
            </a:r>
          </a:p>
        </p:txBody>
      </p:sp>
      <p:sp>
        <p:nvSpPr>
          <p:cNvPr id="45062" name="CuadroTexto 8">
            <a:extLst>
              <a:ext uri="{FF2B5EF4-FFF2-40B4-BE49-F238E27FC236}">
                <a16:creationId xmlns:a16="http://schemas.microsoft.com/office/drawing/2014/main" id="{162B35BF-BE19-4918-9058-6B3914B3F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731" y="4887516"/>
            <a:ext cx="3538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AR" altLang="es-AR">
                <a:latin typeface="Arial" panose="020B0604020202020204" pitchFamily="34" charset="0"/>
                <a:cs typeface="Arial" panose="020B0604020202020204" pitchFamily="34" charset="0"/>
              </a:rPr>
              <a:t>Mayor pH. </a:t>
            </a:r>
          </a:p>
        </p:txBody>
      </p:sp>
      <p:sp>
        <p:nvSpPr>
          <p:cNvPr id="45063" name="CuadroTexto 9">
            <a:extLst>
              <a:ext uri="{FF2B5EF4-FFF2-40B4-BE49-F238E27FC236}">
                <a16:creationId xmlns:a16="http://schemas.microsoft.com/office/drawing/2014/main" id="{1DDC731C-EDEF-4096-A0DF-73760779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993487"/>
            <a:ext cx="7632847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De acuerdo a la predicción debería crecer menos donde hay menor pH</a:t>
            </a:r>
          </a:p>
        </p:txBody>
      </p:sp>
      <p:sp>
        <p:nvSpPr>
          <p:cNvPr id="45064" name="CuadroTexto 10">
            <a:extLst>
              <a:ext uri="{FF2B5EF4-FFF2-40B4-BE49-F238E27FC236}">
                <a16:creationId xmlns:a16="http://schemas.microsoft.com/office/drawing/2014/main" id="{78A74A17-11EC-4F24-9AEE-15CD0E1D523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816078" y="2492068"/>
            <a:ext cx="3708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AR" altLang="es-AR">
                <a:latin typeface="Arial" panose="020B0604020202020204" pitchFamily="34" charset="0"/>
                <a:cs typeface="Arial" panose="020B0604020202020204" pitchFamily="34" charset="0"/>
              </a:rPr>
              <a:t>Método Experimental o Manipulativo </a:t>
            </a:r>
          </a:p>
        </p:txBody>
      </p:sp>
      <p:pic>
        <p:nvPicPr>
          <p:cNvPr id="45065" name="Imagen 12">
            <a:extLst>
              <a:ext uri="{FF2B5EF4-FFF2-40B4-BE49-F238E27FC236}">
                <a16:creationId xmlns:a16="http://schemas.microsoft.com/office/drawing/2014/main" id="{73C4EAE1-FF1C-4B9A-9BCE-1525F420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91" y="3063479"/>
            <a:ext cx="1158478" cy="16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Imagen 13">
            <a:extLst>
              <a:ext uri="{FF2B5EF4-FFF2-40B4-BE49-F238E27FC236}">
                <a16:creationId xmlns:a16="http://schemas.microsoft.com/office/drawing/2014/main" id="{D61356F3-EBA8-46C5-B76E-959483BAF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79" y="903685"/>
            <a:ext cx="1016794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CuadroTexto 2">
            <a:extLst>
              <a:ext uri="{FF2B5EF4-FFF2-40B4-BE49-F238E27FC236}">
                <a16:creationId xmlns:a16="http://schemas.microsoft.com/office/drawing/2014/main" id="{CF4724DE-BBF3-4C2B-ADE7-47A1CEDD9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606" y="5288756"/>
            <a:ext cx="37064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Se mide crecimiento del pasto</a:t>
            </a:r>
            <a:endParaRPr lang="es-AR" altLang="es-AR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E8BC814-A832-B7F2-C734-37FE5C9B85DA}"/>
              </a:ext>
            </a:extLst>
          </p:cNvPr>
          <p:cNvSpPr txBox="1"/>
          <p:nvPr/>
        </p:nvSpPr>
        <p:spPr>
          <a:xfrm>
            <a:off x="166119" y="-32385"/>
            <a:ext cx="519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hipótesis es que el pH ácido afecta negativamente el crecimiento de las plantas</a:t>
            </a:r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9969FF-EA31-D8DC-A552-E5969850A540}"/>
              </a:ext>
            </a:extLst>
          </p:cNvPr>
          <p:cNvSpPr txBox="1"/>
          <p:nvPr/>
        </p:nvSpPr>
        <p:spPr>
          <a:xfrm>
            <a:off x="5940152" y="1192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predicción es que en condiciones de pH bajo las plantas crecerán menos</a:t>
            </a:r>
            <a:endParaRPr lang="es-A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uadroTexto 2">
            <a:extLst>
              <a:ext uri="{FF2B5EF4-FFF2-40B4-BE49-F238E27FC236}">
                <a16:creationId xmlns:a16="http://schemas.microsoft.com/office/drawing/2014/main" id="{035F9E45-FD02-4F87-86D5-019173948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269" y="1189435"/>
            <a:ext cx="1531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>
                <a:latin typeface="Arial" panose="020B0604020202020204" pitchFamily="34" charset="0"/>
                <a:cs typeface="Arial" panose="020B0604020202020204" pitchFamily="34" charset="0"/>
              </a:rPr>
              <a:t>Hojarasca</a:t>
            </a:r>
          </a:p>
        </p:txBody>
      </p:sp>
      <p:sp>
        <p:nvSpPr>
          <p:cNvPr id="46083" name="CuadroTexto 3">
            <a:extLst>
              <a:ext uri="{FF2B5EF4-FFF2-40B4-BE49-F238E27FC236}">
                <a16:creationId xmlns:a16="http://schemas.microsoft.com/office/drawing/2014/main" id="{865FFFAD-F3AC-4009-8975-A99747CC1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606" y="2559844"/>
            <a:ext cx="1785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>
                <a:latin typeface="Arial" panose="020B0604020202020204" pitchFamily="34" charset="0"/>
                <a:cs typeface="Arial" panose="020B0604020202020204" pitchFamily="34" charset="0"/>
              </a:rPr>
              <a:t>Tapa luz</a:t>
            </a:r>
          </a:p>
        </p:txBody>
      </p:sp>
      <p:sp>
        <p:nvSpPr>
          <p:cNvPr id="46084" name="CuadroTexto 4">
            <a:extLst>
              <a:ext uri="{FF2B5EF4-FFF2-40B4-BE49-F238E27FC236}">
                <a16:creationId xmlns:a16="http://schemas.microsoft.com/office/drawing/2014/main" id="{578788DA-A1D0-4BE1-8685-F5C7ED89D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2562434"/>
            <a:ext cx="3321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Baja pH por descomposición</a:t>
            </a:r>
          </a:p>
        </p:txBody>
      </p:sp>
      <p:sp>
        <p:nvSpPr>
          <p:cNvPr id="46085" name="CuadroTexto 5">
            <a:extLst>
              <a:ext uri="{FF2B5EF4-FFF2-40B4-BE49-F238E27FC236}">
                <a16:creationId xmlns:a16="http://schemas.microsoft.com/office/drawing/2014/main" id="{CF013082-ED8D-49F2-AA29-4458D8336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394" y="4083844"/>
            <a:ext cx="2081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>
                <a:latin typeface="Arial" panose="020B0604020202020204" pitchFamily="34" charset="0"/>
                <a:cs typeface="Arial" panose="020B0604020202020204" pitchFamily="34" charset="0"/>
              </a:rPr>
              <a:t>Crecimiento pasto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F4F2EF3-DEF7-45A7-B9D0-7934E0CE7628}"/>
              </a:ext>
            </a:extLst>
          </p:cNvPr>
          <p:cNvCxnSpPr>
            <a:cxnSpLocks/>
          </p:cNvCxnSpPr>
          <p:nvPr/>
        </p:nvCxnSpPr>
        <p:spPr>
          <a:xfrm flipH="1">
            <a:off x="2861073" y="1644254"/>
            <a:ext cx="916781" cy="91559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686013A-AFD2-4DDE-914B-252457FFFE82}"/>
              </a:ext>
            </a:extLst>
          </p:cNvPr>
          <p:cNvCxnSpPr>
            <a:cxnSpLocks/>
          </p:cNvCxnSpPr>
          <p:nvPr/>
        </p:nvCxnSpPr>
        <p:spPr>
          <a:xfrm>
            <a:off x="4674394" y="1647826"/>
            <a:ext cx="1147763" cy="85963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38A0345A-767C-4E9F-9C09-9DF746EA1FA6}"/>
              </a:ext>
            </a:extLst>
          </p:cNvPr>
          <p:cNvCxnSpPr>
            <a:cxnSpLocks/>
          </p:cNvCxnSpPr>
          <p:nvPr/>
        </p:nvCxnSpPr>
        <p:spPr>
          <a:xfrm>
            <a:off x="3001566" y="3020616"/>
            <a:ext cx="1304925" cy="101560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6A5E709A-06A0-4288-A0B6-BA7F0B3B09B0}"/>
              </a:ext>
            </a:extLst>
          </p:cNvPr>
          <p:cNvCxnSpPr>
            <a:cxnSpLocks/>
          </p:cNvCxnSpPr>
          <p:nvPr/>
        </p:nvCxnSpPr>
        <p:spPr>
          <a:xfrm flipH="1">
            <a:off x="4419601" y="3070623"/>
            <a:ext cx="917972" cy="91559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090" name="CuadroTexto 20">
            <a:extLst>
              <a:ext uri="{FF2B5EF4-FFF2-40B4-BE49-F238E27FC236}">
                <a16:creationId xmlns:a16="http://schemas.microsoft.com/office/drawing/2014/main" id="{2F18F7E8-5941-4D72-A8ED-C0A3B7A21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5" y="4929188"/>
            <a:ext cx="7200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¿A qué le asignamos el efecto sobre el crecimiento?</a:t>
            </a:r>
          </a:p>
          <a:p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¿Podemos separar el efecto de la luz y el pH sobre el crecimiento?</a:t>
            </a:r>
          </a:p>
        </p:txBody>
      </p:sp>
      <p:sp>
        <p:nvSpPr>
          <p:cNvPr id="46091" name="Text Box 2">
            <a:extLst>
              <a:ext uri="{FF2B5EF4-FFF2-40B4-BE49-F238E27FC236}">
                <a16:creationId xmlns:a16="http://schemas.microsoft.com/office/drawing/2014/main" id="{6465A604-DA93-45D7-94F2-3029B4CBA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7" y="97632"/>
            <a:ext cx="7488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¿Qué diferencia hay entre el resultado de un experimento manipulativo y un método observacional?</a:t>
            </a:r>
            <a:endParaRPr lang="es-ES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DA209FF5-DED3-41B4-9280-E12CC38D0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764292"/>
            <a:ext cx="4481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de aprobación y promoción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05EF2C2C-26FB-4232-88ED-2E811B3B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79" y="1302643"/>
            <a:ext cx="7344816" cy="17543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b="1" dirty="0">
                <a:latin typeface="Arial" panose="020B0604020202020204" pitchFamily="34" charset="0"/>
                <a:cs typeface="Arial" panose="020B0604020202020204" pitchFamily="34" charset="0"/>
              </a:rPr>
              <a:t>Para aprobar los trabajos prácticos</a:t>
            </a: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: Hay que aprobar dos parciales escritos con 60/100 puntos. Cada parcial se puede recuperar una vez. Se debe contar con un 80 % de asistencia a los trabajos prácticos y aprobar los informes correspondientes. Para cursadas presenciales: los que desaprueben los parciales pero aprueben informes pueden anotarse el otro año y rendir los parciales sin asistir al laboratorio 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DE4FF538-C6C3-4995-9845-0CE90B311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80" y="3591018"/>
            <a:ext cx="6960884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b="1" dirty="0">
                <a:latin typeface="Arial" panose="020B0604020202020204" pitchFamily="34" charset="0"/>
                <a:cs typeface="Arial" panose="020B0604020202020204" pitchFamily="34" charset="0"/>
              </a:rPr>
              <a:t>Para promocionar</a:t>
            </a: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: se debe obtener </a:t>
            </a:r>
            <a:r>
              <a:rPr lang="es-ES_tradnl" altLang="es-AR" b="1" dirty="0">
                <a:latin typeface="Arial" panose="020B0604020202020204" pitchFamily="34" charset="0"/>
                <a:cs typeface="Arial" panose="020B0604020202020204" pitchFamily="34" charset="0"/>
              </a:rPr>
              <a:t>70 o más puntos</a:t>
            </a: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 en cada parcial y que el promedio de los parciales sea de </a:t>
            </a:r>
            <a:r>
              <a:rPr lang="es-ES_tradnl" altLang="es-AR" b="1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AR" b="1" dirty="0">
                <a:latin typeface="Arial" panose="020B0604020202020204" pitchFamily="34" charset="0"/>
                <a:cs typeface="Arial" panose="020B0604020202020204" pitchFamily="34" charset="0"/>
              </a:rPr>
              <a:t>o más</a:t>
            </a: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. No se debe haber recuperado ninguno de los parciales. Se debe haber aprobado todos los informes de trabajos prácticos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360307A0-BAD7-4888-A09C-AEA3618A4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79" y="5319210"/>
            <a:ext cx="6960883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Los que aprueben los trabajos prácticos pero no promocionen deberán rendir un </a:t>
            </a:r>
            <a:r>
              <a:rPr lang="es-ES_tradnl" altLang="es-AR" b="1" dirty="0">
                <a:latin typeface="Arial" panose="020B0604020202020204" pitchFamily="34" charset="0"/>
                <a:cs typeface="Arial" panose="020B0604020202020204" pitchFamily="34" charset="0"/>
              </a:rPr>
              <a:t>examen final escrito</a:t>
            </a:r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 que se aprueba con 50/100 puntos</a:t>
            </a:r>
          </a:p>
        </p:txBody>
      </p:sp>
      <p:sp>
        <p:nvSpPr>
          <p:cNvPr id="5126" name="Text Box 7">
            <a:extLst>
              <a:ext uri="{FF2B5EF4-FFF2-40B4-BE49-F238E27FC236}">
                <a16:creationId xmlns:a16="http://schemas.microsoft.com/office/drawing/2014/main" id="{E2407F24-BD60-43E5-A3E3-28EBFC39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181" y="225941"/>
            <a:ext cx="3040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Ecología General.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  <p:bldP spid="16388" grpId="0" animBg="1" autoUpdateAnimBg="0"/>
      <p:bldP spid="1639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>
            <a:extLst>
              <a:ext uri="{FF2B5EF4-FFF2-40B4-BE49-F238E27FC236}">
                <a16:creationId xmlns:a16="http://schemas.microsoft.com/office/drawing/2014/main" id="{9A7C6195-512D-4898-8A75-1AA2C94EA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4000983"/>
            <a:ext cx="422076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</a:rPr>
              <a:t>Variable explicativa: pH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</a:rPr>
              <a:t>Tratamientos: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</a:rPr>
              <a:t>Distintos valores de pH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</a:rPr>
              <a:t>Acidez- No acidez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8BE4E7F8-B709-4821-B0B1-ED0AB01FF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967335"/>
            <a:ext cx="8136904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2. Definir las variables explicativas a manipular o medir. Definir los tratamientos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47108" name="Text Box 8">
            <a:extLst>
              <a:ext uri="{FF2B5EF4-FFF2-40B4-BE49-F238E27FC236}">
                <a16:creationId xmlns:a16="http://schemas.microsoft.com/office/drawing/2014/main" id="{E43B79BF-342F-435C-A433-7C7D384CE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962412"/>
            <a:ext cx="5616624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</a:rPr>
              <a:t>1.Conocimiento de las condiciones iniciales</a:t>
            </a:r>
          </a:p>
        </p:txBody>
      </p:sp>
      <p:sp>
        <p:nvSpPr>
          <p:cNvPr id="47109" name="CuadroTexto 8">
            <a:extLst>
              <a:ext uri="{FF2B5EF4-FFF2-40B4-BE49-F238E27FC236}">
                <a16:creationId xmlns:a16="http://schemas.microsoft.com/office/drawing/2014/main" id="{A8EFEB82-2128-49B0-9CAF-590B22E7F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885743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Conocimiento sobre el sistema y las especies involucradas</a:t>
            </a:r>
          </a:p>
        </p:txBody>
      </p:sp>
      <p:sp>
        <p:nvSpPr>
          <p:cNvPr id="47110" name="Text Box 2">
            <a:extLst>
              <a:ext uri="{FF2B5EF4-FFF2-40B4-BE49-F238E27FC236}">
                <a16:creationId xmlns:a16="http://schemas.microsoft.com/office/drawing/2014/main" id="{A14D3A3A-BC2B-4184-A041-51072C49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34529"/>
            <a:ext cx="7344816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</a:rPr>
              <a:t>¿Qué requisitos debe cumplir un experimento en ecología?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>
            <a:extLst>
              <a:ext uri="{FF2B5EF4-FFF2-40B4-BE49-F238E27FC236}">
                <a16:creationId xmlns:a16="http://schemas.microsoft.com/office/drawing/2014/main" id="{29CD0BD5-58FC-42FC-9117-C0F34AECE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86439"/>
            <a:ext cx="3086100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3. Que haya un control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48131" name="Text Box 6">
            <a:extLst>
              <a:ext uri="{FF2B5EF4-FFF2-40B4-BE49-F238E27FC236}">
                <a16:creationId xmlns:a16="http://schemas.microsoft.com/office/drawing/2014/main" id="{30D8DC77-5DBE-4317-8B85-E3D1FB2CB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809595"/>
            <a:ext cx="806489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</a:rPr>
              <a:t>Tratamiento sin modificar la variable explicativa. Mide qué pasa si no hay tratamiento</a:t>
            </a:r>
          </a:p>
          <a:p>
            <a:pPr eaLnBrk="1" hangingPunct="1">
              <a:spcBef>
                <a:spcPct val="50000"/>
              </a:spcBef>
            </a:pPr>
            <a:endParaRPr lang="es-ES" altLang="es-AR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</a:rPr>
              <a:t>Es necesario para evaluar diferencias por azar o por factores ajenos a los evaluados </a:t>
            </a:r>
          </a:p>
          <a:p>
            <a:pPr eaLnBrk="1" hangingPunct="1">
              <a:spcBef>
                <a:spcPct val="50000"/>
              </a:spcBef>
            </a:pPr>
            <a:endParaRPr lang="es-ES" altLang="es-AR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</a:rPr>
              <a:t>En el ejemplo anterior: pH neutro o alcalino</a:t>
            </a:r>
          </a:p>
        </p:txBody>
      </p:sp>
      <p:sp>
        <p:nvSpPr>
          <p:cNvPr id="48132" name="CuadroTexto 1">
            <a:extLst>
              <a:ext uri="{FF2B5EF4-FFF2-40B4-BE49-F238E27FC236}">
                <a16:creationId xmlns:a16="http://schemas.microsoft.com/office/drawing/2014/main" id="{439CA220-9CD3-4B61-A0A7-376FA40BE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84" y="3789040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Pongo a prueba que las plantas tienen capacidad de crecer independientemente de la condición de pH</a:t>
            </a:r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upo 41">
            <a:extLst>
              <a:ext uri="{FF2B5EF4-FFF2-40B4-BE49-F238E27FC236}">
                <a16:creationId xmlns:a16="http://schemas.microsoft.com/office/drawing/2014/main" id="{277A3505-3CEF-4202-8347-EDBA6F7CB4F9}"/>
              </a:ext>
            </a:extLst>
          </p:cNvPr>
          <p:cNvGrpSpPr>
            <a:grpSpLocks/>
          </p:cNvGrpSpPr>
          <p:nvPr/>
        </p:nvGrpSpPr>
        <p:grpSpPr bwMode="auto">
          <a:xfrm>
            <a:off x="1475657" y="2383632"/>
            <a:ext cx="5399012" cy="2158109"/>
            <a:chOff x="-1079177" y="5068691"/>
            <a:chExt cx="7226984" cy="3168050"/>
          </a:xfrm>
        </p:grpSpPr>
        <p:sp>
          <p:nvSpPr>
            <p:cNvPr id="49170" name="Line 7">
              <a:extLst>
                <a:ext uri="{FF2B5EF4-FFF2-40B4-BE49-F238E27FC236}">
                  <a16:creationId xmlns:a16="http://schemas.microsoft.com/office/drawing/2014/main" id="{58F4BAD2-A458-407F-AB82-5AA7C9C04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8714" y="7174276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grpSp>
          <p:nvGrpSpPr>
            <p:cNvPr id="49171" name="Grupo 43">
              <a:extLst>
                <a:ext uri="{FF2B5EF4-FFF2-40B4-BE49-F238E27FC236}">
                  <a16:creationId xmlns:a16="http://schemas.microsoft.com/office/drawing/2014/main" id="{E6A7101D-3837-4B2B-A161-76CEC5172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079177" y="5068691"/>
              <a:ext cx="7226984" cy="3168050"/>
              <a:chOff x="-1079177" y="5068691"/>
              <a:chExt cx="7226984" cy="3168050"/>
            </a:xfrm>
          </p:grpSpPr>
          <p:sp>
            <p:nvSpPr>
              <p:cNvPr id="49172" name="Line 8">
                <a:extLst>
                  <a:ext uri="{FF2B5EF4-FFF2-40B4-BE49-F238E27FC236}">
                    <a16:creationId xmlns:a16="http://schemas.microsoft.com/office/drawing/2014/main" id="{0F752CAB-0834-407E-B773-22EB04528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4142" y="5419326"/>
                <a:ext cx="2808594" cy="80272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49173" name="Grupo 46">
                <a:extLst>
                  <a:ext uri="{FF2B5EF4-FFF2-40B4-BE49-F238E27FC236}">
                    <a16:creationId xmlns:a16="http://schemas.microsoft.com/office/drawing/2014/main" id="{472B6E9C-472D-421B-9FB0-A5C03E9F87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79177" y="5068691"/>
                <a:ext cx="7226984" cy="3168050"/>
                <a:chOff x="-1079177" y="5068691"/>
                <a:chExt cx="7226984" cy="3168050"/>
              </a:xfrm>
            </p:grpSpPr>
            <p:sp>
              <p:nvSpPr>
                <p:cNvPr id="49175" name="Line 6">
                  <a:extLst>
                    <a:ext uri="{FF2B5EF4-FFF2-40B4-BE49-F238E27FC236}">
                      <a16:creationId xmlns:a16="http://schemas.microsoft.com/office/drawing/2014/main" id="{B9988880-41A2-4041-8992-6A1E6E884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8714" y="5888401"/>
                  <a:ext cx="0" cy="12858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  <p:sp>
              <p:nvSpPr>
                <p:cNvPr id="49176" name="Text Box 10">
                  <a:extLst>
                    <a:ext uri="{FF2B5EF4-FFF2-40B4-BE49-F238E27FC236}">
                      <a16:creationId xmlns:a16="http://schemas.microsoft.com/office/drawing/2014/main" id="{59672CBD-D6B0-4F33-9046-01E557EC86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15717" y="5395392"/>
                  <a:ext cx="1447801" cy="542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563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AR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Control</a:t>
                  </a:r>
                  <a:endParaRPr lang="es-ES" altLang="es-A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77" name="Text Box 12">
                  <a:extLst>
                    <a:ext uri="{FF2B5EF4-FFF2-40B4-BE49-F238E27FC236}">
                      <a16:creationId xmlns:a16="http://schemas.microsoft.com/office/drawing/2014/main" id="{ED0E5F9C-B1A7-4EC9-957E-586CDA4563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4713" y="7302864"/>
                  <a:ext cx="1447801" cy="542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563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AR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Tiempo</a:t>
                  </a:r>
                  <a:endParaRPr lang="es-ES" altLang="es-A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78" name="Text Box 13">
                  <a:extLst>
                    <a:ext uri="{FF2B5EF4-FFF2-40B4-BE49-F238E27FC236}">
                      <a16:creationId xmlns:a16="http://schemas.microsoft.com/office/drawing/2014/main" id="{E02E30CC-978A-419F-8D1D-5682C066F3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079177" y="5888402"/>
                  <a:ext cx="2081691" cy="948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563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AR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 subordinada</a:t>
                  </a:r>
                  <a:endParaRPr lang="es-ES" altLang="es-AR" sz="1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79" name="Text Box 16">
                  <a:extLst>
                    <a:ext uri="{FF2B5EF4-FFF2-40B4-BE49-F238E27FC236}">
                      <a16:creationId xmlns:a16="http://schemas.microsoft.com/office/drawing/2014/main" id="{5B0BDA88-3396-418E-B17C-A2D7334705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4086" y="5068691"/>
                  <a:ext cx="2243721" cy="542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563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AR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Experimental</a:t>
                  </a:r>
                  <a:endParaRPr lang="es-ES" altLang="es-A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80" name="Line 19">
                  <a:extLst>
                    <a:ext uri="{FF2B5EF4-FFF2-40B4-BE49-F238E27FC236}">
                      <a16:creationId xmlns:a16="http://schemas.microsoft.com/office/drawing/2014/main" id="{0274A14D-C21D-461B-B0F4-BB6B98C906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8714" y="7217140"/>
                  <a:ext cx="0" cy="3429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  <p:sp>
              <p:nvSpPr>
                <p:cNvPr id="49181" name="Text Box 20">
                  <a:extLst>
                    <a:ext uri="{FF2B5EF4-FFF2-40B4-BE49-F238E27FC236}">
                      <a16:creationId xmlns:a16="http://schemas.microsoft.com/office/drawing/2014/main" id="{AB1075C5-3AAA-46B3-888F-0AAF2EB11D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798429" y="7694571"/>
                  <a:ext cx="3735469" cy="542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563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AR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Remoción de dominante</a:t>
                  </a:r>
                  <a:endParaRPr lang="es-ES" altLang="es-AR" sz="1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9" name="Conector recto 8">
                <a:extLst>
                  <a:ext uri="{FF2B5EF4-FFF2-40B4-BE49-F238E27FC236}">
                    <a16:creationId xmlns:a16="http://schemas.microsoft.com/office/drawing/2014/main" id="{6E0C8116-9BFE-4289-BF55-E16DD2AF2B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5916" y="5493409"/>
                <a:ext cx="2916915" cy="74806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49155" name="CuadroTexto 20">
            <a:extLst>
              <a:ext uri="{FF2B5EF4-FFF2-40B4-BE49-F238E27FC236}">
                <a16:creationId xmlns:a16="http://schemas.microsoft.com/office/drawing/2014/main" id="{9B13ADEA-240D-4FE0-A194-EE7C7FE4A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6682"/>
            <a:ext cx="720079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Ejemplo: La hipótesis es que una especie de roedor dominante frena el crecimiento poblacional de otra subordinada. </a:t>
            </a:r>
          </a:p>
          <a:p>
            <a:endParaRPr lang="es-ES_tradnl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AR" dirty="0">
                <a:latin typeface="Arial" panose="020B0604020202020204" pitchFamily="34" charset="0"/>
                <a:cs typeface="Arial" panose="020B0604020202020204" pitchFamily="34" charset="0"/>
              </a:rPr>
              <a:t>Se realiza un experimento de remoción de la especie dominante para ver el efecto sobre la abundancia de la subordinada</a:t>
            </a:r>
            <a:endParaRPr lang="es-ES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altLang="es-AR" dirty="0"/>
          </a:p>
        </p:txBody>
      </p:sp>
      <p:grpSp>
        <p:nvGrpSpPr>
          <p:cNvPr id="22" name="Grupo 41">
            <a:extLst>
              <a:ext uri="{FF2B5EF4-FFF2-40B4-BE49-F238E27FC236}">
                <a16:creationId xmlns:a16="http://schemas.microsoft.com/office/drawing/2014/main" id="{97988149-E000-4E44-911D-21D52DADB94F}"/>
              </a:ext>
            </a:extLst>
          </p:cNvPr>
          <p:cNvGrpSpPr>
            <a:grpSpLocks/>
          </p:cNvGrpSpPr>
          <p:nvPr/>
        </p:nvGrpSpPr>
        <p:grpSpPr bwMode="auto">
          <a:xfrm>
            <a:off x="1592590" y="4922487"/>
            <a:ext cx="5766866" cy="1604209"/>
            <a:chOff x="-848021" y="5888401"/>
            <a:chExt cx="7308114" cy="2338041"/>
          </a:xfrm>
        </p:grpSpPr>
        <p:sp>
          <p:nvSpPr>
            <p:cNvPr id="49158" name="Line 7">
              <a:extLst>
                <a:ext uri="{FF2B5EF4-FFF2-40B4-BE49-F238E27FC236}">
                  <a16:creationId xmlns:a16="http://schemas.microsoft.com/office/drawing/2014/main" id="{FA05EA76-DAA0-4AB8-8D4D-16A39D077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8714" y="7174276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grpSp>
          <p:nvGrpSpPr>
            <p:cNvPr id="49159" name="Grupo 43">
              <a:extLst>
                <a:ext uri="{FF2B5EF4-FFF2-40B4-BE49-F238E27FC236}">
                  <a16:creationId xmlns:a16="http://schemas.microsoft.com/office/drawing/2014/main" id="{4669D2CC-B836-41B8-9F0E-07A757D4AB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848021" y="5888401"/>
              <a:ext cx="7308114" cy="2338041"/>
              <a:chOff x="-848021" y="5888401"/>
              <a:chExt cx="7308114" cy="2338041"/>
            </a:xfrm>
          </p:grpSpPr>
          <p:sp>
            <p:nvSpPr>
              <p:cNvPr id="49160" name="Line 14">
                <a:extLst>
                  <a:ext uri="{FF2B5EF4-FFF2-40B4-BE49-F238E27FC236}">
                    <a16:creationId xmlns:a16="http://schemas.microsoft.com/office/drawing/2014/main" id="{5FF34064-A4B8-4B55-83FE-C32281EED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8240" y="6233713"/>
                <a:ext cx="3048000" cy="38576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49161" name="Grupo 46">
                <a:extLst>
                  <a:ext uri="{FF2B5EF4-FFF2-40B4-BE49-F238E27FC236}">
                    <a16:creationId xmlns:a16="http://schemas.microsoft.com/office/drawing/2014/main" id="{11C84E3A-A435-4697-B061-C957D98BE6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848021" y="5888401"/>
                <a:ext cx="7308114" cy="2338041"/>
                <a:chOff x="-848021" y="5888401"/>
                <a:chExt cx="7308114" cy="2338041"/>
              </a:xfrm>
            </p:grpSpPr>
            <p:sp>
              <p:nvSpPr>
                <p:cNvPr id="49162" name="Line 6">
                  <a:extLst>
                    <a:ext uri="{FF2B5EF4-FFF2-40B4-BE49-F238E27FC236}">
                      <a16:creationId xmlns:a16="http://schemas.microsoft.com/office/drawing/2014/main" id="{F66E014A-FEBD-4B6E-93C6-6A74A05FA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8714" y="5888401"/>
                  <a:ext cx="0" cy="12858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  <p:sp>
              <p:nvSpPr>
                <p:cNvPr id="49163" name="Text Box 11">
                  <a:extLst>
                    <a:ext uri="{FF2B5EF4-FFF2-40B4-BE49-F238E27FC236}">
                      <a16:creationId xmlns:a16="http://schemas.microsoft.com/office/drawing/2014/main" id="{1F491D3D-0B65-4682-A616-4ECA555A8B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6350" y="6219250"/>
                  <a:ext cx="2243743" cy="538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563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AR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Experimental</a:t>
                  </a:r>
                  <a:endParaRPr lang="es-ES" altLang="es-A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64" name="Text Box 12">
                  <a:extLst>
                    <a:ext uri="{FF2B5EF4-FFF2-40B4-BE49-F238E27FC236}">
                      <a16:creationId xmlns:a16="http://schemas.microsoft.com/office/drawing/2014/main" id="{8D42924C-C168-446B-B6D5-C558EC9CB3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4714" y="7302864"/>
                  <a:ext cx="1447800" cy="538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563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AR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Tiempo</a:t>
                  </a:r>
                  <a:endParaRPr lang="es-ES" altLang="es-A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65" name="Text Box 13">
                  <a:extLst>
                    <a:ext uri="{FF2B5EF4-FFF2-40B4-BE49-F238E27FC236}">
                      <a16:creationId xmlns:a16="http://schemas.microsoft.com/office/drawing/2014/main" id="{286CC139-F96E-4014-898F-70063359C6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848021" y="5888402"/>
                  <a:ext cx="1850533" cy="9419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563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AR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 subordinada</a:t>
                  </a:r>
                  <a:endParaRPr lang="es-ES" altLang="es-AR" sz="1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Line 15">
                  <a:extLst>
                    <a:ext uri="{FF2B5EF4-FFF2-40B4-BE49-F238E27FC236}">
                      <a16:creationId xmlns:a16="http://schemas.microsoft.com/office/drawing/2014/main" id="{60FCC7D7-2D92-4788-BF64-98E7E8C008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7651" y="6214631"/>
                  <a:ext cx="2971777" cy="64378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AR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49167" name="Text Box 17">
                  <a:extLst>
                    <a:ext uri="{FF2B5EF4-FFF2-40B4-BE49-F238E27FC236}">
                      <a16:creationId xmlns:a16="http://schemas.microsoft.com/office/drawing/2014/main" id="{1F3AF825-705B-4007-9412-C49DFF015F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6061" y="6645642"/>
                  <a:ext cx="1447800" cy="538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563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AR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Control</a:t>
                  </a:r>
                  <a:endParaRPr lang="es-ES" altLang="es-AR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68" name="Line 19">
                  <a:extLst>
                    <a:ext uri="{FF2B5EF4-FFF2-40B4-BE49-F238E27FC236}">
                      <a16:creationId xmlns:a16="http://schemas.microsoft.com/office/drawing/2014/main" id="{52B08A99-7757-451B-BED5-DD97538A8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078714" y="7217140"/>
                  <a:ext cx="17239" cy="3424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  <p:sp>
              <p:nvSpPr>
                <p:cNvPr id="49169" name="Text Box 20">
                  <a:extLst>
                    <a:ext uri="{FF2B5EF4-FFF2-40B4-BE49-F238E27FC236}">
                      <a16:creationId xmlns:a16="http://schemas.microsoft.com/office/drawing/2014/main" id="{7ABA5637-0661-4085-8736-E1207601C1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99724" y="7688162"/>
                  <a:ext cx="3892283" cy="538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563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75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2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AR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Remoción de dominante</a:t>
                  </a:r>
                  <a:endParaRPr lang="es-ES" altLang="es-AR" sz="1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B433C570-1982-421B-BFC1-CABBE0754D4C}"/>
              </a:ext>
            </a:extLst>
          </p:cNvPr>
          <p:cNvCxnSpPr/>
          <p:nvPr/>
        </p:nvCxnSpPr>
        <p:spPr>
          <a:xfrm>
            <a:off x="5295900" y="2440782"/>
            <a:ext cx="4763" cy="23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6">
            <a:extLst>
              <a:ext uri="{FF2B5EF4-FFF2-40B4-BE49-F238E27FC236}">
                <a16:creationId xmlns:a16="http://schemas.microsoft.com/office/drawing/2014/main" id="{4308282D-1FB8-4432-94DD-5370608DC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332"/>
            <a:ext cx="83164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AR" u="sng">
                <a:latin typeface="Arial" panose="020B0604020202020204" pitchFamily="34" charset="0"/>
              </a:rPr>
              <a:t>Controles de procedimiento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Controlan por efectos causados por la manipulación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Por ejemplo, clausuras, jaulas, visitas de investigadores</a:t>
            </a:r>
            <a:endParaRPr lang="es-ES" altLang="es-AR">
              <a:latin typeface="Arial" panose="020B0604020202020204" pitchFamily="34" charset="0"/>
            </a:endParaRPr>
          </a:p>
        </p:txBody>
      </p:sp>
      <p:grpSp>
        <p:nvGrpSpPr>
          <p:cNvPr id="51203" name="Grupo 3">
            <a:extLst>
              <a:ext uri="{FF2B5EF4-FFF2-40B4-BE49-F238E27FC236}">
                <a16:creationId xmlns:a16="http://schemas.microsoft.com/office/drawing/2014/main" id="{C434B6B7-2E0E-43EC-B013-FEC315900008}"/>
              </a:ext>
            </a:extLst>
          </p:cNvPr>
          <p:cNvGrpSpPr>
            <a:grpSpLocks/>
          </p:cNvGrpSpPr>
          <p:nvPr/>
        </p:nvGrpSpPr>
        <p:grpSpPr bwMode="auto">
          <a:xfrm>
            <a:off x="2250281" y="2362200"/>
            <a:ext cx="2862263" cy="1828800"/>
            <a:chOff x="908175" y="6009429"/>
            <a:chExt cx="4639839" cy="3102985"/>
          </a:xfrm>
        </p:grpSpPr>
        <p:sp>
          <p:nvSpPr>
            <p:cNvPr id="51207" name="Rectangle 7">
              <a:extLst>
                <a:ext uri="{FF2B5EF4-FFF2-40B4-BE49-F238E27FC236}">
                  <a16:creationId xmlns:a16="http://schemas.microsoft.com/office/drawing/2014/main" id="{213E7FBF-88F5-41E1-9ADE-AA5E4FB07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424" y="6009429"/>
              <a:ext cx="1408237" cy="89477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s-ES" altLang="es-AR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08" name="Rectangle 8">
              <a:extLst>
                <a:ext uri="{FF2B5EF4-FFF2-40B4-BE49-F238E27FC236}">
                  <a16:creationId xmlns:a16="http://schemas.microsoft.com/office/drawing/2014/main" id="{123BC62C-2835-4BE9-907A-05A6A8827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224" y="8066829"/>
              <a:ext cx="1408237" cy="89477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s-ES" altLang="es-AR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51209" name="Picture 9" descr="f2">
              <a:extLst>
                <a:ext uri="{FF2B5EF4-FFF2-40B4-BE49-F238E27FC236}">
                  <a16:creationId xmlns:a16="http://schemas.microsoft.com/office/drawing/2014/main" id="{2504BF4B-33C2-477F-A1E5-C137AC05E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175" y="6437412"/>
              <a:ext cx="463126" cy="730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0" name="Picture 10" descr="f2">
              <a:extLst>
                <a:ext uri="{FF2B5EF4-FFF2-40B4-BE49-F238E27FC236}">
                  <a16:creationId xmlns:a16="http://schemas.microsoft.com/office/drawing/2014/main" id="{E167670C-C04E-4A98-8835-56B768395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888" y="8382100"/>
              <a:ext cx="463126" cy="730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1" name="Rectangle 11">
              <a:extLst>
                <a:ext uri="{FF2B5EF4-FFF2-40B4-BE49-F238E27FC236}">
                  <a16:creationId xmlns:a16="http://schemas.microsoft.com/office/drawing/2014/main" id="{5BD596EF-4AF2-4125-9EDA-1EB1B02D6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024" y="6009429"/>
              <a:ext cx="1408237" cy="89477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s-ES" altLang="es-AR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12" name="Rectangle 12">
              <a:extLst>
                <a:ext uri="{FF2B5EF4-FFF2-40B4-BE49-F238E27FC236}">
                  <a16:creationId xmlns:a16="http://schemas.microsoft.com/office/drawing/2014/main" id="{5C8E441F-BB64-44C6-B100-D198B5491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424" y="8066829"/>
              <a:ext cx="1408237" cy="89477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s-ES" altLang="es-AR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51204" name="Imagen 10">
            <a:extLst>
              <a:ext uri="{FF2B5EF4-FFF2-40B4-BE49-F238E27FC236}">
                <a16:creationId xmlns:a16="http://schemas.microsoft.com/office/drawing/2014/main" id="{4A005A60-EF57-40E3-91F9-54A202BBC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94" y="4471988"/>
            <a:ext cx="22764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CuadroTexto 11">
            <a:extLst>
              <a:ext uri="{FF2B5EF4-FFF2-40B4-BE49-F238E27FC236}">
                <a16:creationId xmlns:a16="http://schemas.microsoft.com/office/drawing/2014/main" id="{16D9EC2D-6359-4438-9C07-8CC207949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2200953"/>
            <a:ext cx="34162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Cercos para predadores terrestres facilitan </a:t>
            </a:r>
            <a:r>
              <a:rPr lang="es-AR" altLang="es-AR" dirty="0" err="1">
                <a:latin typeface="Arial" panose="020B0604020202020204" pitchFamily="34" charset="0"/>
                <a:cs typeface="Arial" panose="020B0604020202020204" pitchFamily="34" charset="0"/>
              </a:rPr>
              <a:t>predación</a:t>
            </a:r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 aérea.</a:t>
            </a:r>
          </a:p>
          <a:p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Controles: postes para aves sin exclusión de predadores terrestres</a:t>
            </a:r>
          </a:p>
        </p:txBody>
      </p:sp>
      <p:sp>
        <p:nvSpPr>
          <p:cNvPr id="51206" name="CuadroTexto 12">
            <a:extLst>
              <a:ext uri="{FF2B5EF4-FFF2-40B4-BE49-F238E27FC236}">
                <a16:creationId xmlns:a16="http://schemas.microsoft.com/office/drawing/2014/main" id="{B03B783D-1789-4186-AABA-0AFC8D31C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020" y="4869160"/>
            <a:ext cx="3776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Jaulas para excluir especies pueden producir sombreado y reducir la circulación de agua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3F19898-12B0-4DAF-B96C-047C7E3C5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15" y="4225411"/>
            <a:ext cx="4686300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5. Que haya réplicas de los tratamientos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52227" name="Text Box 7">
            <a:extLst>
              <a:ext uri="{FF2B5EF4-FFF2-40B4-BE49-F238E27FC236}">
                <a16:creationId xmlns:a16="http://schemas.microsoft.com/office/drawing/2014/main" id="{8083A1FD-B388-4448-BCE0-EE9951712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76" y="4944707"/>
            <a:ext cx="707543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</a:rPr>
              <a:t>Varias unidades experimentales con cada tratamiento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</a:rPr>
              <a:t>Controlan por efectos del azar</a:t>
            </a:r>
            <a:endParaRPr lang="es-ES" altLang="es-AR" dirty="0">
              <a:latin typeface="Arial" panose="020B0604020202020204" pitchFamily="34" charset="0"/>
            </a:endParaRPr>
          </a:p>
        </p:txBody>
      </p:sp>
      <p:sp>
        <p:nvSpPr>
          <p:cNvPr id="52228" name="Text Box 3">
            <a:extLst>
              <a:ext uri="{FF2B5EF4-FFF2-40B4-BE49-F238E27FC236}">
                <a16:creationId xmlns:a16="http://schemas.microsoft.com/office/drawing/2014/main" id="{CC25E9EB-D164-4C09-A74D-15D9DEB6F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80019"/>
            <a:ext cx="5463877" cy="36933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 4. Definir unidades experimentales independientes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808A2E5-17CE-48F8-817C-A8D2C8F5D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135681"/>
            <a:ext cx="669674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dirty="0">
                <a:latin typeface="Arial" charset="0"/>
              </a:rPr>
              <a:t>Unidades </a:t>
            </a:r>
            <a:r>
              <a:rPr lang="es-E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independientes</a:t>
            </a:r>
            <a:r>
              <a:rPr lang="es-ES" dirty="0">
                <a:latin typeface="Arial" charset="0"/>
              </a:rPr>
              <a:t> sobre las que se </a:t>
            </a:r>
            <a:r>
              <a:rPr lang="es-E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aplica el tratamiento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dirty="0">
                <a:latin typeface="Arial" charset="0"/>
              </a:rPr>
              <a:t>Unidades </a:t>
            </a:r>
            <a:r>
              <a:rPr lang="es-E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independientes</a:t>
            </a:r>
            <a:r>
              <a:rPr lang="es-ES" dirty="0">
                <a:latin typeface="Arial" charset="0"/>
              </a:rPr>
              <a:t> sobre las que se </a:t>
            </a:r>
            <a:r>
              <a:rPr lang="es-E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lee</a:t>
            </a:r>
            <a:r>
              <a:rPr lang="es-ES" dirty="0">
                <a:latin typeface="Arial" charset="0"/>
              </a:rPr>
              <a:t> </a:t>
            </a:r>
            <a:r>
              <a:rPr lang="es-E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la respuesta</a:t>
            </a:r>
          </a:p>
        </p:txBody>
      </p:sp>
      <p:sp>
        <p:nvSpPr>
          <p:cNvPr id="52230" name="Text Box 5">
            <a:extLst>
              <a:ext uri="{FF2B5EF4-FFF2-40B4-BE49-F238E27FC236}">
                <a16:creationId xmlns:a16="http://schemas.microsoft.com/office/drawing/2014/main" id="{DD8B0330-358C-4DD7-87EC-B9C2A902E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204864"/>
            <a:ext cx="77048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En el ejemplo del efecto del pH: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Si se coloca una planta por maceta, la planta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Si se coloca varias plantas por maceta, todas las plantas de una maceta</a:t>
            </a:r>
            <a:endParaRPr lang="es-ES" altLang="es-AR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>
            <a:extLst>
              <a:ext uri="{FF2B5EF4-FFF2-40B4-BE49-F238E27FC236}">
                <a16:creationId xmlns:a16="http://schemas.microsoft.com/office/drawing/2014/main" id="{07C92B1A-FBCE-427F-8532-B4635669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48462"/>
            <a:ext cx="4964906" cy="36933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altLang="es-AR" sz="1800">
                <a:latin typeface="Arial" panose="020B0604020202020204" pitchFamily="34" charset="0"/>
              </a:rPr>
              <a:t>4. Definición de las unidades muestrales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1AE734A-CB1D-483B-B2C3-BD875306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155353"/>
            <a:ext cx="871296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dirty="0">
                <a:latin typeface="Arial" charset="0"/>
              </a:rPr>
              <a:t>Unidades </a:t>
            </a:r>
            <a:r>
              <a:rPr lang="es-E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independientes</a:t>
            </a:r>
            <a:r>
              <a:rPr lang="es-ES" dirty="0">
                <a:latin typeface="Arial" charset="0"/>
              </a:rPr>
              <a:t> a las que se asigna la pertenencia a un nivel de </a:t>
            </a:r>
            <a:r>
              <a:rPr lang="es-E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tratamiento</a:t>
            </a:r>
          </a:p>
          <a:p>
            <a:pPr>
              <a:spcBef>
                <a:spcPct val="50000"/>
              </a:spcBef>
              <a:defRPr/>
            </a:pPr>
            <a:r>
              <a:rPr lang="es-ES" dirty="0">
                <a:latin typeface="Arial" charset="0"/>
              </a:rPr>
              <a:t>Unidades </a:t>
            </a:r>
            <a:r>
              <a:rPr lang="es-E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independientes</a:t>
            </a:r>
            <a:r>
              <a:rPr lang="es-ES" dirty="0">
                <a:latin typeface="Arial" charset="0"/>
              </a:rPr>
              <a:t> sobre las que se </a:t>
            </a:r>
            <a:r>
              <a:rPr lang="es-E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lee</a:t>
            </a:r>
            <a:r>
              <a:rPr lang="es-ES" dirty="0">
                <a:latin typeface="Arial" charset="0"/>
              </a:rPr>
              <a:t> </a:t>
            </a:r>
            <a:r>
              <a:rPr lang="es-E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la respuesta</a:t>
            </a:r>
          </a:p>
        </p:txBody>
      </p:sp>
      <p:sp>
        <p:nvSpPr>
          <p:cNvPr id="53252" name="Text Box 6">
            <a:extLst>
              <a:ext uri="{FF2B5EF4-FFF2-40B4-BE49-F238E27FC236}">
                <a16:creationId xmlns:a16="http://schemas.microsoft.com/office/drawing/2014/main" id="{FF42E5ED-1802-4ED8-ADEB-33B161D2A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142875"/>
            <a:ext cx="2481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altLang="es-AR" sz="1800">
                <a:latin typeface="Arial" panose="020B0604020202020204" pitchFamily="34" charset="0"/>
              </a:rPr>
              <a:t>Método observacional</a:t>
            </a:r>
          </a:p>
        </p:txBody>
      </p:sp>
      <p:sp>
        <p:nvSpPr>
          <p:cNvPr id="53253" name="Text Box 7">
            <a:extLst>
              <a:ext uri="{FF2B5EF4-FFF2-40B4-BE49-F238E27FC236}">
                <a16:creationId xmlns:a16="http://schemas.microsoft.com/office/drawing/2014/main" id="{B528C0DC-B97E-4717-B09A-8467C42D8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551331"/>
            <a:ext cx="734481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altLang="es-AR" sz="1800" dirty="0">
                <a:latin typeface="Arial" panose="020B0604020202020204" pitchFamily="34" charset="0"/>
              </a:rPr>
              <a:t>Para evaluar el efecto de la </a:t>
            </a:r>
            <a:r>
              <a:rPr lang="es-ES" altLang="es-AR" sz="1800" dirty="0" err="1">
                <a:latin typeface="Arial" panose="020B0604020202020204" pitchFamily="34" charset="0"/>
              </a:rPr>
              <a:t>herbivoría</a:t>
            </a:r>
            <a:r>
              <a:rPr lang="es-ES" altLang="es-AR" sz="1800" dirty="0">
                <a:latin typeface="Arial" panose="020B0604020202020204" pitchFamily="34" charset="0"/>
              </a:rPr>
              <a:t> sobre el crecimiento de plantas</a:t>
            </a:r>
          </a:p>
        </p:txBody>
      </p:sp>
      <p:sp>
        <p:nvSpPr>
          <p:cNvPr id="53254" name="Text Box 8">
            <a:extLst>
              <a:ext uri="{FF2B5EF4-FFF2-40B4-BE49-F238E27FC236}">
                <a16:creationId xmlns:a16="http://schemas.microsoft.com/office/drawing/2014/main" id="{A38670A2-4375-4C5D-9203-530C10462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7" y="3254812"/>
            <a:ext cx="64807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altLang="es-AR" sz="1800" dirty="0">
                <a:latin typeface="Arial" panose="020B0604020202020204" pitchFamily="34" charset="0"/>
              </a:rPr>
              <a:t>Si se determinan sectores con y sin presencia de herbívoros </a:t>
            </a:r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5E9B1ADF-088A-401B-9E6D-9A15FF6E1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219" y="3254811"/>
            <a:ext cx="1263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altLang="es-AR" sz="1800" dirty="0">
                <a:latin typeface="Arial" panose="020B0604020202020204" pitchFamily="34" charset="0"/>
              </a:rPr>
              <a:t>Cada sector</a:t>
            </a:r>
          </a:p>
        </p:txBody>
      </p:sp>
      <p:sp>
        <p:nvSpPr>
          <p:cNvPr id="53256" name="Text Box 10">
            <a:extLst>
              <a:ext uri="{FF2B5EF4-FFF2-40B4-BE49-F238E27FC236}">
                <a16:creationId xmlns:a16="http://schemas.microsoft.com/office/drawing/2014/main" id="{9ACD582E-0F41-4596-AD34-77DBD002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96" y="4215052"/>
            <a:ext cx="4926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altLang="es-AR" sz="1800" dirty="0">
                <a:latin typeface="Arial" panose="020B0604020202020204" pitchFamily="34" charset="0"/>
              </a:rPr>
              <a:t>Si se determina para cada planta si fue ramoneada o no</a:t>
            </a:r>
          </a:p>
        </p:txBody>
      </p:sp>
      <p:sp>
        <p:nvSpPr>
          <p:cNvPr id="53257" name="Text Box 11">
            <a:extLst>
              <a:ext uri="{FF2B5EF4-FFF2-40B4-BE49-F238E27FC236}">
                <a16:creationId xmlns:a16="http://schemas.microsoft.com/office/drawing/2014/main" id="{6D8778E0-718B-4CE5-89B0-82470F867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219" y="3976212"/>
            <a:ext cx="1263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altLang="es-AR" sz="1800" dirty="0">
                <a:latin typeface="Arial" panose="020B0604020202020204" pitchFamily="34" charset="0"/>
              </a:rPr>
              <a:t>Cada planta</a:t>
            </a:r>
          </a:p>
        </p:txBody>
      </p:sp>
      <p:sp>
        <p:nvSpPr>
          <p:cNvPr id="53258" name="Rectangle 2">
            <a:extLst>
              <a:ext uri="{FF2B5EF4-FFF2-40B4-BE49-F238E27FC236}">
                <a16:creationId xmlns:a16="http://schemas.microsoft.com/office/drawing/2014/main" id="{8C62A539-54EB-475E-B097-67AE5047C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30" y="5273903"/>
            <a:ext cx="8096201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dirty="0">
                <a:latin typeface="Arial" panose="020B0604020202020204" pitchFamily="34" charset="0"/>
              </a:rPr>
              <a:t>5. Que haya réplicas de los tratamientos: varias unidades muestrales con el mismo tratamiento</a:t>
            </a:r>
            <a:endParaRPr lang="es-ES" altLang="es-A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62AA3F21-B5A2-4ADD-93C8-F540CBC18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86794"/>
            <a:ext cx="4343400" cy="36933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</a:rPr>
              <a:t>6. Aplicación de los tratamientos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F76C654E-5E21-48C0-B7FD-673DA5424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78520"/>
            <a:ext cx="4114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</a:pPr>
            <a:r>
              <a:rPr lang="es-ES" altLang="es-AR" dirty="0">
                <a:latin typeface="Arial" panose="020B0604020202020204" pitchFamily="34" charset="0"/>
              </a:rPr>
              <a:t>Regar con agua con distinto pH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</a:pPr>
            <a:r>
              <a:rPr lang="es-ES" altLang="es-AR" dirty="0">
                <a:latin typeface="Arial" panose="020B0604020202020204" pitchFamily="34" charset="0"/>
              </a:rPr>
              <a:t>Agregar alguna sustancia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9E29FCA7-42F4-4FCE-8A90-58FCC3F98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34" y="2280108"/>
            <a:ext cx="6758061" cy="36933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</a:rPr>
              <a:t>7. Definición del arreglo temporal y espacial de los tratamientos</a:t>
            </a: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27D3A1C2-7835-48BD-AD52-181ECDA89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14" y="3068960"/>
            <a:ext cx="65870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</a:pPr>
            <a:r>
              <a:rPr lang="es-ES" altLang="es-AR" dirty="0">
                <a:latin typeface="Arial" panose="020B0604020202020204" pitchFamily="34" charset="0"/>
              </a:rPr>
              <a:t>Cómo se ubican las unidades experimentales en el espacio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</a:pPr>
            <a:r>
              <a:rPr lang="es-ES" altLang="es-AR" dirty="0">
                <a:latin typeface="Arial" panose="020B0604020202020204" pitchFamily="34" charset="0"/>
              </a:rPr>
              <a:t>Cuánto dura el experimento, cuando se inicia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</a:pPr>
            <a:r>
              <a:rPr lang="es-ES" altLang="es-AR" dirty="0">
                <a:latin typeface="Arial" panose="020B0604020202020204" pitchFamily="34" charset="0"/>
              </a:rPr>
              <a:t>Cada cuánto se riega</a:t>
            </a:r>
          </a:p>
        </p:txBody>
      </p:sp>
      <p:sp>
        <p:nvSpPr>
          <p:cNvPr id="54278" name="CuadroTexto 1">
            <a:extLst>
              <a:ext uri="{FF2B5EF4-FFF2-40B4-BE49-F238E27FC236}">
                <a16:creationId xmlns:a16="http://schemas.microsoft.com/office/drawing/2014/main" id="{9246E3D8-E842-4797-8BEF-181167309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88" y="4869160"/>
            <a:ext cx="640871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>
                <a:latin typeface="Arial" panose="020B0604020202020204" pitchFamily="34" charset="0"/>
                <a:cs typeface="Arial" panose="020B0604020202020204" pitchFamily="34" charset="0"/>
              </a:rPr>
              <a:t>Esto no se puede hacer en un estudio observacional. Los tratamientos y su arreglo espacial vienen dados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508BF30F-7D58-4A01-A35E-6A674FA1E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19" y="184008"/>
            <a:ext cx="6390505" cy="64633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chemeClr val="tx2"/>
                </a:solidFill>
                <a:latin typeface="Arial" panose="020B0604020202020204" pitchFamily="34" charset="0"/>
              </a:rPr>
              <a:t>8. Definir cómo se asignan los tratamientos a las unidades experimentales (válido para experimentos manipulativos)</a:t>
            </a:r>
          </a:p>
        </p:txBody>
      </p:sp>
      <p:sp>
        <p:nvSpPr>
          <p:cNvPr id="55299" name="Text Box 4">
            <a:extLst>
              <a:ext uri="{FF2B5EF4-FFF2-40B4-BE49-F238E27FC236}">
                <a16:creationId xmlns:a16="http://schemas.microsoft.com/office/drawing/2014/main" id="{17DC24D6-233E-485B-B6DC-12085B7D0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311" y="1632476"/>
            <a:ext cx="25181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chemeClr val="tx2"/>
                </a:solidFill>
                <a:latin typeface="Arial" panose="020B0604020202020204" pitchFamily="34" charset="0"/>
              </a:rPr>
              <a:t>Al azar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chemeClr val="tx2"/>
                </a:solidFill>
                <a:latin typeface="Arial" panose="020B0604020202020204" pitchFamily="34" charset="0"/>
              </a:rPr>
              <a:t>En forma sistemática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chemeClr val="tx2"/>
                </a:solidFill>
                <a:latin typeface="Arial" panose="020B0604020202020204" pitchFamily="34" charset="0"/>
              </a:rPr>
              <a:t>Bloques</a:t>
            </a:r>
          </a:p>
        </p:txBody>
      </p:sp>
      <p:sp>
        <p:nvSpPr>
          <p:cNvPr id="55300" name="Text Box 5">
            <a:extLst>
              <a:ext uri="{FF2B5EF4-FFF2-40B4-BE49-F238E27FC236}">
                <a16:creationId xmlns:a16="http://schemas.microsoft.com/office/drawing/2014/main" id="{1958730A-AAE3-4C02-8BC1-6922095CB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669" y="3122041"/>
            <a:ext cx="21042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chemeClr val="tx2"/>
                </a:solidFill>
                <a:latin typeface="Arial" panose="020B0604020202020204" pitchFamily="34" charset="0"/>
              </a:rPr>
              <a:t>Unidades experimentales conectadas</a:t>
            </a:r>
          </a:p>
        </p:txBody>
      </p:sp>
      <p:grpSp>
        <p:nvGrpSpPr>
          <p:cNvPr id="55301" name="Group 6">
            <a:extLst>
              <a:ext uri="{FF2B5EF4-FFF2-40B4-BE49-F238E27FC236}">
                <a16:creationId xmlns:a16="http://schemas.microsoft.com/office/drawing/2014/main" id="{2F218C7E-4186-40A2-9E2F-7C3E8FE14BBA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314700"/>
            <a:ext cx="2686050" cy="800100"/>
            <a:chOff x="1776" y="2784"/>
            <a:chExt cx="2256" cy="672"/>
          </a:xfrm>
        </p:grpSpPr>
        <p:sp>
          <p:nvSpPr>
            <p:cNvPr id="55358" name="Rectangle 7">
              <a:extLst>
                <a:ext uri="{FF2B5EF4-FFF2-40B4-BE49-F238E27FC236}">
                  <a16:creationId xmlns:a16="http://schemas.microsoft.com/office/drawing/2014/main" id="{C10C9D20-1DF2-4738-A0C2-1D1068702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84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s-ES" altLang="es-AR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359" name="Rectangle 8">
              <a:extLst>
                <a:ext uri="{FF2B5EF4-FFF2-40B4-BE49-F238E27FC236}">
                  <a16:creationId xmlns:a16="http://schemas.microsoft.com/office/drawing/2014/main" id="{A72882CE-6593-4814-8204-B2D4EB411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784"/>
              <a:ext cx="288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s-ES" altLang="es-AR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360" name="Rectangle 9">
              <a:extLst>
                <a:ext uri="{FF2B5EF4-FFF2-40B4-BE49-F238E27FC236}">
                  <a16:creationId xmlns:a16="http://schemas.microsoft.com/office/drawing/2014/main" id="{37AC34A2-733D-4B3C-8EB2-41AE6F972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784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s-ES" altLang="es-AR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361" name="Rectangle 10">
              <a:extLst>
                <a:ext uri="{FF2B5EF4-FFF2-40B4-BE49-F238E27FC236}">
                  <a16:creationId xmlns:a16="http://schemas.microsoft.com/office/drawing/2014/main" id="{CE7011F4-DC9D-4527-A8B6-77F1E5E1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784"/>
              <a:ext cx="288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s-ES" altLang="es-AR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362" name="Rectangle 11">
              <a:extLst>
                <a:ext uri="{FF2B5EF4-FFF2-40B4-BE49-F238E27FC236}">
                  <a16:creationId xmlns:a16="http://schemas.microsoft.com/office/drawing/2014/main" id="{F686114D-ACDB-4AC4-AD9C-4CA7162A5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s-ES" altLang="es-AR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363" name="Rectangle 12">
              <a:extLst>
                <a:ext uri="{FF2B5EF4-FFF2-40B4-BE49-F238E27FC236}">
                  <a16:creationId xmlns:a16="http://schemas.microsoft.com/office/drawing/2014/main" id="{F434C504-29BA-43F7-A3A1-1D7DD0F90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784"/>
              <a:ext cx="288" cy="19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s-ES" altLang="es-AR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364" name="Line 13">
              <a:extLst>
                <a:ext uri="{FF2B5EF4-FFF2-40B4-BE49-F238E27FC236}">
                  <a16:creationId xmlns:a16="http://schemas.microsoft.com/office/drawing/2014/main" id="{760D6F15-979F-4080-AC6B-EFB053A65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072"/>
              <a:ext cx="0" cy="384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5365" name="Line 14">
              <a:extLst>
                <a:ext uri="{FF2B5EF4-FFF2-40B4-BE49-F238E27FC236}">
                  <a16:creationId xmlns:a16="http://schemas.microsoft.com/office/drawing/2014/main" id="{A695F7D8-436F-468E-941A-892D0FD9BA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456"/>
              <a:ext cx="1584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5366" name="Line 15">
              <a:extLst>
                <a:ext uri="{FF2B5EF4-FFF2-40B4-BE49-F238E27FC236}">
                  <a16:creationId xmlns:a16="http://schemas.microsoft.com/office/drawing/2014/main" id="{BA57FE36-F9CF-415A-B8CC-A9048FE44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024"/>
              <a:ext cx="0" cy="432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5367" name="Line 16">
              <a:extLst>
                <a:ext uri="{FF2B5EF4-FFF2-40B4-BE49-F238E27FC236}">
                  <a16:creationId xmlns:a16="http://schemas.microsoft.com/office/drawing/2014/main" id="{1F7BB2B2-5F29-4D2B-A0AB-CE3B5641D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024"/>
              <a:ext cx="0" cy="432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5368" name="Line 17">
              <a:extLst>
                <a:ext uri="{FF2B5EF4-FFF2-40B4-BE49-F238E27FC236}">
                  <a16:creationId xmlns:a16="http://schemas.microsoft.com/office/drawing/2014/main" id="{6B53CEC4-79B3-4877-BAA0-D0FEB7839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072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5369" name="Line 18">
              <a:extLst>
                <a:ext uri="{FF2B5EF4-FFF2-40B4-BE49-F238E27FC236}">
                  <a16:creationId xmlns:a16="http://schemas.microsoft.com/office/drawing/2014/main" id="{5B6CCDA8-70EA-4195-AEBE-EEF6EDCF8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312"/>
              <a:ext cx="16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5370" name="Line 19">
              <a:extLst>
                <a:ext uri="{FF2B5EF4-FFF2-40B4-BE49-F238E27FC236}">
                  <a16:creationId xmlns:a16="http://schemas.microsoft.com/office/drawing/2014/main" id="{BAE002BA-C8FF-4F77-827D-E3897D4EE0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3024"/>
              <a:ext cx="0" cy="2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5371" name="Line 20">
              <a:extLst>
                <a:ext uri="{FF2B5EF4-FFF2-40B4-BE49-F238E27FC236}">
                  <a16:creationId xmlns:a16="http://schemas.microsoft.com/office/drawing/2014/main" id="{EA87B337-699D-4AA3-BA50-926FD5CE70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024"/>
              <a:ext cx="0" cy="2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55302" name="Text Box 21">
            <a:extLst>
              <a:ext uri="{FF2B5EF4-FFF2-40B4-BE49-F238E27FC236}">
                <a16:creationId xmlns:a16="http://schemas.microsoft.com/office/drawing/2014/main" id="{34E95C5C-CAA7-41E4-8B39-2D25A51C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67" y="4773690"/>
            <a:ext cx="31055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chemeClr val="tx2"/>
                </a:solidFill>
                <a:latin typeface="Arial" panose="020B0604020202020204" pitchFamily="34" charset="0"/>
              </a:rPr>
              <a:t>Hay que garantizar: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chemeClr val="tx2"/>
                </a:solidFill>
                <a:latin typeface="Arial" panose="020B0604020202020204" pitchFamily="34" charset="0"/>
              </a:rPr>
              <a:t>Independencia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dirty="0" err="1">
                <a:solidFill>
                  <a:schemeClr val="tx2"/>
                </a:solidFill>
                <a:latin typeface="Arial" panose="020B0604020202020204" pitchFamily="34" charset="0"/>
              </a:rPr>
              <a:t>Intercalamiento</a:t>
            </a:r>
            <a:endParaRPr lang="es-ES" altLang="es-AR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55303" name="Group 22">
            <a:extLst>
              <a:ext uri="{FF2B5EF4-FFF2-40B4-BE49-F238E27FC236}">
                <a16:creationId xmlns:a16="http://schemas.microsoft.com/office/drawing/2014/main" id="{07B29D85-70CA-488D-936B-E1FED0FF242D}"/>
              </a:ext>
            </a:extLst>
          </p:cNvPr>
          <p:cNvGrpSpPr>
            <a:grpSpLocks/>
          </p:cNvGrpSpPr>
          <p:nvPr/>
        </p:nvGrpSpPr>
        <p:grpSpPr bwMode="auto">
          <a:xfrm>
            <a:off x="4057650" y="1754982"/>
            <a:ext cx="2857500" cy="3426619"/>
            <a:chOff x="1728" y="1584"/>
            <a:chExt cx="2592" cy="3024"/>
          </a:xfrm>
        </p:grpSpPr>
        <p:sp>
          <p:nvSpPr>
            <p:cNvPr id="55323" name="Rectangle 23">
              <a:extLst>
                <a:ext uri="{FF2B5EF4-FFF2-40B4-BE49-F238E27FC236}">
                  <a16:creationId xmlns:a16="http://schemas.microsoft.com/office/drawing/2014/main" id="{2C60FACE-C704-4D8B-A474-8BFE1C848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84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s-ES" altLang="es-AR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5324" name="Group 24">
              <a:extLst>
                <a:ext uri="{FF2B5EF4-FFF2-40B4-BE49-F238E27FC236}">
                  <a16:creationId xmlns:a16="http://schemas.microsoft.com/office/drawing/2014/main" id="{3A8CBD5F-C10C-43D2-80E4-4D8CB7257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584"/>
              <a:ext cx="2400" cy="864"/>
              <a:chOff x="1776" y="1536"/>
              <a:chExt cx="2400" cy="864"/>
            </a:xfrm>
          </p:grpSpPr>
          <p:sp>
            <p:nvSpPr>
              <p:cNvPr id="55338" name="Rectangle 25">
                <a:extLst>
                  <a:ext uri="{FF2B5EF4-FFF2-40B4-BE49-F238E27FC236}">
                    <a16:creationId xmlns:a16="http://schemas.microsoft.com/office/drawing/2014/main" id="{1572B37A-8535-402E-8010-C11393C93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2208"/>
                <a:ext cx="288" cy="192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s-ES" altLang="es-AR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5339" name="Group 26">
                <a:extLst>
                  <a:ext uri="{FF2B5EF4-FFF2-40B4-BE49-F238E27FC236}">
                    <a16:creationId xmlns:a16="http://schemas.microsoft.com/office/drawing/2014/main" id="{117B5A89-553A-4B03-9526-27B934325F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1536"/>
                <a:ext cx="2400" cy="864"/>
                <a:chOff x="1776" y="1536"/>
                <a:chExt cx="2400" cy="864"/>
              </a:xfrm>
            </p:grpSpPr>
            <p:sp>
              <p:nvSpPr>
                <p:cNvPr id="55340" name="Rectangle 27">
                  <a:extLst>
                    <a:ext uri="{FF2B5EF4-FFF2-40B4-BE49-F238E27FC236}">
                      <a16:creationId xmlns:a16="http://schemas.microsoft.com/office/drawing/2014/main" id="{AAFF6C45-BF60-43E6-835F-84508730AA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2208"/>
                  <a:ext cx="288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es-ES" altLang="es-AR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41" name="Rectangle 28">
                  <a:extLst>
                    <a:ext uri="{FF2B5EF4-FFF2-40B4-BE49-F238E27FC236}">
                      <a16:creationId xmlns:a16="http://schemas.microsoft.com/office/drawing/2014/main" id="{27EAB675-F82F-4F1D-A12A-7369677981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08"/>
                  <a:ext cx="288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es-ES" altLang="es-AR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42" name="Rectangle 29">
                  <a:extLst>
                    <a:ext uri="{FF2B5EF4-FFF2-40B4-BE49-F238E27FC236}">
                      <a16:creationId xmlns:a16="http://schemas.microsoft.com/office/drawing/2014/main" id="{E7290FFE-5082-4CAA-BFE6-C7C9AD784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208"/>
                  <a:ext cx="288" cy="192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es-ES" altLang="es-AR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43" name="Rectangle 30">
                  <a:extLst>
                    <a:ext uri="{FF2B5EF4-FFF2-40B4-BE49-F238E27FC236}">
                      <a16:creationId xmlns:a16="http://schemas.microsoft.com/office/drawing/2014/main" id="{F5ECAEE7-0D72-48C0-B917-2B534A7CC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2" y="2208"/>
                  <a:ext cx="288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es-ES" altLang="es-AR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44" name="Rectangle 31">
                  <a:extLst>
                    <a:ext uri="{FF2B5EF4-FFF2-40B4-BE49-F238E27FC236}">
                      <a16:creationId xmlns:a16="http://schemas.microsoft.com/office/drawing/2014/main" id="{887BD59F-AD98-442F-AA81-930AF3E6AF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288" cy="192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es-ES" altLang="es-AR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5345" name="Group 32">
                  <a:extLst>
                    <a:ext uri="{FF2B5EF4-FFF2-40B4-BE49-F238E27FC236}">
                      <a16:creationId xmlns:a16="http://schemas.microsoft.com/office/drawing/2014/main" id="{739369CF-27C6-4023-801F-30A155B5DB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24" y="1536"/>
                  <a:ext cx="2352" cy="528"/>
                  <a:chOff x="1824" y="1536"/>
                  <a:chExt cx="2352" cy="528"/>
                </a:xfrm>
              </p:grpSpPr>
              <p:sp>
                <p:nvSpPr>
                  <p:cNvPr id="55346" name="Rectangle 33">
                    <a:extLst>
                      <a:ext uri="{FF2B5EF4-FFF2-40B4-BE49-F238E27FC236}">
                        <a16:creationId xmlns:a16="http://schemas.microsoft.com/office/drawing/2014/main" id="{B5835DF6-400B-4BE6-846D-14D60435E3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1872"/>
                    <a:ext cx="288" cy="192"/>
                  </a:xfrm>
                  <a:prstGeom prst="rect">
                    <a:avLst/>
                  </a:prstGeom>
                  <a:solidFill>
                    <a:srgbClr val="66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endParaRPr lang="es-ES" altLang="es-AR">
                      <a:solidFill>
                        <a:schemeClr val="tx2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347" name="Rectangle 34">
                    <a:extLst>
                      <a:ext uri="{FF2B5EF4-FFF2-40B4-BE49-F238E27FC236}">
                        <a16:creationId xmlns:a16="http://schemas.microsoft.com/office/drawing/2014/main" id="{DEB36F3B-AE75-4742-A744-B5332476ED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872"/>
                    <a:ext cx="288" cy="19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endParaRPr lang="es-ES" altLang="es-AR">
                      <a:solidFill>
                        <a:schemeClr val="tx2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348" name="Rectangle 35">
                    <a:extLst>
                      <a:ext uri="{FF2B5EF4-FFF2-40B4-BE49-F238E27FC236}">
                        <a16:creationId xmlns:a16="http://schemas.microsoft.com/office/drawing/2014/main" id="{127E70B7-9199-402C-80C5-BF9A9A6E20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1872"/>
                    <a:ext cx="288" cy="192"/>
                  </a:xfrm>
                  <a:prstGeom prst="rect">
                    <a:avLst/>
                  </a:prstGeom>
                  <a:solidFill>
                    <a:srgbClr val="66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endParaRPr lang="es-ES" altLang="es-AR">
                      <a:solidFill>
                        <a:schemeClr val="tx2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349" name="Rectangle 36">
                    <a:extLst>
                      <a:ext uri="{FF2B5EF4-FFF2-40B4-BE49-F238E27FC236}">
                        <a16:creationId xmlns:a16="http://schemas.microsoft.com/office/drawing/2014/main" id="{F50C61AE-2DAE-40AA-B1A3-1EE5C59E67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1872"/>
                    <a:ext cx="288" cy="19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endParaRPr lang="es-ES" altLang="es-AR">
                      <a:solidFill>
                        <a:schemeClr val="tx2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55350" name="Group 37">
                    <a:extLst>
                      <a:ext uri="{FF2B5EF4-FFF2-40B4-BE49-F238E27FC236}">
                        <a16:creationId xmlns:a16="http://schemas.microsoft.com/office/drawing/2014/main" id="{6ECA99F9-8EEE-48AF-AC96-7FE9FAE920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0" y="1536"/>
                    <a:ext cx="1968" cy="192"/>
                    <a:chOff x="1920" y="1536"/>
                    <a:chExt cx="1968" cy="192"/>
                  </a:xfrm>
                </p:grpSpPr>
                <p:sp>
                  <p:nvSpPr>
                    <p:cNvPr id="55353" name="Rectangle 38">
                      <a:extLst>
                        <a:ext uri="{FF2B5EF4-FFF2-40B4-BE49-F238E27FC236}">
                          <a16:creationId xmlns:a16="http://schemas.microsoft.com/office/drawing/2014/main" id="{1F461A5E-2139-46DD-80A4-E1923E1C78E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1536"/>
                      <a:ext cx="288" cy="192"/>
                    </a:xfrm>
                    <a:prstGeom prst="rect">
                      <a:avLst/>
                    </a:prstGeom>
                    <a:solidFill>
                      <a:srgbClr val="66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/>
                      <a:endParaRPr lang="es-ES" altLang="es-AR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5354" name="Rectangle 39">
                      <a:extLst>
                        <a:ext uri="{FF2B5EF4-FFF2-40B4-BE49-F238E27FC236}">
                          <a16:creationId xmlns:a16="http://schemas.microsoft.com/office/drawing/2014/main" id="{F4CB9D34-744F-4F92-B985-5A4EF90E22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1536"/>
                      <a:ext cx="288" cy="192"/>
                    </a:xfrm>
                    <a:prstGeom prst="rect">
                      <a:avLst/>
                    </a:prstGeom>
                    <a:solidFill>
                      <a:srgbClr val="66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/>
                      <a:endParaRPr lang="es-ES" altLang="es-AR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5355" name="Rectangle 40">
                      <a:extLst>
                        <a:ext uri="{FF2B5EF4-FFF2-40B4-BE49-F238E27FC236}">
                          <a16:creationId xmlns:a16="http://schemas.microsoft.com/office/drawing/2014/main" id="{F9721DAB-8F97-4C76-9DF2-AA5398F5428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1536"/>
                      <a:ext cx="288" cy="192"/>
                    </a:xfrm>
                    <a:prstGeom prst="rect">
                      <a:avLst/>
                    </a:prstGeom>
                    <a:solidFill>
                      <a:srgbClr val="66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/>
                      <a:endParaRPr lang="es-ES" altLang="es-AR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5356" name="Rectangle 41">
                      <a:extLst>
                        <a:ext uri="{FF2B5EF4-FFF2-40B4-BE49-F238E27FC236}">
                          <a16:creationId xmlns:a16="http://schemas.microsoft.com/office/drawing/2014/main" id="{9B76E3EF-8FDB-4227-8BE2-8D734CBA92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2" y="1536"/>
                      <a:ext cx="288" cy="19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/>
                      <a:endParaRPr lang="es-ES" altLang="es-AR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5357" name="Rectangle 42">
                      <a:extLst>
                        <a:ext uri="{FF2B5EF4-FFF2-40B4-BE49-F238E27FC236}">
                          <a16:creationId xmlns:a16="http://schemas.microsoft.com/office/drawing/2014/main" id="{92BB4F8E-673D-43CB-B111-198E75D3C85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1536"/>
                      <a:ext cx="288" cy="19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/>
                      <a:endParaRPr lang="es-ES" altLang="es-AR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55351" name="Rectangle 43">
                    <a:extLst>
                      <a:ext uri="{FF2B5EF4-FFF2-40B4-BE49-F238E27FC236}">
                        <a16:creationId xmlns:a16="http://schemas.microsoft.com/office/drawing/2014/main" id="{CE42FC5B-4A51-49EA-9DF0-436F27EB48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1872"/>
                    <a:ext cx="288" cy="19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endParaRPr lang="es-ES" altLang="es-AR">
                      <a:solidFill>
                        <a:schemeClr val="tx2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352" name="Rectangle 44">
                    <a:extLst>
                      <a:ext uri="{FF2B5EF4-FFF2-40B4-BE49-F238E27FC236}">
                        <a16:creationId xmlns:a16="http://schemas.microsoft.com/office/drawing/2014/main" id="{CF7174F4-A134-4FD1-9F02-3568AA2B72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872"/>
                    <a:ext cx="288" cy="192"/>
                  </a:xfrm>
                  <a:prstGeom prst="rect">
                    <a:avLst/>
                  </a:prstGeom>
                  <a:solidFill>
                    <a:srgbClr val="66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endParaRPr lang="es-ES" altLang="es-AR">
                      <a:solidFill>
                        <a:schemeClr val="tx2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55325" name="Group 45">
              <a:extLst>
                <a:ext uri="{FF2B5EF4-FFF2-40B4-BE49-F238E27FC236}">
                  <a16:creationId xmlns:a16="http://schemas.microsoft.com/office/drawing/2014/main" id="{69B7A931-6FBE-48D4-9039-6B4BD0D146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696"/>
              <a:ext cx="2496" cy="912"/>
              <a:chOff x="1728" y="3696"/>
              <a:chExt cx="2496" cy="912"/>
            </a:xfrm>
          </p:grpSpPr>
          <p:sp>
            <p:nvSpPr>
              <p:cNvPr id="55326" name="Text Box 46">
                <a:extLst>
                  <a:ext uri="{FF2B5EF4-FFF2-40B4-BE49-F238E27FC236}">
                    <a16:creationId xmlns:a16="http://schemas.microsoft.com/office/drawing/2014/main" id="{3E3E52A7-1E1B-4934-88F8-92A282E7C9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3696"/>
                <a:ext cx="912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" altLang="es-AR">
                    <a:solidFill>
                      <a:schemeClr val="tx2"/>
                    </a:solidFill>
                    <a:latin typeface="Arial" panose="020B0604020202020204" pitchFamily="34" charset="0"/>
                  </a:rPr>
                  <a:t>ventana</a:t>
                </a:r>
              </a:p>
            </p:txBody>
          </p:sp>
          <p:grpSp>
            <p:nvGrpSpPr>
              <p:cNvPr id="55327" name="Group 47">
                <a:extLst>
                  <a:ext uri="{FF2B5EF4-FFF2-40B4-BE49-F238E27FC236}">
                    <a16:creationId xmlns:a16="http://schemas.microsoft.com/office/drawing/2014/main" id="{D9884509-C1D8-4668-945B-DDBD1FBA7C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4080"/>
                <a:ext cx="2496" cy="528"/>
                <a:chOff x="1728" y="4080"/>
                <a:chExt cx="2496" cy="528"/>
              </a:xfrm>
            </p:grpSpPr>
            <p:sp>
              <p:nvSpPr>
                <p:cNvPr id="55328" name="Rectangle 48">
                  <a:extLst>
                    <a:ext uri="{FF2B5EF4-FFF2-40B4-BE49-F238E27FC236}">
                      <a16:creationId xmlns:a16="http://schemas.microsoft.com/office/drawing/2014/main" id="{2D2EBEE9-8840-4F17-A7A1-2FC201F5F7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4080"/>
                  <a:ext cx="2496" cy="48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es-ES" altLang="es-AR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29" name="Rectangle 49">
                  <a:extLst>
                    <a:ext uri="{FF2B5EF4-FFF2-40B4-BE49-F238E27FC236}">
                      <a16:creationId xmlns:a16="http://schemas.microsoft.com/office/drawing/2014/main" id="{D7EF557A-E328-4254-80FA-4D4E50552A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4224"/>
                  <a:ext cx="33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es-ES" altLang="es-AR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30" name="Rectangle 50">
                  <a:extLst>
                    <a:ext uri="{FF2B5EF4-FFF2-40B4-BE49-F238E27FC236}">
                      <a16:creationId xmlns:a16="http://schemas.microsoft.com/office/drawing/2014/main" id="{4B7D2B2C-ABB5-4D0C-BCC6-9637CFBC3E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8" y="4224"/>
                  <a:ext cx="33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es-ES" altLang="es-AR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31" name="Rectangle 51">
                  <a:extLst>
                    <a:ext uri="{FF2B5EF4-FFF2-40B4-BE49-F238E27FC236}">
                      <a16:creationId xmlns:a16="http://schemas.microsoft.com/office/drawing/2014/main" id="{32D30587-9DDC-4F7C-B546-AD5FDFC60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6" y="4224"/>
                  <a:ext cx="33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es-ES" altLang="es-AR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32" name="Rectangle 52">
                  <a:extLst>
                    <a:ext uri="{FF2B5EF4-FFF2-40B4-BE49-F238E27FC236}">
                      <a16:creationId xmlns:a16="http://schemas.microsoft.com/office/drawing/2014/main" id="{D3CE1DFE-B99C-46D9-AA1D-E933B89A3B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4224"/>
                  <a:ext cx="33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es-ES" altLang="es-AR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33" name="Rectangle 53">
                  <a:extLst>
                    <a:ext uri="{FF2B5EF4-FFF2-40B4-BE49-F238E27FC236}">
                      <a16:creationId xmlns:a16="http://schemas.microsoft.com/office/drawing/2014/main" id="{AA9B2A62-0AC9-4909-8F6D-3455E79CB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224"/>
                  <a:ext cx="336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es-ES" altLang="es-AR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34" name="Rectangle 54">
                  <a:extLst>
                    <a:ext uri="{FF2B5EF4-FFF2-40B4-BE49-F238E27FC236}">
                      <a16:creationId xmlns:a16="http://schemas.microsoft.com/office/drawing/2014/main" id="{2B3D8261-46D6-474E-9E04-1A0E75311C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4464"/>
                  <a:ext cx="336" cy="14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es-ES" altLang="es-AR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35" name="Rectangle 55">
                  <a:extLst>
                    <a:ext uri="{FF2B5EF4-FFF2-40B4-BE49-F238E27FC236}">
                      <a16:creationId xmlns:a16="http://schemas.microsoft.com/office/drawing/2014/main" id="{CC5C9757-BF08-4DAE-ACD6-A2533864B6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8" y="4464"/>
                  <a:ext cx="336" cy="14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es-ES" altLang="es-AR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36" name="Rectangle 56">
                  <a:extLst>
                    <a:ext uri="{FF2B5EF4-FFF2-40B4-BE49-F238E27FC236}">
                      <a16:creationId xmlns:a16="http://schemas.microsoft.com/office/drawing/2014/main" id="{F0D1E203-7CBD-4BED-867C-D73EC350D4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4" y="4464"/>
                  <a:ext cx="336" cy="14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es-ES" altLang="es-AR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337" name="Rectangle 57">
                  <a:extLst>
                    <a:ext uri="{FF2B5EF4-FFF2-40B4-BE49-F238E27FC236}">
                      <a16:creationId xmlns:a16="http://schemas.microsoft.com/office/drawing/2014/main" id="{482C7B00-42C4-415D-957B-498C0F897C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4464"/>
                  <a:ext cx="336" cy="14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endParaRPr lang="es-ES" altLang="es-AR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55304" name="Rectangle 58">
            <a:extLst>
              <a:ext uri="{FF2B5EF4-FFF2-40B4-BE49-F238E27FC236}">
                <a16:creationId xmlns:a16="http://schemas.microsoft.com/office/drawing/2014/main" id="{23C9C051-62CA-45C4-B473-993C45EAB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174" y="5005538"/>
            <a:ext cx="400050" cy="17145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s-ES" altLang="es-AR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5305" name="Group 59">
            <a:extLst>
              <a:ext uri="{FF2B5EF4-FFF2-40B4-BE49-F238E27FC236}">
                <a16:creationId xmlns:a16="http://schemas.microsoft.com/office/drawing/2014/main" id="{826EBD0A-5068-4FD5-AD73-DA937E0C1C9B}"/>
              </a:ext>
            </a:extLst>
          </p:cNvPr>
          <p:cNvGrpSpPr>
            <a:grpSpLocks/>
          </p:cNvGrpSpPr>
          <p:nvPr/>
        </p:nvGrpSpPr>
        <p:grpSpPr bwMode="auto">
          <a:xfrm>
            <a:off x="4019550" y="4989567"/>
            <a:ext cx="4800600" cy="1384696"/>
            <a:chOff x="1728" y="4405"/>
            <a:chExt cx="4032" cy="1163"/>
          </a:xfrm>
        </p:grpSpPr>
        <p:grpSp>
          <p:nvGrpSpPr>
            <p:cNvPr id="55310" name="Group 60">
              <a:extLst>
                <a:ext uri="{FF2B5EF4-FFF2-40B4-BE49-F238E27FC236}">
                  <a16:creationId xmlns:a16="http://schemas.microsoft.com/office/drawing/2014/main" id="{19B618CD-350C-4F81-A6FA-9F6DA2327F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4992"/>
              <a:ext cx="2496" cy="576"/>
              <a:chOff x="1728" y="4992"/>
              <a:chExt cx="2496" cy="576"/>
            </a:xfrm>
          </p:grpSpPr>
          <p:sp>
            <p:nvSpPr>
              <p:cNvPr id="55312" name="Rectangle 61">
                <a:extLst>
                  <a:ext uri="{FF2B5EF4-FFF2-40B4-BE49-F238E27FC236}">
                    <a16:creationId xmlns:a16="http://schemas.microsoft.com/office/drawing/2014/main" id="{44B4A55A-992A-4038-AFDC-23120E541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4992"/>
                <a:ext cx="2496" cy="48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s-ES" altLang="es-AR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13" name="Rectangle 62">
                <a:extLst>
                  <a:ext uri="{FF2B5EF4-FFF2-40B4-BE49-F238E27FC236}">
                    <a16:creationId xmlns:a16="http://schemas.microsoft.com/office/drawing/2014/main" id="{E9A2C2B3-5173-447C-98D7-9DB68E915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5184"/>
                <a:ext cx="33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s-ES" altLang="es-AR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14" name="Rectangle 63">
                <a:extLst>
                  <a:ext uri="{FF2B5EF4-FFF2-40B4-BE49-F238E27FC236}">
                    <a16:creationId xmlns:a16="http://schemas.microsoft.com/office/drawing/2014/main" id="{D772132F-835C-4688-868D-3BF26D6C7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5184"/>
                <a:ext cx="336" cy="144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s-ES" altLang="es-AR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15" name="Rectangle 64">
                <a:extLst>
                  <a:ext uri="{FF2B5EF4-FFF2-40B4-BE49-F238E27FC236}">
                    <a16:creationId xmlns:a16="http://schemas.microsoft.com/office/drawing/2014/main" id="{8C41B7BB-515B-45CB-B11D-1A3E91424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5184"/>
                <a:ext cx="33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s-ES" altLang="es-AR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16" name="Rectangle 65">
                <a:extLst>
                  <a:ext uri="{FF2B5EF4-FFF2-40B4-BE49-F238E27FC236}">
                    <a16:creationId xmlns:a16="http://schemas.microsoft.com/office/drawing/2014/main" id="{04BE802E-97DF-4C9C-A54F-0769E02B7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5184"/>
                <a:ext cx="336" cy="144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s-ES" altLang="es-AR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17" name="Rectangle 66">
                <a:extLst>
                  <a:ext uri="{FF2B5EF4-FFF2-40B4-BE49-F238E27FC236}">
                    <a16:creationId xmlns:a16="http://schemas.microsoft.com/office/drawing/2014/main" id="{E66F9B79-4C08-4D09-B535-134290346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5184"/>
                <a:ext cx="33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s-ES" altLang="es-AR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18" name="Rectangle 67">
                <a:extLst>
                  <a:ext uri="{FF2B5EF4-FFF2-40B4-BE49-F238E27FC236}">
                    <a16:creationId xmlns:a16="http://schemas.microsoft.com/office/drawing/2014/main" id="{79345685-0715-457F-8BC4-60BAC1128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5424"/>
                <a:ext cx="336" cy="144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s-ES" altLang="es-AR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19" name="Rectangle 68">
                <a:extLst>
                  <a:ext uri="{FF2B5EF4-FFF2-40B4-BE49-F238E27FC236}">
                    <a16:creationId xmlns:a16="http://schemas.microsoft.com/office/drawing/2014/main" id="{1EEBC1C3-636D-451C-8A06-558C6486B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5424"/>
                <a:ext cx="33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s-ES" altLang="es-AR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20" name="Rectangle 69">
                <a:extLst>
                  <a:ext uri="{FF2B5EF4-FFF2-40B4-BE49-F238E27FC236}">
                    <a16:creationId xmlns:a16="http://schemas.microsoft.com/office/drawing/2014/main" id="{79944CA1-22FC-4F5B-B861-9E82428D5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5424"/>
                <a:ext cx="336" cy="144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s-ES" altLang="es-AR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21" name="Rectangle 70">
                <a:extLst>
                  <a:ext uri="{FF2B5EF4-FFF2-40B4-BE49-F238E27FC236}">
                    <a16:creationId xmlns:a16="http://schemas.microsoft.com/office/drawing/2014/main" id="{C0DB2008-2817-4DA4-97D7-ED69D72B8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5424"/>
                <a:ext cx="33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s-ES" altLang="es-AR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22" name="Rectangle 71">
                <a:extLst>
                  <a:ext uri="{FF2B5EF4-FFF2-40B4-BE49-F238E27FC236}">
                    <a16:creationId xmlns:a16="http://schemas.microsoft.com/office/drawing/2014/main" id="{2A0736E2-4FAD-4DC9-A412-7C9042BDF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5424"/>
                <a:ext cx="336" cy="144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s-ES" altLang="es-AR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5311" name="Text Box 72">
              <a:extLst>
                <a:ext uri="{FF2B5EF4-FFF2-40B4-BE49-F238E27FC236}">
                  <a16:creationId xmlns:a16="http://schemas.microsoft.com/office/drawing/2014/main" id="{C5F827C9-F214-4B71-B91D-AEB6CFBF9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4405"/>
              <a:ext cx="110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AR" dirty="0">
                  <a:solidFill>
                    <a:schemeClr val="tx2"/>
                  </a:solidFill>
                  <a:latin typeface="Arial" panose="020B0604020202020204" pitchFamily="34" charset="0"/>
                </a:rPr>
                <a:t>Incorrecto</a:t>
              </a:r>
            </a:p>
          </p:txBody>
        </p:sp>
      </p:grpSp>
      <p:sp>
        <p:nvSpPr>
          <p:cNvPr id="55306" name="Line 73">
            <a:extLst>
              <a:ext uri="{FF2B5EF4-FFF2-40B4-BE49-F238E27FC236}">
                <a16:creationId xmlns:a16="http://schemas.microsoft.com/office/drawing/2014/main" id="{23E04F68-0190-41DD-A97B-2AF33EAEBA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88174" y="4855996"/>
            <a:ext cx="476250" cy="32099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55307" name="Group 74">
            <a:extLst>
              <a:ext uri="{FF2B5EF4-FFF2-40B4-BE49-F238E27FC236}">
                <a16:creationId xmlns:a16="http://schemas.microsoft.com/office/drawing/2014/main" id="{AC52EE3A-1847-4FDE-AA9E-9A9C4179BC94}"/>
              </a:ext>
            </a:extLst>
          </p:cNvPr>
          <p:cNvGrpSpPr>
            <a:grpSpLocks/>
          </p:cNvGrpSpPr>
          <p:nvPr/>
        </p:nvGrpSpPr>
        <p:grpSpPr bwMode="auto">
          <a:xfrm>
            <a:off x="7048500" y="5789472"/>
            <a:ext cx="1694259" cy="369094"/>
            <a:chOff x="4305" y="5008"/>
            <a:chExt cx="1423" cy="310"/>
          </a:xfrm>
        </p:grpSpPr>
        <p:sp>
          <p:nvSpPr>
            <p:cNvPr id="55308" name="Line 75">
              <a:extLst>
                <a:ext uri="{FF2B5EF4-FFF2-40B4-BE49-F238E27FC236}">
                  <a16:creationId xmlns:a16="http://schemas.microsoft.com/office/drawing/2014/main" id="{A5C8C9D1-A0B6-4DC8-832C-DF3DB5172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5" y="5094"/>
              <a:ext cx="366" cy="13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5309" name="Text Box 76">
              <a:extLst>
                <a:ext uri="{FF2B5EF4-FFF2-40B4-BE49-F238E27FC236}">
                  <a16:creationId xmlns:a16="http://schemas.microsoft.com/office/drawing/2014/main" id="{B18D6592-C69E-4951-ADB4-04C0DFA79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4" y="5008"/>
              <a:ext cx="110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AR" dirty="0">
                  <a:solidFill>
                    <a:schemeClr val="tx2"/>
                  </a:solidFill>
                  <a:latin typeface="Arial" panose="020B0604020202020204" pitchFamily="34" charset="0"/>
                </a:rPr>
                <a:t>Correcto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>
            <a:extLst>
              <a:ext uri="{FF2B5EF4-FFF2-40B4-BE49-F238E27FC236}">
                <a16:creationId xmlns:a16="http://schemas.microsoft.com/office/drawing/2014/main" id="{AD876090-8D2E-48CC-ABAE-85AE66A2D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64506"/>
            <a:ext cx="4427934" cy="36933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</a:rPr>
              <a:t>9. Definir la variable respuesta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D42A2F44-5BB3-49C3-B2DE-B19F014DA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331853"/>
            <a:ext cx="7056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</a:rPr>
              <a:t>Qué es lo que mido para evaluar el efecto de los tratamientos</a:t>
            </a:r>
          </a:p>
        </p:txBody>
      </p:sp>
      <p:sp>
        <p:nvSpPr>
          <p:cNvPr id="68614" name="Text Box 6">
            <a:extLst>
              <a:ext uri="{FF2B5EF4-FFF2-40B4-BE49-F238E27FC236}">
                <a16:creationId xmlns:a16="http://schemas.microsoft.com/office/drawing/2014/main" id="{0994C308-2642-44BE-83B3-7768ADA34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105997"/>
            <a:ext cx="7128792" cy="23083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</a:rPr>
              <a:t>Efecto de un tóxico: % de supervivencia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</a:rPr>
              <a:t>Efecto del pH: Crecimiento promedio por maceta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</a:rPr>
              <a:t>                        Tasa fotosintética por maceta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</a:rPr>
              <a:t>Efecto de un competidor: crecimiento poblacional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Arial" panose="020B0604020202020204" pitchFamily="34" charset="0"/>
              </a:rPr>
              <a:t>Efecto de calentamiento global: cambios en la distribución de especies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4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uadroTexto 2">
            <a:extLst>
              <a:ext uri="{FF2B5EF4-FFF2-40B4-BE49-F238E27FC236}">
                <a16:creationId xmlns:a16="http://schemas.microsoft.com/office/drawing/2014/main" id="{9C384F27-8C7A-49DD-AF02-E9F915A74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34542"/>
            <a:ext cx="792088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>
                <a:latin typeface="Arial" panose="020B0604020202020204" pitchFamily="34" charset="0"/>
                <a:cs typeface="Arial" panose="020B0604020202020204" pitchFamily="34" charset="0"/>
              </a:rPr>
              <a:t>Los estudios se pueden hacer a distintas escalas espaciales y temporales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A93BDFD-666C-4784-B1EF-117DE1695B38}"/>
              </a:ext>
            </a:extLst>
          </p:cNvPr>
          <p:cNvSpPr txBox="1"/>
          <p:nvPr/>
        </p:nvSpPr>
        <p:spPr>
          <a:xfrm>
            <a:off x="406969" y="2789571"/>
            <a:ext cx="7920879" cy="203132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Experimentos de campo: poco control sobre variables, menor precisión, mayor realismo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Remoción de una especie y evaluación del efecto sobre otra</a:t>
            </a:r>
          </a:p>
          <a:p>
            <a:pPr>
              <a:defRPr/>
            </a:pPr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Agregado de nutrientes en porciones del terreno</a:t>
            </a:r>
          </a:p>
          <a:p>
            <a:pPr>
              <a:defRPr/>
            </a:pPr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82BF10-7A04-4548-BE09-CAB838E3AE2C}"/>
              </a:ext>
            </a:extLst>
          </p:cNvPr>
          <p:cNvSpPr txBox="1"/>
          <p:nvPr/>
        </p:nvSpPr>
        <p:spPr>
          <a:xfrm>
            <a:off x="406970" y="764704"/>
            <a:ext cx="7909445" cy="1754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Experimentos de laboratorio: más precisos, controlados, menos realistas</a:t>
            </a:r>
          </a:p>
          <a:p>
            <a:pPr>
              <a:defRPr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Experimentos de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Gause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con paramecios para describir competencia</a:t>
            </a:r>
          </a:p>
          <a:p>
            <a:pPr>
              <a:defRPr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Experimento en macetas para evaluar el efecto de los nutrientes sobre el crecimiento de plantas</a:t>
            </a:r>
            <a:endParaRPr lang="es-A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04A82668-48BA-4B96-9D60-EF2E15AA1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2" y="0"/>
            <a:ext cx="2939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 General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1F8DE086-F263-4BFE-B6AD-C37D818BF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3" y="355232"/>
            <a:ext cx="5143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Begon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M, Harper JL &amp; Townsend CR.  1988. Ecología: Individuos, poblaciones y comunidades. Editorial Omega.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A75193FE-5E9B-4CE2-BE00-A70F25A76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7" y="1432322"/>
            <a:ext cx="3835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ES" altLang="es-AR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Text Box 6">
            <a:extLst>
              <a:ext uri="{FF2B5EF4-FFF2-40B4-BE49-F238E27FC236}">
                <a16:creationId xmlns:a16="http://schemas.microsoft.com/office/drawing/2014/main" id="{BA1DA2F2-FEF2-4688-A68F-D0288DE09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2" y="2727722"/>
            <a:ext cx="35111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ES" altLang="es-AR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50" name="Picture 12" descr="http://pictures2.todocoleccion.net/tc/2011/06/06/27299842.jpg">
            <a:extLst>
              <a:ext uri="{FF2B5EF4-FFF2-40B4-BE49-F238E27FC236}">
                <a16:creationId xmlns:a16="http://schemas.microsoft.com/office/drawing/2014/main" id="{8FFB3CFC-7896-4A17-8C2B-27ECA32C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0" y="1359962"/>
            <a:ext cx="3915965" cy="522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C2273B-DC46-9B4F-72B6-F358CA4A8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119" y="1357718"/>
            <a:ext cx="4659223" cy="52208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F8BE9A-4D16-F03E-DA8C-04A191F3243E}"/>
              </a:ext>
            </a:extLst>
          </p:cNvPr>
          <p:cNvSpPr txBox="1"/>
          <p:nvPr/>
        </p:nvSpPr>
        <p:spPr>
          <a:xfrm>
            <a:off x="4874197" y="352988"/>
            <a:ext cx="4053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Begon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M, Townsend CR. 2021.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Ecosystems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Wiley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" descr="Los mejores padres son las aves">
            <a:extLst>
              <a:ext uri="{FF2B5EF4-FFF2-40B4-BE49-F238E27FC236}">
                <a16:creationId xmlns:a16="http://schemas.microsoft.com/office/drawing/2014/main" id="{5182F59B-A945-4C38-9C7C-73BE98308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967979"/>
            <a:ext cx="3134916" cy="183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CuadroTexto 2">
            <a:extLst>
              <a:ext uri="{FF2B5EF4-FFF2-40B4-BE49-F238E27FC236}">
                <a16:creationId xmlns:a16="http://schemas.microsoft.com/office/drawing/2014/main" id="{3BAB623A-5E7C-45F1-AE03-59E4BB5F8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13" y="1241405"/>
            <a:ext cx="31349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Estudio del comportamiento de cuidado parental en aves</a:t>
            </a:r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373" name="Imagen 2">
            <a:extLst>
              <a:ext uri="{FF2B5EF4-FFF2-40B4-BE49-F238E27FC236}">
                <a16:creationId xmlns:a16="http://schemas.microsoft.com/office/drawing/2014/main" id="{9F806EF8-6731-4FFC-8F82-A6DDBBDAA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3605212"/>
            <a:ext cx="51435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CuadroTexto 5">
            <a:extLst>
              <a:ext uri="{FF2B5EF4-FFF2-40B4-BE49-F238E27FC236}">
                <a16:creationId xmlns:a16="http://schemas.microsoft.com/office/drawing/2014/main" id="{18A48EB8-CB27-49E0-A39E-D240296EB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935" y="2981326"/>
            <a:ext cx="4698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Estudio de las variaciones de abundancia de poblaciones de presas y predadores</a:t>
            </a:r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5" name="CuadroTexto 2">
            <a:extLst>
              <a:ext uri="{FF2B5EF4-FFF2-40B4-BE49-F238E27FC236}">
                <a16:creationId xmlns:a16="http://schemas.microsoft.com/office/drawing/2014/main" id="{ECC54FE5-C5C9-4565-A31A-8E658E195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45257"/>
            <a:ext cx="7327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El estudio puede involucrar distintos niveles de organización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La batalla contra esa acacia que ahoga el monte nativo – ERA Verde">
            <a:extLst>
              <a:ext uri="{FF2B5EF4-FFF2-40B4-BE49-F238E27FC236}">
                <a16:creationId xmlns:a16="http://schemas.microsoft.com/office/drawing/2014/main" id="{8CA05F35-C4C6-4399-B29D-84C26A5424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AR" altLang="es-AR"/>
          </a:p>
        </p:txBody>
      </p:sp>
      <p:pic>
        <p:nvPicPr>
          <p:cNvPr id="59395" name="Picture 4" descr="La batalla contra esa acacia que ahoga el monte nativo – ERA Verde">
            <a:extLst>
              <a:ext uri="{FF2B5EF4-FFF2-40B4-BE49-F238E27FC236}">
                <a16:creationId xmlns:a16="http://schemas.microsoft.com/office/drawing/2014/main" id="{DA28E9EF-555F-4B14-9534-AE3B0C9D6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48" y="1294210"/>
            <a:ext cx="4355306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CuadroTexto 3">
            <a:extLst>
              <a:ext uri="{FF2B5EF4-FFF2-40B4-BE49-F238E27FC236}">
                <a16:creationId xmlns:a16="http://schemas.microsoft.com/office/drawing/2014/main" id="{E9D678AE-186C-4A11-9CD5-DEAD747DA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866" y="230982"/>
            <a:ext cx="4510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Estudio del efecto de la acacia negra sobre las comunidades de bosque nativo</a:t>
            </a:r>
            <a:endParaRPr lang="es-AR" alt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7" name="Picture 6" descr="Pedro M. Tognetti on Twitter: &quot;Noticias de invasion: La Acacia ...">
            <a:extLst>
              <a:ext uri="{FF2B5EF4-FFF2-40B4-BE49-F238E27FC236}">
                <a16:creationId xmlns:a16="http://schemas.microsoft.com/office/drawing/2014/main" id="{365E0AF9-48B8-4635-993E-9078345E3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66" y="4769644"/>
            <a:ext cx="2332434" cy="188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CuadroTexto 4">
            <a:extLst>
              <a:ext uri="{FF2B5EF4-FFF2-40B4-BE49-F238E27FC236}">
                <a16:creationId xmlns:a16="http://schemas.microsoft.com/office/drawing/2014/main" id="{B0F75188-1027-44B6-8DB0-9CEFFF1F2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4941168"/>
            <a:ext cx="30243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Estudio en laboratorio sobre germinación de acacia negra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n 2">
            <a:extLst>
              <a:ext uri="{FF2B5EF4-FFF2-40B4-BE49-F238E27FC236}">
                <a16:creationId xmlns:a16="http://schemas.microsoft.com/office/drawing/2014/main" id="{AD6CABED-5AEC-4F9E-ADD2-C55B3F808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1" y="3371851"/>
            <a:ext cx="3861197" cy="347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CuadroTexto 4">
            <a:extLst>
              <a:ext uri="{FF2B5EF4-FFF2-40B4-BE49-F238E27FC236}">
                <a16:creationId xmlns:a16="http://schemas.microsoft.com/office/drawing/2014/main" id="{490C622E-D8A2-4685-A0C6-8F6607921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25016"/>
            <a:ext cx="78488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Nivel ecosistema. Experimento de restauración en un lago: Se estableció una clausura de 10 ha para disminuir las perturbaciones exteriores y proteger el crecimiento de </a:t>
            </a:r>
            <a:r>
              <a:rPr lang="es-ES" altLang="es-AR" dirty="0" err="1">
                <a:latin typeface="Arial" panose="020B0604020202020204" pitchFamily="34" charset="0"/>
                <a:cs typeface="Arial" panose="020B0604020202020204" pitchFamily="34" charset="0"/>
              </a:rPr>
              <a:t>macrófitas</a:t>
            </a:r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20" name="Imagen 5">
            <a:extLst>
              <a:ext uri="{FF2B5EF4-FFF2-40B4-BE49-F238E27FC236}">
                <a16:creationId xmlns:a16="http://schemas.microsoft.com/office/drawing/2014/main" id="{5925E984-84AF-406D-97CE-2230CB886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1539478"/>
            <a:ext cx="4966097" cy="183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Ecologia, Charles J. Krebs">
            <a:extLst>
              <a:ext uri="{FF2B5EF4-FFF2-40B4-BE49-F238E27FC236}">
                <a16:creationId xmlns:a16="http://schemas.microsoft.com/office/drawing/2014/main" id="{7C7150B8-154F-4E4A-B4D7-E6EA554E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1" y="1484784"/>
            <a:ext cx="337066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8">
            <a:extLst>
              <a:ext uri="{FF2B5EF4-FFF2-40B4-BE49-F238E27FC236}">
                <a16:creationId xmlns:a16="http://schemas.microsoft.com/office/drawing/2014/main" id="{CD479CA1-4E2B-48BA-B625-35102F1ED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68126"/>
            <a:ext cx="4157663" cy="9233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Charles J. Krebs</a:t>
            </a:r>
            <a:r>
              <a:rPr lang="es-ES" altLang="es-AR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Ecología: estudio de la distribución y la abundancia. 2000. 2ª edición Editorial Harla,  753 páginas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98095-AC82-A8EF-742C-31065E8B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33051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F329065E-2538-8F58-7E1A-2DDACE741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756" y="368126"/>
            <a:ext cx="50565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Ricklefs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RE. 1998. Invitación a la ecología. La economía de la naturaleza. Editorial Médica Panamericana. 692 pp.</a:t>
            </a:r>
            <a:endParaRPr lang="es-ES" altLang="es-A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795-902-thickbox">
            <a:extLst>
              <a:ext uri="{FF2B5EF4-FFF2-40B4-BE49-F238E27FC236}">
                <a16:creationId xmlns:a16="http://schemas.microsoft.com/office/drawing/2014/main" id="{687B260E-44D9-4B93-864A-91DD234B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512"/>
            <a:ext cx="4050506" cy="40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>
            <a:extLst>
              <a:ext uri="{FF2B5EF4-FFF2-40B4-BE49-F238E27FC236}">
                <a16:creationId xmlns:a16="http://schemas.microsoft.com/office/drawing/2014/main" id="{C5830E39-A6B4-4608-84E0-2C29E34CA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6632"/>
            <a:ext cx="4158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 RL y Smith TM. 2000. Ecología. Addison Wesley.</a:t>
            </a:r>
            <a:endParaRPr lang="es-ES" altLang="es-A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02F43B69-9971-217F-163B-01AA7C8BE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809" y="116631"/>
            <a:ext cx="3942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Gotelli, NJ. 2008.  A primer </a:t>
            </a:r>
            <a:r>
              <a:rPr lang="es-ES_tradnl" altLang="es-AR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of</a:t>
            </a:r>
            <a:r>
              <a:rPr lang="es-ES_tradnl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s-ES_tradnl" altLang="es-AR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Ecology</a:t>
            </a:r>
            <a:r>
              <a:rPr lang="es-ES_tradnl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s-ES_tradnl" altLang="es-AR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Sinauer</a:t>
            </a:r>
            <a:r>
              <a:rPr lang="es-ES_tradnl" altLang="es-AR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s-ES_tradnl" altLang="es-AR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Associates</a:t>
            </a:r>
            <a:endParaRPr lang="es-ES" altLang="es-AR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10" descr="12838">
            <a:extLst>
              <a:ext uri="{FF2B5EF4-FFF2-40B4-BE49-F238E27FC236}">
                <a16:creationId xmlns:a16="http://schemas.microsoft.com/office/drawing/2014/main" id="{DBB49B28-5384-3E66-FCC0-5DA377CD5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30" y="1196529"/>
            <a:ext cx="2872978" cy="42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2">
            <a:extLst>
              <a:ext uri="{FF2B5EF4-FFF2-40B4-BE49-F238E27FC236}">
                <a16:creationId xmlns:a16="http://schemas.microsoft.com/office/drawing/2014/main" id="{4B8E8000-21BA-4215-BD14-1008EE8E4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364706" cy="426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>
            <a:extLst>
              <a:ext uri="{FF2B5EF4-FFF2-40B4-BE49-F238E27FC236}">
                <a16:creationId xmlns:a16="http://schemas.microsoft.com/office/drawing/2014/main" id="{C62406DB-20EB-4CFE-8289-F0886219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4624"/>
            <a:ext cx="45898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Townsend, CR,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Begon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 &amp; Harper, JL. 2008. Essentials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3rd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Blackwell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es-ES" altLang="es-A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9640501-22E7-B7BC-B7CC-7BEF2CCA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7916"/>
            <a:ext cx="46982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Mackenzie, A, Ball AS &amp; SR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Virdee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2001.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notes in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2ª Edición.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Publishers</a:t>
            </a:r>
            <a:endParaRPr lang="es-ES" altLang="es-A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 descr="135232">
            <a:extLst>
              <a:ext uri="{FF2B5EF4-FFF2-40B4-BE49-F238E27FC236}">
                <a16:creationId xmlns:a16="http://schemas.microsoft.com/office/drawing/2014/main" id="{3EC7A697-CB96-525B-EF21-421AD9831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80" y="1106860"/>
            <a:ext cx="3633635" cy="426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8C5D1B06-B618-405C-9C18-9BF4E032C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0" y="980728"/>
            <a:ext cx="3672408" cy="470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C1E0AF78-392C-48EE-AC2E-5BC97AA26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43" y="126480"/>
            <a:ext cx="43740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Stiling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PD. 1992.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altLang="es-A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es-ES_tradnl" altLang="es-A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Prentice Hall. 539 pp. </a:t>
            </a:r>
            <a:endParaRPr lang="es-ES" altLang="es-A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6CC54C34-F127-52D4-88B0-00D9B5BF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013892"/>
            <a:ext cx="4588804" cy="467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3">
            <a:extLst>
              <a:ext uri="{FF2B5EF4-FFF2-40B4-BE49-F238E27FC236}">
                <a16:creationId xmlns:a16="http://schemas.microsoft.com/office/drawing/2014/main" id="{3059A05B-B303-FE30-29E3-A243240D4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62830"/>
            <a:ext cx="46446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s-AR" dirty="0">
                <a:latin typeface="Arial" panose="020B0604020202020204" pitchFamily="34" charset="0"/>
                <a:cs typeface="Arial" panose="020B0604020202020204" pitchFamily="34" charset="0"/>
              </a:rPr>
              <a:t>Ecology. Concepts and applications. 2019.  8</a:t>
            </a:r>
            <a:r>
              <a:rPr lang="en-GB" altLang="es-AR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s-AR" dirty="0">
                <a:latin typeface="Arial" panose="020B0604020202020204" pitchFamily="34" charset="0"/>
                <a:cs typeface="Arial" panose="020B0604020202020204" pitchFamily="34" charset="0"/>
              </a:rPr>
              <a:t> edition. Manuel C. </a:t>
            </a:r>
            <a:r>
              <a:rPr lang="en-GB" altLang="es-AR" dirty="0" err="1">
                <a:latin typeface="Arial" panose="020B0604020202020204" pitchFamily="34" charset="0"/>
                <a:cs typeface="Arial" panose="020B0604020202020204" pitchFamily="34" charset="0"/>
              </a:rPr>
              <a:t>Molles</a:t>
            </a:r>
            <a:r>
              <a:rPr lang="en-GB" altLang="es-AR" dirty="0">
                <a:latin typeface="Arial" panose="020B0604020202020204" pitchFamily="34" charset="0"/>
                <a:cs typeface="Arial" panose="020B0604020202020204" pitchFamily="34" charset="0"/>
              </a:rPr>
              <a:t> (Jr) and Anna A. Sher. </a:t>
            </a:r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Mc Graw Hill </a:t>
            </a:r>
            <a:r>
              <a:rPr lang="es-AR" altLang="es-AR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s-AR" altLang="es-AR" dirty="0">
                <a:latin typeface="Arial" panose="020B0604020202020204" pitchFamily="34" charset="0"/>
                <a:cs typeface="Arial" panose="020B0604020202020204" pitchFamily="34" charset="0"/>
              </a:rPr>
              <a:t>, New York.</a:t>
            </a:r>
          </a:p>
          <a:p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B54666F1-FEB8-4326-A696-1FFA4B9C8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969" y="0"/>
            <a:ext cx="2343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b="1">
                <a:solidFill>
                  <a:schemeClr val="tx2"/>
                </a:solidFill>
                <a:latin typeface="Times New Roman" panose="02020603050405020304" pitchFamily="18" charset="0"/>
              </a:rPr>
              <a:t>TEMAS DE HOY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FA1D5846-8D5B-498E-AFB4-5B40C17AA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819" y="540425"/>
            <a:ext cx="5328592" cy="2031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Qué es la ecología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Cuál es el objeto de estudio de la ecología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Características de los sistemas ecológicos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Principios básicos en ecología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dirty="0">
                <a:latin typeface="Arial" panose="020B0604020202020204" pitchFamily="34" charset="0"/>
                <a:cs typeface="Arial" panose="020B0604020202020204" pitchFamily="34" charset="0"/>
              </a:rPr>
              <a:t>Ramas y aplicaciones de la ecología</a:t>
            </a: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93AD0433-E511-47C8-8EFE-D39D5F9F7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286250"/>
            <a:ext cx="4914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AR">
              <a:latin typeface="Times New Roman" panose="02020603050405020304" pitchFamily="18" charset="0"/>
            </a:endParaRPr>
          </a:p>
        </p:txBody>
      </p:sp>
      <p:sp>
        <p:nvSpPr>
          <p:cNvPr id="18437" name="Text Box 7">
            <a:extLst>
              <a:ext uri="{FF2B5EF4-FFF2-40B4-BE49-F238E27FC236}">
                <a16:creationId xmlns:a16="http://schemas.microsoft.com/office/drawing/2014/main" id="{4E0876C3-25FD-42CE-AAEF-B4D2BB8CD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819" y="3247504"/>
            <a:ext cx="4572000" cy="244682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b="1" u="sng">
                <a:latin typeface="Arial" panose="020B0604020202020204" pitchFamily="34" charset="0"/>
                <a:cs typeface="Arial" panose="020B0604020202020204" pitchFamily="34" charset="0"/>
              </a:rPr>
              <a:t>Métodos de estudio en ecología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Formulación de preguntas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Hipótesis y predicciones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u="sng">
                <a:latin typeface="Arial" panose="020B0604020202020204" pitchFamily="34" charset="0"/>
                <a:cs typeface="Arial" panose="020B0604020202020204" pitchFamily="34" charset="0"/>
              </a:rPr>
              <a:t>Tipos de estudios</a:t>
            </a: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  observacionales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  experimentales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8.1|4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2.8|17.9|21.5|1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2.6|9.1|20.9|31.2|3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9.7|21|3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1.1|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5.2|1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8.9|33|4.1|2.9|34.2|2.9|9.9|74.7|2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5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4572</TotalTime>
  <Words>2351</Words>
  <Application>Microsoft Office PowerPoint</Application>
  <PresentationFormat>Presentación en pantalla (4:3)</PresentationFormat>
  <Paragraphs>308</Paragraphs>
  <Slides>42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ambas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.ale</dc:creator>
  <cp:lastModifiedBy>mariabusch1955@gmail.com</cp:lastModifiedBy>
  <cp:revision>329</cp:revision>
  <dcterms:created xsi:type="dcterms:W3CDTF">2003-08-13T11:31:15Z</dcterms:created>
  <dcterms:modified xsi:type="dcterms:W3CDTF">2022-08-16T19:46:08Z</dcterms:modified>
</cp:coreProperties>
</file>