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0" r:id="rId2"/>
    <p:sldId id="298" r:id="rId3"/>
    <p:sldId id="305" r:id="rId4"/>
    <p:sldId id="335" r:id="rId5"/>
    <p:sldId id="336" r:id="rId6"/>
    <p:sldId id="337" r:id="rId7"/>
    <p:sldId id="338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6" r:id="rId21"/>
    <p:sldId id="306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CC"/>
    <a:srgbClr val="CC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0929"/>
  </p:normalViewPr>
  <p:slideViewPr>
    <p:cSldViewPr>
      <p:cViewPr varScale="1">
        <p:scale>
          <a:sx n="77" d="100"/>
          <a:sy n="77" d="100"/>
        </p:scale>
        <p:origin x="12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3D34A46-BE1B-4DF2-BBFE-931E508A4D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A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0AD938D-2735-426E-9BB7-00CC039A29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 altLang="es-AR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22D10BC9-74BB-4951-AD03-BC8ADB9621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22A8098F-B8D3-4B58-95DA-4AB2A4EACD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modificar el estilo de texto del patrón</a:t>
            </a:r>
          </a:p>
          <a:p>
            <a:pPr lvl="1"/>
            <a:r>
              <a:rPr lang="es-ES_tradnl" altLang="es-AR"/>
              <a:t>Segundo nivel</a:t>
            </a:r>
          </a:p>
          <a:p>
            <a:pPr lvl="2"/>
            <a:r>
              <a:rPr lang="es-ES_tradnl" altLang="es-AR"/>
              <a:t>Tercer nivel</a:t>
            </a:r>
          </a:p>
          <a:p>
            <a:pPr lvl="3"/>
            <a:r>
              <a:rPr lang="es-ES_tradnl" altLang="es-AR"/>
              <a:t>Cuarto nivel</a:t>
            </a:r>
          </a:p>
          <a:p>
            <a:pPr lvl="4"/>
            <a:r>
              <a:rPr lang="es-ES_tradnl" altLang="es-AR"/>
              <a:t>Quinto nivel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99596CCB-CB12-4325-A753-738002C70C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 altLang="es-AR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B91DEA03-3CBD-44EB-B957-EDAE2B159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3FD249-ED3F-42DA-9DBA-A6C340C76E84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A37C6B14-7DFF-49AF-9A90-8EE3FA49B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B6C81-4568-4328-B84A-E66382F35A46}" type="slidenum">
              <a:rPr lang="es-ES_tradnl" altLang="es-AR"/>
              <a:pPr/>
              <a:t>21</a:t>
            </a:fld>
            <a:endParaRPr lang="es-ES_tradnl" altLang="es-AR"/>
          </a:p>
        </p:txBody>
      </p:sp>
      <p:sp>
        <p:nvSpPr>
          <p:cNvPr id="59394" name="Rectangle 7">
            <a:extLst>
              <a:ext uri="{FF2B5EF4-FFF2-40B4-BE49-F238E27FC236}">
                <a16:creationId xmlns:a16="http://schemas.microsoft.com/office/drawing/2014/main" id="{3D927943-9482-4C60-AC2B-C23865F32B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539C43A-C428-4BCA-A024-9CDD4D5D52FE}" type="slidenum">
              <a:rPr lang="es-ES" altLang="es-AR" sz="1200"/>
              <a:pPr algn="r"/>
              <a:t>21</a:t>
            </a:fld>
            <a:endParaRPr lang="es-ES" altLang="es-AR" sz="1200"/>
          </a:p>
        </p:txBody>
      </p:sp>
      <p:sp>
        <p:nvSpPr>
          <p:cNvPr id="59395" name="1 Marcador de imagen de diapositiva">
            <a:extLst>
              <a:ext uri="{FF2B5EF4-FFF2-40B4-BE49-F238E27FC236}">
                <a16:creationId xmlns:a16="http://schemas.microsoft.com/office/drawing/2014/main" id="{FEF9B92C-708E-4BD7-B02F-A5D5915423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2 Marcador de notas">
            <a:extLst>
              <a:ext uri="{FF2B5EF4-FFF2-40B4-BE49-F238E27FC236}">
                <a16:creationId xmlns:a16="http://schemas.microsoft.com/office/drawing/2014/main" id="{C1B437CF-0C3B-43F9-B103-412885C1D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s-AR" altLang="es-AR"/>
          </a:p>
        </p:txBody>
      </p:sp>
      <p:sp>
        <p:nvSpPr>
          <p:cNvPr id="59397" name="3 Marcador de número de diapositiva">
            <a:extLst>
              <a:ext uri="{FF2B5EF4-FFF2-40B4-BE49-F238E27FC236}">
                <a16:creationId xmlns:a16="http://schemas.microsoft.com/office/drawing/2014/main" id="{3E569140-AAF8-4DA2-930C-01C543A5B05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B6A75EC-C23E-48A5-9698-B05822447B3C}" type="slidenum">
              <a:rPr lang="es-AR" altLang="es-AR" sz="1200"/>
              <a:pPr algn="r"/>
              <a:t>21</a:t>
            </a:fld>
            <a:endParaRPr lang="es-AR" altLang="es-A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9C798-8A02-4DB8-B512-3AB25259B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00FC01-7FEF-4156-96FC-72D42B234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ED0EAA-C384-4CA6-9FB9-A5BA30A2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75DE5E-B4F5-4290-AD7F-05B34C8D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2038DF-7C73-4FE4-90E6-A59EEA5C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FCCBD-591F-48A7-B985-F077022A1E1C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80827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F5DAF-6C10-4F64-88DE-752C0115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744619-E99E-4689-BEDD-A3351ADAD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1F1E5A-CA45-4F1E-83C6-FAD7164A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56FD12-85AA-4E2B-A262-CF9403C3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4EBE8-B57A-45EC-A8AE-7F68E641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831F1-F46C-4559-ADE1-7193F3E7ED2D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6352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850FAA-C05E-4A2C-B426-A8F386EA5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1141C7-7BB5-4231-B1C5-FA198938A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FF7FBB-72F5-4E70-8D94-74612AFB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9FF4F4-90E4-437F-B251-2C09341D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6AE196-9DEE-4CCF-8417-228F204B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7008B-60F8-4FF1-AFC1-45FB4C86D9B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1882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6EC0A-AE4B-4164-A5C4-9339D5F1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165683-9DED-4B3F-BDA6-D0E426C12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77FD78-7A47-4184-BD87-FDD68A99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83F68-D96D-40EB-B03A-B9FB607B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380A9-F81A-4E83-B35D-9935D1EB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90B67-BDEE-49F2-8F3D-FB188FB3EBEB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2006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2153F-DFFF-4D60-B7CE-22240B38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EAFEE-991F-4C93-91B0-1FB27B13A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B5EE84-FB66-4646-9252-26EE9EFE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76B6C-8CDA-4AD2-A1AB-0FA14138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5A591-2060-46A6-9A2B-C3C84D63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D672D-B600-4118-919B-9E797DA28EA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8057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513D7-C389-4C85-BD46-E7B37C54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59EF8D-D9E4-4A6D-B622-4C52B0176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ECDBB2-E2CD-4B9B-8C4C-BC0694CD8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BAE82D-91F4-4152-8EDC-79FF0B2B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4AC745-8BBC-4287-BA6D-6F2BC270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94D42F-E421-4C2A-BB14-7698FC17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0FEE1-EEB0-4D6A-9C34-8B871A3BDFD5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9272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2471E-03F6-4067-A5B5-8F44E81C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7ECA10-DC49-4A04-AC17-371B1C4FC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440EB7-DB48-4BB7-BEA0-29214414D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519E22-3291-4ADE-9A47-2AD1CCAFC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38A534-1313-48E4-A942-B076C7B8C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0BB4DC-598C-4675-9643-98AAD1AD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07A9F8-69BA-4EC4-909E-7CDAE0CA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66CAEF-BC6B-47BE-843F-2E78DE52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5552C-724C-459C-98B7-050E9E03873F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74270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BFF59-61E1-4806-A300-15E1A15E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12C71E-0FDC-4D82-86FB-AA4FEF69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8F1CBF-816F-4C4F-8466-89E4D178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97A34-6C10-49EF-814C-AB7147A2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79DF3-60F0-433B-B932-77A24928845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6662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11D7F1-9407-4166-9CED-E4793AE3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F264D0-F8AB-4645-B63B-66BD83F8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A869F0-AB4D-4F92-A1D4-C5D64832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78F6-1C4D-4CE8-8FCC-A181A3A8475C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6632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22480-F7DC-4CAA-ABA5-31A9AC2E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657E9-5638-4659-BDCA-A95607074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9EE444-ABC3-4FE1-9948-309F003B2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571A83-04A4-402F-B111-367F0CE8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4F6CB6-0A8C-4043-8EBA-50B24D1C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390957-13A5-4A61-A6A4-0222DC86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BE333-D086-4CB2-83F2-06DC0748EC7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53278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0BAF-DF05-46F7-B1AD-45DF7DA3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4499C6-0326-4C60-9078-23E34B3FC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E020DC-4C3F-4E4B-9223-C4207C84C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B6B86-EE40-41CE-A013-3C8C7BDD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1E1BF6-C9F3-413B-8C0A-E6CDC8E4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42B9A2-B162-47EA-B085-4B3C90FB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B961C-773A-4771-BFFF-B08EA340782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8631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63DD95-0761-4DDD-A388-47E0147E9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80CB60-0FF6-401A-83A1-592659905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E64BF2-23D1-4C73-BC40-34F4BD816F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A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87D11A-3DD1-45B9-947C-5B5924A08D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A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1C3D5D-BC2A-4A83-9128-F7FF8D8039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B903E-EC6C-4567-8321-4D85D45657C5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52866C3F-01B1-467C-9F55-63612B88D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"/>
            <a:ext cx="6781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Temas de la clase anterior</a:t>
            </a:r>
          </a:p>
          <a:p>
            <a:pPr algn="ctr">
              <a:spcBef>
                <a:spcPct val="50000"/>
              </a:spcBef>
            </a:pPr>
            <a:endParaRPr lang="es-ES" altLang="es-AR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AR">
                <a:latin typeface="Arial" panose="020B0604020202020204" pitchFamily="34" charset="0"/>
              </a:rPr>
              <a:t>Comunidades y ensambles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s-ES" altLang="es-AR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AR">
                <a:latin typeface="Arial" panose="020B0604020202020204" pitchFamily="34" charset="0"/>
              </a:rPr>
              <a:t>Visiones acerca de la comunidad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s-ES" altLang="es-AR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AR">
                <a:latin typeface="Arial" panose="020B0604020202020204" pitchFamily="34" charset="0"/>
              </a:rPr>
              <a:t>Atributos de la comunidad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s-ES" altLang="es-AR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AR">
                <a:latin typeface="Arial" panose="020B0604020202020204" pitchFamily="34" charset="0"/>
              </a:rPr>
              <a:t>Medidas de la diversidad a distintas escalas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4">
            <a:extLst>
              <a:ext uri="{FF2B5EF4-FFF2-40B4-BE49-F238E27FC236}">
                <a16:creationId xmlns:a16="http://schemas.microsoft.com/office/drawing/2014/main" id="{5A68CDFD-A6D7-424A-80F9-71D114A9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077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Hipótesis de compensación en las dimensiones del nicho: 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Alta superposición en un eje puede ser compensada por segregación en otro eje</a:t>
            </a:r>
          </a:p>
        </p:txBody>
      </p:sp>
      <p:pic>
        <p:nvPicPr>
          <p:cNvPr id="109571" name="Picture 5" descr="C:\DOCUME~1\winxp\CONFIG~1\Temp\~DEST\escanear0002.bmp">
            <a:extLst>
              <a:ext uri="{FF2B5EF4-FFF2-40B4-BE49-F238E27FC236}">
                <a16:creationId xmlns:a16="http://schemas.microsoft.com/office/drawing/2014/main" id="{E89FF306-2570-4849-99B5-6A7AD9F68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5791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6">
            <a:extLst>
              <a:ext uri="{FF2B5EF4-FFF2-40B4-BE49-F238E27FC236}">
                <a16:creationId xmlns:a16="http://schemas.microsoft.com/office/drawing/2014/main" id="{54716CF0-7A76-4473-ADC7-699BFECBA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172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</a:rPr>
              <a:t>Jaksic y Marone 2006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E19C032E-9A58-41A5-B0CD-A1BE2A6CE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6553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Ejes del nicho que se compensan en animales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Alimento y hábitat</a:t>
            </a:r>
          </a:p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Alimento y período de actividad</a:t>
            </a:r>
          </a:p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Hábitat y período de actividad</a:t>
            </a:r>
          </a:p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Hábitat horizontal y vertical</a:t>
            </a:r>
          </a:p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Tamaño e identidad de las presas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C5AE948A-5F71-43A4-9229-E36EE844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sz="3200">
                <a:solidFill>
                  <a:schemeClr val="tx1"/>
                </a:solidFill>
              </a:rPr>
              <a:t>Modelos de patrones de abundancia relativa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3">
            <a:extLst>
              <a:ext uri="{FF2B5EF4-FFF2-40B4-BE49-F238E27FC236}">
                <a16:creationId xmlns:a16="http://schemas.microsoft.com/office/drawing/2014/main" id="{443713F5-C35F-44A0-A6EE-5260BCB3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Estados del recurso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43" name="Text Box 4">
            <a:extLst>
              <a:ext uri="{FF2B5EF4-FFF2-40B4-BE49-F238E27FC236}">
                <a16:creationId xmlns:a16="http://schemas.microsoft.com/office/drawing/2014/main" id="{2A926DCC-DA9F-4443-966C-456FE033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086350"/>
            <a:ext cx="325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Especie 1 come semillas entre 0,001 y 10 (g)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44" name="Text Box 5">
            <a:extLst>
              <a:ext uri="{FF2B5EF4-FFF2-40B4-BE49-F238E27FC236}">
                <a16:creationId xmlns:a16="http://schemas.microsoft.com/office/drawing/2014/main" id="{7DFB9275-9A96-4FC5-9AB8-00197C99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054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Especie 2 come semillas de más de 10 g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45" name="Line 6">
            <a:extLst>
              <a:ext uri="{FF2B5EF4-FFF2-40B4-BE49-F238E27FC236}">
                <a16:creationId xmlns:a16="http://schemas.microsoft.com/office/drawing/2014/main" id="{8B37542A-5795-4247-8A16-42A013D41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943600"/>
            <a:ext cx="7112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646" name="Line 7">
            <a:extLst>
              <a:ext uri="{FF2B5EF4-FFF2-40B4-BE49-F238E27FC236}">
                <a16:creationId xmlns:a16="http://schemas.microsoft.com/office/drawing/2014/main" id="{4BB52439-F657-4570-98D7-B243858636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6019800"/>
            <a:ext cx="1016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647" name="Text Box 8">
            <a:extLst>
              <a:ext uri="{FF2B5EF4-FFF2-40B4-BE49-F238E27FC236}">
                <a16:creationId xmlns:a16="http://schemas.microsoft.com/office/drawing/2014/main" id="{5E6F1965-2E27-4968-8B1D-5CC760B0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400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Especie 1 es más abundante que la 2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2648" name="Object 8">
            <a:extLst>
              <a:ext uri="{FF2B5EF4-FFF2-40B4-BE49-F238E27FC236}">
                <a16:creationId xmlns:a16="http://schemas.microsoft.com/office/drawing/2014/main" id="{29F2B910-617D-446D-9203-D118F55C9A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762000"/>
          <a:ext cx="73914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Gráfico" r:id="rId3" imgW="4667446" imgH="2410184" progId="Excel.Chart.8">
                  <p:embed/>
                </p:oleObj>
              </mc:Choice>
              <mc:Fallback>
                <p:oleObj name="Gráfico" r:id="rId3" imgW="4667446" imgH="2410184" progId="Excel.Chart.8">
                  <p:embed/>
                  <p:pic>
                    <p:nvPicPr>
                      <p:cNvPr id="112648" name="Object 8">
                        <a:extLst>
                          <a:ext uri="{FF2B5EF4-FFF2-40B4-BE49-F238E27FC236}">
                            <a16:creationId xmlns:a16="http://schemas.microsoft.com/office/drawing/2014/main" id="{29F2B910-617D-446D-9203-D118F55C9A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62000"/>
                        <a:ext cx="7391400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9" name="Text Box 9">
            <a:extLst>
              <a:ext uri="{FF2B5EF4-FFF2-40B4-BE49-F238E27FC236}">
                <a16:creationId xmlns:a16="http://schemas.microsoft.com/office/drawing/2014/main" id="{5BCCD255-ECCB-4AFF-9941-8FD09053A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</a:rPr>
              <a:t>La abundancia de una especie es proporcional al espacio del nicho del que se apropie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74536D0E-C6C2-4299-9A28-9A3231D34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b="1">
                <a:solidFill>
                  <a:schemeClr val="tx1"/>
                </a:solidFill>
                <a:latin typeface="Arial" panose="020B0604020202020204" pitchFamily="34" charset="0"/>
              </a:rPr>
              <a:t>Modelos para los patrones de abundancia</a:t>
            </a:r>
            <a:endParaRPr lang="es-ES" altLang="es-AR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667" name="Line 3">
            <a:extLst>
              <a:ext uri="{FF2B5EF4-FFF2-40B4-BE49-F238E27FC236}">
                <a16:creationId xmlns:a16="http://schemas.microsoft.com/office/drawing/2014/main" id="{A0B9774B-F78A-4095-B6E0-B9E4B37D48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914400"/>
            <a:ext cx="609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81851817-F412-4EE8-9B7E-31F1C774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4800600" cy="8318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Con supuestos acerca de interacciones 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669" name="Line 5">
            <a:extLst>
              <a:ext uri="{FF2B5EF4-FFF2-40B4-BE49-F238E27FC236}">
                <a16:creationId xmlns:a16="http://schemas.microsoft.com/office/drawing/2014/main" id="{7B232116-573E-4F6E-9B78-036037BAC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971550"/>
            <a:ext cx="7112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19DBBE83-95A6-4749-8C68-9D125309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47800"/>
            <a:ext cx="2565400" cy="1562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Sin supuesto acerca de interacciones entre especies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7218BD64-022F-4D47-8E41-C1093F927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86200"/>
            <a:ext cx="4267200" cy="24749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b="1">
                <a:solidFill>
                  <a:schemeClr val="tx1"/>
                </a:solidFill>
                <a:latin typeface="Arial" panose="020B0604020202020204" pitchFamily="34" charset="0"/>
              </a:rPr>
              <a:t>Log normal</a:t>
            </a: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: el número de individuos sigue una distribución log normal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b="1">
                <a:solidFill>
                  <a:schemeClr val="tx1"/>
                </a:solidFill>
                <a:latin typeface="Arial" panose="020B0604020202020204" pitchFamily="34" charset="0"/>
              </a:rPr>
              <a:t>Logarítmico</a:t>
            </a: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: el número de individuos por especie sigue una distribución logarítmica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672" name="Line 8">
            <a:extLst>
              <a:ext uri="{FF2B5EF4-FFF2-40B4-BE49-F238E27FC236}">
                <a16:creationId xmlns:a16="http://schemas.microsoft.com/office/drawing/2014/main" id="{AD5A4DAA-0BC7-4B2A-8E83-6EA8B956E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12420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3673" name="Text Box 13">
            <a:extLst>
              <a:ext uri="{FF2B5EF4-FFF2-40B4-BE49-F238E27FC236}">
                <a16:creationId xmlns:a16="http://schemas.microsoft.com/office/drawing/2014/main" id="{18D09F72-F7A4-4B13-BFF4-23848A84B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4165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El número de individuos de cada especie depende del reparto del espacio de nicho entre las especies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674" name="Text Box 18">
            <a:extLst>
              <a:ext uri="{FF2B5EF4-FFF2-40B4-BE49-F238E27FC236}">
                <a16:creationId xmlns:a16="http://schemas.microsoft.com/office/drawing/2014/main" id="{19E26B8B-3950-409E-A363-4D44C010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14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675" name="Text Box 19">
            <a:extLst>
              <a:ext uri="{FF2B5EF4-FFF2-40B4-BE49-F238E27FC236}">
                <a16:creationId xmlns:a16="http://schemas.microsoft.com/office/drawing/2014/main" id="{93384938-E021-4A85-B867-0E4D28FE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487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Basados en el </a:t>
            </a:r>
            <a:r>
              <a:rPr lang="es-ES_tradnl" altLang="es-AR" b="1">
                <a:solidFill>
                  <a:schemeClr val="tx1"/>
                </a:solidFill>
                <a:latin typeface="Arial" panose="020B0604020202020204" pitchFamily="34" charset="0"/>
              </a:rPr>
              <a:t>reparto</a:t>
            </a: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 del espacio de nicho en una dimensión limitante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B8EF1AB9-1694-4BF9-A201-A797AD09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1450"/>
            <a:ext cx="8839200" cy="13795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 b="1">
                <a:solidFill>
                  <a:schemeClr val="tx1"/>
                </a:solidFill>
                <a:latin typeface="Arial" panose="020B0604020202020204" pitchFamily="34" charset="0"/>
              </a:rPr>
              <a:t>Modelo geométrico o de pre ocupación (Whittaker 1965)</a:t>
            </a: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Cada especie se apropia de una fracción constante del espacio de nicho que queda disponible</a:t>
            </a:r>
          </a:p>
        </p:txBody>
      </p:sp>
      <p:sp>
        <p:nvSpPr>
          <p:cNvPr id="114691" name="Text Box 21">
            <a:extLst>
              <a:ext uri="{FF2B5EF4-FFF2-40B4-BE49-F238E27FC236}">
                <a16:creationId xmlns:a16="http://schemas.microsoft.com/office/drawing/2014/main" id="{254FE799-A5BE-46E8-84D6-CC70745A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8128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Especie 1   40%</a:t>
            </a:r>
          </a:p>
          <a:p>
            <a:pPr defTabSz="914400">
              <a:buClrTx/>
              <a:buSzTx/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Especie 2    40% del 60 %:     24%</a:t>
            </a:r>
          </a:p>
          <a:p>
            <a:pPr defTabSz="914400">
              <a:buClrTx/>
              <a:buSzTx/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Especie 3    40% del 36%:      14,4 %</a:t>
            </a:r>
          </a:p>
          <a:p>
            <a:pPr defTabSz="914400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y así sucesivamente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4692" name="Rectangle 22">
            <a:extLst>
              <a:ext uri="{FF2B5EF4-FFF2-40B4-BE49-F238E27FC236}">
                <a16:creationId xmlns:a16="http://schemas.microsoft.com/office/drawing/2014/main" id="{B16A58E3-BC69-478E-8575-C7711E7D9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86200"/>
            <a:ext cx="2667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4693" name="Rectangle 23">
            <a:extLst>
              <a:ext uri="{FF2B5EF4-FFF2-40B4-BE49-F238E27FC236}">
                <a16:creationId xmlns:a16="http://schemas.microsoft.com/office/drawing/2014/main" id="{FECFBF85-C3A2-448E-89E2-AC856B39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86200"/>
            <a:ext cx="14478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4694" name="Rectangle 24">
            <a:extLst>
              <a:ext uri="{FF2B5EF4-FFF2-40B4-BE49-F238E27FC236}">
                <a16:creationId xmlns:a16="http://schemas.microsoft.com/office/drawing/2014/main" id="{D7B680B9-0999-4B87-80EC-A28212527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86200"/>
            <a:ext cx="838200" cy="6858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4695" name="Rectangle 25">
            <a:extLst>
              <a:ext uri="{FF2B5EF4-FFF2-40B4-BE49-F238E27FC236}">
                <a16:creationId xmlns:a16="http://schemas.microsoft.com/office/drawing/2014/main" id="{216ECEA2-A181-4731-84EE-12F234A71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886200"/>
            <a:ext cx="4572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4696" name="Text Box 26">
            <a:extLst>
              <a:ext uri="{FF2B5EF4-FFF2-40B4-BE49-F238E27FC236}">
                <a16:creationId xmlns:a16="http://schemas.microsoft.com/office/drawing/2014/main" id="{E81984F5-A5F3-4743-9CE8-BBC06111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53000"/>
            <a:ext cx="6172200" cy="8318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Proporción del nicho total ocupada por cada especie según el modelo geométrico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2">
            <a:extLst>
              <a:ext uri="{FF2B5EF4-FFF2-40B4-BE49-F238E27FC236}">
                <a16:creationId xmlns:a16="http://schemas.microsoft.com/office/drawing/2014/main" id="{BAD06597-6016-4A36-8CAD-80F38E413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7924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b="1">
                <a:solidFill>
                  <a:schemeClr val="tx1"/>
                </a:solidFill>
                <a:latin typeface="Arial" panose="020B0604020202020204" pitchFamily="34" charset="0"/>
              </a:rPr>
              <a:t>Modelo de vara partida (Mac Arthur 1957)</a:t>
            </a: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defTabSz="914400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 los límites entre los nichos se establecen al azar: la vara se rompe en sitios al azar.</a:t>
            </a:r>
          </a:p>
          <a:p>
            <a:pPr defTabSz="914400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 Es más probable que se subdivida el nicho de las especies de mayor amplitud</a:t>
            </a:r>
          </a:p>
          <a:p>
            <a:pPr defTabSz="914400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No hay superposición de nichos</a:t>
            </a:r>
          </a:p>
          <a:p>
            <a:pPr defTabSz="914400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El reparto se realiza sobre un eje limitante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13">
            <a:extLst>
              <a:ext uri="{FF2B5EF4-FFF2-40B4-BE49-F238E27FC236}">
                <a16:creationId xmlns:a16="http://schemas.microsoft.com/office/drawing/2014/main" id="{ED182B30-E207-4480-8831-18D17EECB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4572000"/>
            <a:ext cx="78232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6" name="Line 14">
            <a:extLst>
              <a:ext uri="{FF2B5EF4-FFF2-40B4-BE49-F238E27FC236}">
                <a16:creationId xmlns:a16="http://schemas.microsoft.com/office/drawing/2014/main" id="{0D27A5A8-DDEC-4135-BAA5-0EDC2A02A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45720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5717" name="Line 15">
            <a:extLst>
              <a:ext uri="{FF2B5EF4-FFF2-40B4-BE49-F238E27FC236}">
                <a16:creationId xmlns:a16="http://schemas.microsoft.com/office/drawing/2014/main" id="{FE735035-6BBB-4A1B-A62F-54C783E7F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45720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5718" name="Line 16">
            <a:extLst>
              <a:ext uri="{FF2B5EF4-FFF2-40B4-BE49-F238E27FC236}">
                <a16:creationId xmlns:a16="http://schemas.microsoft.com/office/drawing/2014/main" id="{EEE17501-B5D5-4C57-BCD6-B834EA83A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875" y="4500563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5719" name="Line 17">
            <a:extLst>
              <a:ext uri="{FF2B5EF4-FFF2-40B4-BE49-F238E27FC236}">
                <a16:creationId xmlns:a16="http://schemas.microsoft.com/office/drawing/2014/main" id="{520EC728-11CF-4DD7-8DB5-2353184D2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4938" y="45720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5720" name="Line 18">
            <a:extLst>
              <a:ext uri="{FF2B5EF4-FFF2-40B4-BE49-F238E27FC236}">
                <a16:creationId xmlns:a16="http://schemas.microsoft.com/office/drawing/2014/main" id="{8A7B75FB-B535-496B-95AD-0DFCA62B3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9375" y="4500563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5721" name="Line 19">
            <a:extLst>
              <a:ext uri="{FF2B5EF4-FFF2-40B4-BE49-F238E27FC236}">
                <a16:creationId xmlns:a16="http://schemas.microsoft.com/office/drawing/2014/main" id="{069306BA-DB79-44F5-A50F-2C0FEAC83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375" y="4500563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5722" name="Text Box 21">
            <a:extLst>
              <a:ext uri="{FF2B5EF4-FFF2-40B4-BE49-F238E27FC236}">
                <a16:creationId xmlns:a16="http://schemas.microsoft.com/office/drawing/2014/main" id="{26009016-D0F5-41F6-98D4-0790B102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500688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Proporción del nicho total ocupada por cada especie según el modelo de vara partida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>
            <a:extLst>
              <a:ext uri="{FF2B5EF4-FFF2-40B4-BE49-F238E27FC236}">
                <a16:creationId xmlns:a16="http://schemas.microsoft.com/office/drawing/2014/main" id="{6C934846-2730-4218-983E-D46967C2FE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3" y="374650"/>
          <a:ext cx="9136062" cy="401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Gráfico" r:id="rId3" imgW="5362847" imgH="2667272" progId="Excel.Chart.8">
                  <p:embed/>
                </p:oleObj>
              </mc:Choice>
              <mc:Fallback>
                <p:oleObj name="Gráfico" r:id="rId3" imgW="5362847" imgH="2667272" progId="Excel.Chart.8">
                  <p:embed/>
                  <p:pic>
                    <p:nvPicPr>
                      <p:cNvPr id="116738" name="Object 2">
                        <a:extLst>
                          <a:ext uri="{FF2B5EF4-FFF2-40B4-BE49-F238E27FC236}">
                            <a16:creationId xmlns:a16="http://schemas.microsoft.com/office/drawing/2014/main" id="{6C934846-2730-4218-983E-D46967C2F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374650"/>
                        <a:ext cx="9136062" cy="401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39" name="Text Box 3">
            <a:extLst>
              <a:ext uri="{FF2B5EF4-FFF2-40B4-BE49-F238E27FC236}">
                <a16:creationId xmlns:a16="http://schemas.microsoft.com/office/drawing/2014/main" id="{0DC86E0F-6646-4986-8991-37850E4C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48200"/>
            <a:ext cx="325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Vara partida 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6740" name="AutoShape 4">
            <a:extLst>
              <a:ext uri="{FF2B5EF4-FFF2-40B4-BE49-F238E27FC236}">
                <a16:creationId xmlns:a16="http://schemas.microsoft.com/office/drawing/2014/main" id="{3337F5B2-FB12-44D7-A5FA-B9F4D6A3B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800600"/>
            <a:ext cx="1524000" cy="114300"/>
          </a:xfrm>
          <a:prstGeom prst="rightArrow">
            <a:avLst>
              <a:gd name="adj1" fmla="val 50000"/>
              <a:gd name="adj2" fmla="val 3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6741" name="Text Box 5">
            <a:extLst>
              <a:ext uri="{FF2B5EF4-FFF2-40B4-BE49-F238E27FC236}">
                <a16:creationId xmlns:a16="http://schemas.microsoft.com/office/drawing/2014/main" id="{C3CB16EF-0975-420B-B9F9-E3C36DE4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4572000"/>
            <a:ext cx="355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Mayor equitatividad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1D929768-36C4-4997-B220-AD9C6927C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223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Modelo geométrico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6743" name="AutoShape 7">
            <a:extLst>
              <a:ext uri="{FF2B5EF4-FFF2-40B4-BE49-F238E27FC236}">
                <a16:creationId xmlns:a16="http://schemas.microsoft.com/office/drawing/2014/main" id="{43E7DDE5-073F-4D6C-93C2-C7F5CA9FA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791200"/>
            <a:ext cx="1524000" cy="114300"/>
          </a:xfrm>
          <a:prstGeom prst="rightArrow">
            <a:avLst>
              <a:gd name="adj1" fmla="val 50000"/>
              <a:gd name="adj2" fmla="val 3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CC765A8F-A0D2-436F-903A-D487AFF22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334000"/>
            <a:ext cx="3556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Menor equitatividad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Mayor dominancia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DOCUME~1\winxp\CONFIG~1\Temp\~DEST\escanear0004.bmp">
            <a:extLst>
              <a:ext uri="{FF2B5EF4-FFF2-40B4-BE49-F238E27FC236}">
                <a16:creationId xmlns:a16="http://schemas.microsoft.com/office/drawing/2014/main" id="{6D4E4DCF-F6FD-44FD-8E10-25771B11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943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 Box 3">
            <a:extLst>
              <a:ext uri="{FF2B5EF4-FFF2-40B4-BE49-F238E27FC236}">
                <a16:creationId xmlns:a16="http://schemas.microsoft.com/office/drawing/2014/main" id="{CF91E0AC-B65D-4472-AFDB-4F58827EE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28625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La distribución del número de especies de acuerdo a su abundancia según el modelo log- normal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CuadroTexto">
            <a:extLst>
              <a:ext uri="{FF2B5EF4-FFF2-40B4-BE49-F238E27FC236}">
                <a16:creationId xmlns:a16="http://schemas.microsoft.com/office/drawing/2014/main" id="{85EDB74E-FDA1-4E9A-BC75-DE89DBE67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7500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Distribución de los números de especies de acuerdo a su abundancia según la serie logarítmica</a:t>
            </a:r>
          </a:p>
        </p:txBody>
      </p:sp>
      <p:sp>
        <p:nvSpPr>
          <p:cNvPr id="7" name="6 Arco">
            <a:extLst>
              <a:ext uri="{FF2B5EF4-FFF2-40B4-BE49-F238E27FC236}">
                <a16:creationId xmlns:a16="http://schemas.microsoft.com/office/drawing/2014/main" id="{1C5DD5A6-0360-41BE-A95E-6D9D1A87E27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43200" y="1371600"/>
            <a:ext cx="2643188" cy="3571875"/>
          </a:xfrm>
          <a:custGeom>
            <a:avLst/>
            <a:gdLst>
              <a:gd name="T0" fmla="*/ 1321596 w 2643188"/>
              <a:gd name="T1" fmla="*/ 0 h 3571875"/>
              <a:gd name="T2" fmla="*/ 1321594 w 2643188"/>
              <a:gd name="T3" fmla="*/ 1785938 h 3571875"/>
              <a:gd name="T4" fmla="*/ 2643188 w 2643188"/>
              <a:gd name="T5" fmla="*/ 1785938 h 3571875"/>
              <a:gd name="T6" fmla="*/ 11796480 60000 65536"/>
              <a:gd name="T7" fmla="*/ 11796480 60000 65536"/>
              <a:gd name="T8" fmla="*/ 5898240 60000 65536"/>
              <a:gd name="T9" fmla="*/ 1321596 w 2643188"/>
              <a:gd name="T10" fmla="*/ 0 h 3571875"/>
              <a:gd name="T11" fmla="*/ 2643188 w 2643188"/>
              <a:gd name="T12" fmla="*/ 1785938 h 3571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3188" h="3571875" stroke="0">
                <a:moveTo>
                  <a:pt x="1321596" y="0"/>
                </a:moveTo>
                <a:lnTo>
                  <a:pt x="1321596" y="0"/>
                </a:lnTo>
                <a:cubicBezTo>
                  <a:pt x="2051491" y="1"/>
                  <a:pt x="2643188" y="799592"/>
                  <a:pt x="2643188" y="1785938"/>
                </a:cubicBezTo>
                <a:cubicBezTo>
                  <a:pt x="2643188" y="1785939"/>
                  <a:pt x="2643187" y="1785940"/>
                  <a:pt x="2643187" y="1785940"/>
                </a:cubicBezTo>
                <a:lnTo>
                  <a:pt x="1321594" y="1785938"/>
                </a:lnTo>
                <a:close/>
              </a:path>
              <a:path w="2643188" h="3571875" fill="none">
                <a:moveTo>
                  <a:pt x="1321596" y="0"/>
                </a:moveTo>
                <a:lnTo>
                  <a:pt x="1321596" y="0"/>
                </a:lnTo>
                <a:cubicBezTo>
                  <a:pt x="2051491" y="1"/>
                  <a:pt x="2643188" y="799592"/>
                  <a:pt x="2643188" y="1785938"/>
                </a:cubicBezTo>
                <a:cubicBezTo>
                  <a:pt x="2643188" y="1785939"/>
                  <a:pt x="2643187" y="1785940"/>
                  <a:pt x="2643187" y="1785940"/>
                </a:cubicBezTo>
              </a:path>
            </a:pathLst>
          </a:cu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defTabSz="914400" eaLnBrk="1" hangingPunct="1">
              <a:buClrTx/>
              <a:buSzTx/>
              <a:buFontTx/>
              <a:buNone/>
              <a:defRPr/>
            </a:pPr>
            <a:endParaRPr lang="es-AR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18788" name="Group 4">
            <a:extLst>
              <a:ext uri="{FF2B5EF4-FFF2-40B4-BE49-F238E27FC236}">
                <a16:creationId xmlns:a16="http://schemas.microsoft.com/office/drawing/2014/main" id="{93BCD8FE-3792-4625-8BEA-E4C7BF863A9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19400"/>
            <a:ext cx="6934200" cy="3251200"/>
            <a:chOff x="135" y="1755"/>
            <a:chExt cx="3510" cy="2048"/>
          </a:xfrm>
        </p:grpSpPr>
        <p:cxnSp>
          <p:nvCxnSpPr>
            <p:cNvPr id="4" name="3 Conector recto">
              <a:extLst>
                <a:ext uri="{FF2B5EF4-FFF2-40B4-BE49-F238E27FC236}">
                  <a16:creationId xmlns:a16="http://schemas.microsoft.com/office/drawing/2014/main" id="{1A81EC84-ACAF-417E-AFA0-F68727C85ACA}"/>
                </a:ext>
              </a:extLst>
            </p:cNvPr>
            <p:cNvCxnSpPr/>
            <p:nvPr/>
          </p:nvCxnSpPr>
          <p:spPr>
            <a:xfrm>
              <a:off x="1395" y="3105"/>
              <a:ext cx="2025" cy="1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5 Conector recto">
              <a:extLst>
                <a:ext uri="{FF2B5EF4-FFF2-40B4-BE49-F238E27FC236}">
                  <a16:creationId xmlns:a16="http://schemas.microsoft.com/office/drawing/2014/main" id="{BDA60599-828F-4465-BE5C-22C3256EA3E2}"/>
                </a:ext>
              </a:extLst>
            </p:cNvPr>
            <p:cNvCxnSpPr/>
            <p:nvPr/>
          </p:nvCxnSpPr>
          <p:spPr>
            <a:xfrm rot="5400000">
              <a:off x="720" y="2430"/>
              <a:ext cx="1350" cy="1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18791" name="7 CuadroTexto">
              <a:extLst>
                <a:ext uri="{FF2B5EF4-FFF2-40B4-BE49-F238E27FC236}">
                  <a16:creationId xmlns:a16="http://schemas.microsoft.com/office/drawing/2014/main" id="{421CEDE4-CCF7-4F2F-8882-9211D9135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" y="1845"/>
              <a:ext cx="85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algn="l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algn="l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algn="l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algn="l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es-AR" altLang="es-AR">
                  <a:solidFill>
                    <a:schemeClr val="tx1"/>
                  </a:solidFill>
                  <a:latin typeface="Arial" panose="020B0604020202020204" pitchFamily="34" charset="0"/>
                </a:rPr>
                <a:t>Número de </a:t>
              </a:r>
            </a:p>
            <a:p>
              <a:pPr defTabSz="914400" eaLnBrk="1" hangingPunct="1">
                <a:buClrTx/>
                <a:buSzTx/>
                <a:buFontTx/>
                <a:buNone/>
              </a:pPr>
              <a:r>
                <a:rPr lang="es-AR" altLang="es-AR">
                  <a:solidFill>
                    <a:schemeClr val="tx1"/>
                  </a:solidFill>
                  <a:latin typeface="Arial" panose="020B0604020202020204" pitchFamily="34" charset="0"/>
                </a:rPr>
                <a:t>especies</a:t>
              </a:r>
            </a:p>
          </p:txBody>
        </p:sp>
        <p:sp>
          <p:nvSpPr>
            <p:cNvPr id="118792" name="9 CuadroTexto">
              <a:extLst>
                <a:ext uri="{FF2B5EF4-FFF2-40B4-BE49-F238E27FC236}">
                  <a16:creationId xmlns:a16="http://schemas.microsoft.com/office/drawing/2014/main" id="{C2C09FCB-5B14-4584-8444-4D346F623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" y="3285"/>
              <a:ext cx="211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algn="l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algn="l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algn="l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algn="l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es-AR" altLang="es-AR">
                  <a:solidFill>
                    <a:schemeClr val="tx1"/>
                  </a:solidFill>
                  <a:latin typeface="Arial" panose="020B0604020202020204" pitchFamily="34" charset="0"/>
                </a:rPr>
                <a:t>Número de individuos por especie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42C6AB4C-29F0-4AA3-A398-1614A0419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153400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Temas de hoy</a:t>
            </a:r>
          </a:p>
          <a:p>
            <a:pPr>
              <a:spcBef>
                <a:spcPct val="50000"/>
              </a:spcBef>
            </a:pPr>
            <a:r>
              <a:rPr lang="es-ES" altLang="es-AR" b="1">
                <a:latin typeface="Arial" panose="020B0604020202020204" pitchFamily="34" charset="0"/>
              </a:rPr>
              <a:t>¿Cómo son las relaciones de abundancia entre especies de un gremio?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AR">
                <a:latin typeface="Arial" panose="020B0604020202020204" pitchFamily="34" charset="0"/>
              </a:rPr>
              <a:t>Teoría del reparto en el uso del nicho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AR">
                <a:latin typeface="Arial" panose="020B0604020202020204" pitchFamily="34" charset="0"/>
              </a:rPr>
              <a:t>Modelos de abundancia relativa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" altLang="es-AR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¿Qué determina cuántas especies hay en una comunidad?</a:t>
            </a:r>
          </a:p>
          <a:p>
            <a:pPr>
              <a:buFontTx/>
              <a:buChar char="•"/>
            </a:pPr>
            <a:endParaRPr lang="es-ES_tradnl" altLang="es-AR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Distintos tipos de hipótesis basadas en la teoría de uso y reparto de nichos</a:t>
            </a:r>
          </a:p>
          <a:p>
            <a:pPr>
              <a:buFontTx/>
              <a:buChar char="•"/>
            </a:pPr>
            <a:endParaRPr lang="es-ES_tradnl" altLang="es-AR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Teoría del equilibrio dinámico: Biogeografía de islas</a:t>
            </a:r>
          </a:p>
          <a:p>
            <a:endParaRPr lang="es-ES" altLang="es-AR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s-ES" altLang="es-AR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 descr="C:\DOCUME~1\winxp\CONFIG~1\Temp\~DEST\escanear0005.bmp">
            <a:extLst>
              <a:ext uri="{FF2B5EF4-FFF2-40B4-BE49-F238E27FC236}">
                <a16:creationId xmlns:a16="http://schemas.microsoft.com/office/drawing/2014/main" id="{D0E6076E-EB2C-49DF-9CB1-7B19A8C97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645025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 Box 5">
            <a:extLst>
              <a:ext uri="{FF2B5EF4-FFF2-40B4-BE49-F238E27FC236}">
                <a16:creationId xmlns:a16="http://schemas.microsoft.com/office/drawing/2014/main" id="{7F4B4407-B055-4AF3-86D6-E1489F06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09800"/>
            <a:ext cx="381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Vara partida</a:t>
            </a: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: parejas de aves reproductivas</a:t>
            </a:r>
          </a:p>
        </p:txBody>
      </p:sp>
      <p:sp>
        <p:nvSpPr>
          <p:cNvPr id="122884" name="Text Box 6">
            <a:extLst>
              <a:ext uri="{FF2B5EF4-FFF2-40B4-BE49-F238E27FC236}">
                <a16:creationId xmlns:a16="http://schemas.microsoft.com/office/drawing/2014/main" id="{530FA307-9448-4EC0-B270-D48435B5E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76600"/>
            <a:ext cx="36576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Log normal</a:t>
            </a: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: plantas vasculares en un bosque deciduo con alta riqueza de especies</a:t>
            </a:r>
          </a:p>
        </p:txBody>
      </p:sp>
      <p:sp>
        <p:nvSpPr>
          <p:cNvPr id="122885" name="Text Box 7">
            <a:extLst>
              <a:ext uri="{FF2B5EF4-FFF2-40B4-BE49-F238E27FC236}">
                <a16:creationId xmlns:a16="http://schemas.microsoft.com/office/drawing/2014/main" id="{A8E8595A-B45D-46AF-AD2F-37766631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28194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Geométrico</a:t>
            </a: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: plantas vasculares en bosque subalpino</a:t>
            </a:r>
          </a:p>
        </p:txBody>
      </p:sp>
      <p:sp>
        <p:nvSpPr>
          <p:cNvPr id="122886" name="Text Box 8">
            <a:extLst>
              <a:ext uri="{FF2B5EF4-FFF2-40B4-BE49-F238E27FC236}">
                <a16:creationId xmlns:a16="http://schemas.microsoft.com/office/drawing/2014/main" id="{879185ED-7E7D-43E9-A3B4-9314DC955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Abundancia relativa (%)</a:t>
            </a:r>
          </a:p>
        </p:txBody>
      </p:sp>
      <p:sp>
        <p:nvSpPr>
          <p:cNvPr id="122887" name="Text Box 9">
            <a:extLst>
              <a:ext uri="{FF2B5EF4-FFF2-40B4-BE49-F238E27FC236}">
                <a16:creationId xmlns:a16="http://schemas.microsoft.com/office/drawing/2014/main" id="{A62EC9CA-E3BB-434C-8FE4-48F60DEE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Whittaker 1970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>
            <a:extLst>
              <a:ext uri="{FF2B5EF4-FFF2-40B4-BE49-F238E27FC236}">
                <a16:creationId xmlns:a16="http://schemas.microsoft.com/office/drawing/2014/main" id="{60D0AE35-D7B9-40B9-AEA1-DBA011114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836613"/>
            <a:ext cx="676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¿Por qué hay sitios más diversos que otros?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57347" name="7 CuadroTexto">
            <a:extLst>
              <a:ext uri="{FF2B5EF4-FFF2-40B4-BE49-F238E27FC236}">
                <a16:creationId xmlns:a16="http://schemas.microsoft.com/office/drawing/2014/main" id="{AE778FD4-CB0B-45C7-BCE7-0ECBEC2B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341438"/>
            <a:ext cx="425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AR" altLang="es-AR">
                <a:latin typeface="Arial" panose="020B0604020202020204" pitchFamily="34" charset="0"/>
              </a:rPr>
              <a:t>¿Hay patrones de diversidad?</a:t>
            </a:r>
          </a:p>
        </p:txBody>
      </p:sp>
      <p:sp>
        <p:nvSpPr>
          <p:cNvPr id="57348" name="8 CuadroTexto">
            <a:extLst>
              <a:ext uri="{FF2B5EF4-FFF2-40B4-BE49-F238E27FC236}">
                <a16:creationId xmlns:a16="http://schemas.microsoft.com/office/drawing/2014/main" id="{E9FE1E92-5BE2-45F1-86EA-3F701B1D8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844675"/>
            <a:ext cx="691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AR" altLang="es-AR">
                <a:latin typeface="Arial" panose="020B0604020202020204" pitchFamily="34" charset="0"/>
              </a:rPr>
              <a:t>¿Qué determina los patrones o gradientes?</a:t>
            </a:r>
          </a:p>
        </p:txBody>
      </p:sp>
      <p:sp>
        <p:nvSpPr>
          <p:cNvPr id="57349" name="Text Box 6">
            <a:extLst>
              <a:ext uri="{FF2B5EF4-FFF2-40B4-BE49-F238E27FC236}">
                <a16:creationId xmlns:a16="http://schemas.microsoft.com/office/drawing/2014/main" id="{6F113CD5-F0A7-474E-B696-549970F7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5334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Los determinantes de la diversidad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8383CC7F-7D9A-4D5A-A297-5034FB203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74900"/>
            <a:ext cx="86423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b="1" dirty="0">
                <a:latin typeface="Arial" panose="020B0604020202020204" pitchFamily="34" charset="0"/>
              </a:rPr>
              <a:t>Explicaciones basadas en teoría de uso y reparto de recursos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s-ES_tradnl" altLang="es-AR" dirty="0">
                <a:latin typeface="Arial" panose="020B0604020202020204" pitchFamily="34" charset="0"/>
              </a:rPr>
              <a:t>Efecto disponibilidad de nichos (relacionada con heterogeneidad)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s-ES_tradnl" altLang="es-AR" dirty="0">
                <a:latin typeface="Arial" panose="020B0604020202020204" pitchFamily="34" charset="0"/>
              </a:rPr>
              <a:t>Ocupación de nichos: tiempo ( ecológico y evolutivo) y distancia. Especialización, especiación, colonización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s-ES_tradnl" altLang="es-AR" dirty="0">
                <a:latin typeface="Arial" panose="020B0604020202020204" pitchFamily="34" charset="0"/>
              </a:rPr>
              <a:t>Amplitud de nicho de las especies (tiempo evolutivo, </a:t>
            </a:r>
            <a:r>
              <a:rPr lang="es-ES_tradnl" altLang="es-AR" dirty="0" err="1">
                <a:latin typeface="Arial" panose="020B0604020202020204" pitchFamily="34" charset="0"/>
              </a:rPr>
              <a:t>predecibilidad</a:t>
            </a:r>
            <a:r>
              <a:rPr lang="es-ES_tradnl" altLang="es-AR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s-ES_tradnl" altLang="es-AR" dirty="0">
                <a:latin typeface="Arial" panose="020B0604020202020204" pitchFamily="34" charset="0"/>
              </a:rPr>
              <a:t>Superposición permitida (relacionada con disponibilidad de recursos</a:t>
            </a:r>
            <a:endParaRPr lang="es-ES" altLang="es-A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031C9BC7-EA52-4C21-BDFE-6F65C163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3375"/>
            <a:ext cx="5457825" cy="632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>
            <a:extLst>
              <a:ext uri="{FF2B5EF4-FFF2-40B4-BE49-F238E27FC236}">
                <a16:creationId xmlns:a16="http://schemas.microsoft.com/office/drawing/2014/main" id="{EBA340FB-3267-448D-A004-16ACAA2E7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92150"/>
            <a:ext cx="3059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Más especies porque hay más tipos de recursos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CEF63FD9-27CA-4D46-B984-DB6155384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92375"/>
            <a:ext cx="3203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Más especies porque son más especialistas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2B494CA1-2C0C-43D7-A68E-53CDA416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9363"/>
            <a:ext cx="31321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Más especies porque pueden superponerse más sin excluirse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EC799D7C-5AB1-49C2-BBE5-2D57E4310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9588"/>
            <a:ext cx="31321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Más especies porque todos los nichos están ocupados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>
            <a:extLst>
              <a:ext uri="{FF2B5EF4-FFF2-40B4-BE49-F238E27FC236}">
                <a16:creationId xmlns:a16="http://schemas.microsoft.com/office/drawing/2014/main" id="{E17D1A5B-D6B0-4106-B003-6C7DB6B1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221163"/>
            <a:ext cx="8474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   </a:t>
            </a:r>
            <a:r>
              <a:rPr lang="es-ES_tradnl" altLang="es-AR" b="1">
                <a:latin typeface="Arial" panose="020B0604020202020204" pitchFamily="34" charset="0"/>
              </a:rPr>
              <a:t>Tiempo ecológico</a:t>
            </a:r>
            <a:r>
              <a:rPr lang="es-ES_tradnl" altLang="es-AR">
                <a:latin typeface="Arial" panose="020B0604020202020204" pitchFamily="34" charset="0"/>
              </a:rPr>
              <a:t>: mayor tiempo para colonización y establecimiento, se ocupan los nichos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5FDE8056-0E63-4CC9-B172-A988A6C6D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259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 b="1">
                <a:latin typeface="Arial" panose="020B0604020202020204" pitchFamily="34" charset="0"/>
              </a:rPr>
              <a:t>Tiempo evolutivo</a:t>
            </a:r>
            <a:r>
              <a:rPr lang="es-ES_tradnl" altLang="es-AR">
                <a:latin typeface="Arial" panose="020B0604020202020204" pitchFamily="34" charset="0"/>
              </a:rPr>
              <a:t>: permite mayor ocupación, especialización y achicamiento de nichos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9E15B37A-E56C-4AF7-8B15-1739D0E5D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650875"/>
            <a:ext cx="66992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Hipótesis respecto a Factores temporales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DAA5586C-DFEE-4749-8AD8-A1CB0B218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2708275"/>
            <a:ext cx="72501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Explicaría mayor riqueza en trópicos respecto a zonas templadas</a:t>
            </a:r>
          </a:p>
        </p:txBody>
      </p:sp>
      <p:sp>
        <p:nvSpPr>
          <p:cNvPr id="68614" name="Text Box 6">
            <a:extLst>
              <a:ext uri="{FF2B5EF4-FFF2-40B4-BE49-F238E27FC236}">
                <a16:creationId xmlns:a16="http://schemas.microsoft.com/office/drawing/2014/main" id="{2D83A72B-13A7-46E4-8533-2862C1461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5832475"/>
            <a:ext cx="7800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Menor frecuencia de perturbación, mayor número de especies: intermareales rocosos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utoUpdateAnimBg="0"/>
      <p:bldP spid="68611" grpId="0" autoUpdateAnimBg="0"/>
      <p:bldP spid="68613" grpId="0" autoUpdateAnimBg="0"/>
      <p:bldP spid="6861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macroeco2">
            <a:extLst>
              <a:ext uri="{FF2B5EF4-FFF2-40B4-BE49-F238E27FC236}">
                <a16:creationId xmlns:a16="http://schemas.microsoft.com/office/drawing/2014/main" id="{92551324-EE30-40EF-B8BF-83DE4CDA1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14438"/>
            <a:ext cx="60626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2 CuadroTexto">
            <a:extLst>
              <a:ext uri="{FF2B5EF4-FFF2-40B4-BE49-F238E27FC236}">
                <a16:creationId xmlns:a16="http://schemas.microsoft.com/office/drawing/2014/main" id="{F4A79E46-4CD2-4A5D-B679-5FEEA6AC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0"/>
            <a:ext cx="65008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AR" altLang="es-AR">
                <a:latin typeface="Arial" panose="020B0604020202020204" pitchFamily="34" charset="0"/>
                <a:cs typeface="Arial" panose="020B0604020202020204" pitchFamily="34" charset="0"/>
              </a:rPr>
              <a:t>El número de especies disminuye desde el Ecuador hacia los Polos: Explicación: mayor tiempo para evolución en el Ecuador</a:t>
            </a:r>
          </a:p>
        </p:txBody>
      </p:sp>
      <p:sp>
        <p:nvSpPr>
          <p:cNvPr id="63492" name="4 CuadroTexto">
            <a:extLst>
              <a:ext uri="{FF2B5EF4-FFF2-40B4-BE49-F238E27FC236}">
                <a16:creationId xmlns:a16="http://schemas.microsoft.com/office/drawing/2014/main" id="{A49ADAE8-704D-43E6-B1AD-51D642B9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6072188"/>
            <a:ext cx="5929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" altLang="es-AR">
                <a:latin typeface="Arial" panose="020B0604020202020204" pitchFamily="34" charset="0"/>
              </a:rPr>
              <a:t>Aves del Nuevo Mundo (Gaston 1996)</a:t>
            </a:r>
            <a:endParaRPr lang="es-AR" altLang="es-AR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6821EE4E-C6CF-472A-8A56-F56348EE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5238"/>
            <a:ext cx="8018462" cy="52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>
            <a:extLst>
              <a:ext uri="{FF2B5EF4-FFF2-40B4-BE49-F238E27FC236}">
                <a16:creationId xmlns:a16="http://schemas.microsoft.com/office/drawing/2014/main" id="{29065431-F1D9-4F68-9ABE-B7E5CCEF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497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Cambios en los números de distintos grupos taxonómicos a lo largo del tiempo geológico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CF36B436-9AF4-4913-A342-AB697C20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73150"/>
            <a:ext cx="7731125" cy="57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>
            <a:extLst>
              <a:ext uri="{FF2B5EF4-FFF2-40B4-BE49-F238E27FC236}">
                <a16:creationId xmlns:a16="http://schemas.microsoft.com/office/drawing/2014/main" id="{9C061569-2C14-4387-B30F-898E9B8A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0350"/>
            <a:ext cx="6911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Cambios en los números de especies de aves y hemípteros a lo largo del tiempo ecológico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DD6337CB-4CED-4340-A23F-A95F186C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6138"/>
            <a:ext cx="8774113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4672307C-95AC-47C1-A51F-9B0FF7F57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908050"/>
            <a:ext cx="741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solidFill>
                  <a:srgbClr val="FF0000"/>
                </a:solidFill>
                <a:latin typeface="Arial" panose="020B0604020202020204" pitchFamily="34" charset="0"/>
              </a:rPr>
              <a:t>Efecto de la impredecibilidad</a:t>
            </a:r>
            <a:r>
              <a:rPr lang="es-ES_tradnl" altLang="es-AR">
                <a:latin typeface="Arial" panose="020B0604020202020204" pitchFamily="34" charset="0"/>
              </a:rPr>
              <a:t>. Variación en el número de especies en función del rango de variación de la temperatura en la costa oeste de Norte América (desde Panamá hasta Alaska)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9A46DD5F-2852-428E-890B-68FB4E8F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0713"/>
            <a:ext cx="4927600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Text Box 3">
            <a:extLst>
              <a:ext uri="{FF2B5EF4-FFF2-40B4-BE49-F238E27FC236}">
                <a16:creationId xmlns:a16="http://schemas.microsoft.com/office/drawing/2014/main" id="{DA3C86E4-A0D2-4CFF-B4B9-5B4281A28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0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Relación entre riqueza y heterogeneidad ambiental</a:t>
            </a: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4E6A6D15-973D-4DF5-ABAB-2F8DAC41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196975"/>
            <a:ext cx="1908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/>
              <a:t>Begon et al 2006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D0A57A85-8329-4DE2-ABE3-CF7EB7C4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852738"/>
            <a:ext cx="363537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Relacionado con topografía y tipo de suelo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4E2A1670-7D2E-4418-8784-8AD7139C6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764462" cy="4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Text Box 3">
            <a:extLst>
              <a:ext uri="{FF2B5EF4-FFF2-40B4-BE49-F238E27FC236}">
                <a16:creationId xmlns:a16="http://schemas.microsoft.com/office/drawing/2014/main" id="{1DE02585-6637-4D48-996D-178AB91A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6250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Relación entre riqueza y heterogeneidad ambiental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>
            <a:extLst>
              <a:ext uri="{FF2B5EF4-FFF2-40B4-BE49-F238E27FC236}">
                <a16:creationId xmlns:a16="http://schemas.microsoft.com/office/drawing/2014/main" id="{34600523-9B71-4972-AA7E-0E834989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62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</a:rPr>
              <a:t>¿Qué determina qué especies y en qué abundancia van a estar en una comunidad?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0856AECE-441F-4DFB-8F06-D326B709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76400"/>
            <a:ext cx="6172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</a:rPr>
              <a:t>Teorías de uso del espacio de nicho entre las especies</a:t>
            </a:r>
          </a:p>
        </p:txBody>
      </p:sp>
      <p:sp>
        <p:nvSpPr>
          <p:cNvPr id="100356" name="Text Box 3">
            <a:extLst>
              <a:ext uri="{FF2B5EF4-FFF2-40B4-BE49-F238E27FC236}">
                <a16:creationId xmlns:a16="http://schemas.microsoft.com/office/drawing/2014/main" id="{4A757D7E-68CC-44EB-A817-4F75954F6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19400"/>
            <a:ext cx="784860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Una especie que coloniza un hábitat ocupa espacio del nicho según:</a:t>
            </a:r>
          </a:p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Sus requerimientos</a:t>
            </a:r>
          </a:p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La disponibilidad de nicho</a:t>
            </a:r>
          </a:p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La ocupación por otras especies</a:t>
            </a:r>
          </a:p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Los tipos de interacciones con las otras especies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68524E3B-3275-4BBB-BD75-1A35727A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35075"/>
            <a:ext cx="7729538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Text Box 3">
            <a:extLst>
              <a:ext uri="{FF2B5EF4-FFF2-40B4-BE49-F238E27FC236}">
                <a16:creationId xmlns:a16="http://schemas.microsoft.com/office/drawing/2014/main" id="{08EEFA3D-B7BC-474B-9C81-663A9AA4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28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Relación entre la riqueza de especies de distintos grupos y la evapotranspiración (como indicador de productividad y disponibilidad de recursos)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06D4BCDC-01B3-4481-9C08-14257EBFB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047750"/>
            <a:ext cx="6107112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3">
            <a:extLst>
              <a:ext uri="{FF2B5EF4-FFF2-40B4-BE49-F238E27FC236}">
                <a16:creationId xmlns:a16="http://schemas.microsoft.com/office/drawing/2014/main" id="{58A6CD17-21E8-4537-87B2-55F18EF6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2449513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Pero no siempre mayor disponibilidad de recursos conduce a mayor riqueza.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Depende de dominancias, recursos limitantes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63046FAF-851E-458F-B7A3-3A0CE9AA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910512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4A7F8F86-F44D-4F9F-BB4E-23449DC0D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8569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La favorabilidad del ambiente también influye sobre el número de especies. En ambientes con condiciones extremas las especies deben tener adaptaciones particulares.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BC4E5574-5585-4E92-8822-A7A6ACA9D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5675"/>
            <a:ext cx="8785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Junto con pH también varían otros factores como productividad y heterogeneidad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2A53686E-FC89-43C9-8B47-EA9D83025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484313"/>
            <a:ext cx="11874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/>
              <a:t>plantas</a:t>
            </a:r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C0D622C9-DE26-40CD-92F1-F15B9BEDB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773238"/>
            <a:ext cx="22320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/>
              <a:t>invertebrados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>
            <a:extLst>
              <a:ext uri="{FF2B5EF4-FFF2-40B4-BE49-F238E27FC236}">
                <a16:creationId xmlns:a16="http://schemas.microsoft.com/office/drawing/2014/main" id="{9D1FC90E-199A-474C-8386-1404F85F5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8448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Observaciones: 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EABD03CC-8AD5-4918-815F-33122D082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7721600" cy="2103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Islas de mayor tamaño tenían mayor número de especies que islas de menor tamaño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S= </a:t>
            </a:r>
            <a:r>
              <a:rPr lang="es-ES_tradnl" altLang="es-AR" b="1">
                <a:latin typeface="Arial" panose="020B0604020202020204" pitchFamily="34" charset="0"/>
              </a:rPr>
              <a:t>cA</a:t>
            </a:r>
            <a:r>
              <a:rPr lang="es-ES_tradnl" altLang="es-AR" b="1" baseline="30000">
                <a:latin typeface="Arial" panose="020B0604020202020204" pitchFamily="34" charset="0"/>
              </a:rPr>
              <a:t>z</a:t>
            </a:r>
          </a:p>
          <a:p>
            <a:pPr>
              <a:spcBef>
                <a:spcPct val="50000"/>
              </a:spcBef>
            </a:pPr>
            <a:endParaRPr lang="es-ES_tradnl" altLang="es-AR" b="1" baseline="300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 b="1" baseline="30000">
                <a:latin typeface="Arial" panose="020B0604020202020204" pitchFamily="34" charset="0"/>
              </a:rPr>
              <a:t>ln S= ln c+ z ln A</a:t>
            </a:r>
            <a:endParaRPr lang="es-ES" altLang="es-AR" b="1" baseline="30000">
              <a:latin typeface="Arial" panose="020B0604020202020204" pitchFamily="34" charset="0"/>
            </a:endParaRPr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76AF64CD-99B8-4C73-B9AC-FA404255F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79248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Las islas tenían menor número de especies que los continentes cercanos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72709" name="Line 9">
            <a:extLst>
              <a:ext uri="{FF2B5EF4-FFF2-40B4-BE49-F238E27FC236}">
                <a16:creationId xmlns:a16="http://schemas.microsoft.com/office/drawing/2014/main" id="{F7AB0A92-C2AD-43D7-819B-19EE0E535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181600"/>
            <a:ext cx="213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47BBC1FA-9998-42E5-B52C-B99B4415E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419600"/>
            <a:ext cx="0" cy="742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2711" name="Text Box 11">
            <a:extLst>
              <a:ext uri="{FF2B5EF4-FFF2-40B4-BE49-F238E27FC236}">
                <a16:creationId xmlns:a16="http://schemas.microsoft.com/office/drawing/2014/main" id="{343A987D-FC33-4D55-97D0-E74CF8F8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2578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s-AR">
                <a:latin typeface="Arial" panose="020B0604020202020204" pitchFamily="34" charset="0"/>
              </a:rPr>
              <a:t>Área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72712" name="Text Box 12">
            <a:extLst>
              <a:ext uri="{FF2B5EF4-FFF2-40B4-BE49-F238E27FC236}">
                <a16:creationId xmlns:a16="http://schemas.microsoft.com/office/drawing/2014/main" id="{CDA843D1-B06D-43E2-9324-C0E6DE27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267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72713" name="Text Box 13">
            <a:extLst>
              <a:ext uri="{FF2B5EF4-FFF2-40B4-BE49-F238E27FC236}">
                <a16:creationId xmlns:a16="http://schemas.microsoft.com/office/drawing/2014/main" id="{DCE396DF-A4C8-4684-A9F1-8858A658A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1200"/>
            <a:ext cx="85344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Supuesto: Hay un S de equilibrio que está determinado por el área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72714" name="Text Box 13">
            <a:extLst>
              <a:ext uri="{FF2B5EF4-FFF2-40B4-BE49-F238E27FC236}">
                <a16:creationId xmlns:a16="http://schemas.microsoft.com/office/drawing/2014/main" id="{5372A7B7-F9DB-423C-A25C-9D9EE5A2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"/>
            <a:ext cx="3581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Relación especies- área</a:t>
            </a:r>
          </a:p>
        </p:txBody>
      </p:sp>
      <p:sp>
        <p:nvSpPr>
          <p:cNvPr id="72715" name="Freeform 14">
            <a:extLst>
              <a:ext uri="{FF2B5EF4-FFF2-40B4-BE49-F238E27FC236}">
                <a16:creationId xmlns:a16="http://schemas.microsoft.com/office/drawing/2014/main" id="{4C63C267-9341-42B1-85F2-12E442C662BB}"/>
              </a:ext>
            </a:extLst>
          </p:cNvPr>
          <p:cNvSpPr>
            <a:spLocks/>
          </p:cNvSpPr>
          <p:nvPr/>
        </p:nvSpPr>
        <p:spPr bwMode="auto">
          <a:xfrm>
            <a:off x="4648200" y="4419600"/>
            <a:ext cx="1066800" cy="762000"/>
          </a:xfrm>
          <a:custGeom>
            <a:avLst/>
            <a:gdLst>
              <a:gd name="T0" fmla="*/ 0 w 672"/>
              <a:gd name="T1" fmla="*/ 762000 h 480"/>
              <a:gd name="T2" fmla="*/ 304800 w 672"/>
              <a:gd name="T3" fmla="*/ 152400 h 480"/>
              <a:gd name="T4" fmla="*/ 1066800 w 672"/>
              <a:gd name="T5" fmla="*/ 0 h 480"/>
              <a:gd name="T6" fmla="*/ 0 60000 65536"/>
              <a:gd name="T7" fmla="*/ 0 60000 65536"/>
              <a:gd name="T8" fmla="*/ 0 60000 65536"/>
              <a:gd name="T9" fmla="*/ 0 w 672"/>
              <a:gd name="T10" fmla="*/ 0 h 480"/>
              <a:gd name="T11" fmla="*/ 672 w 672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480">
                <a:moveTo>
                  <a:pt x="0" y="480"/>
                </a:moveTo>
                <a:cubicBezTo>
                  <a:pt x="40" y="328"/>
                  <a:pt x="80" y="176"/>
                  <a:pt x="192" y="96"/>
                </a:cubicBezTo>
                <a:cubicBezTo>
                  <a:pt x="304" y="16"/>
                  <a:pt x="592" y="16"/>
                  <a:pt x="672" y="0"/>
                </a:cubicBezTo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2">
            <a:extLst>
              <a:ext uri="{FF2B5EF4-FFF2-40B4-BE49-F238E27FC236}">
                <a16:creationId xmlns:a16="http://schemas.microsoft.com/office/drawing/2014/main" id="{90B37799-0B7B-4A5D-A361-A42104900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2438400" cy="148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73731" name="Oval 3">
            <a:extLst>
              <a:ext uri="{FF2B5EF4-FFF2-40B4-BE49-F238E27FC236}">
                <a16:creationId xmlns:a16="http://schemas.microsoft.com/office/drawing/2014/main" id="{B2B1ADE0-9057-44D8-B883-6FA121C7B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828800"/>
            <a:ext cx="1016000" cy="628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73732" name="Oval 4">
            <a:extLst>
              <a:ext uri="{FF2B5EF4-FFF2-40B4-BE49-F238E27FC236}">
                <a16:creationId xmlns:a16="http://schemas.microsoft.com/office/drawing/2014/main" id="{3F62D108-5644-4938-A301-68F410746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1016000" cy="62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73733" name="Oval 5">
            <a:extLst>
              <a:ext uri="{FF2B5EF4-FFF2-40B4-BE49-F238E27FC236}">
                <a16:creationId xmlns:a16="http://schemas.microsoft.com/office/drawing/2014/main" id="{EC717D42-B2F6-4FCA-8522-217A8D9A1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33600"/>
            <a:ext cx="609600" cy="5143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73734" name="Oval 6">
            <a:extLst>
              <a:ext uri="{FF2B5EF4-FFF2-40B4-BE49-F238E27FC236}">
                <a16:creationId xmlns:a16="http://schemas.microsoft.com/office/drawing/2014/main" id="{942CC6AB-2451-40CF-821D-091A8AD0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81200"/>
            <a:ext cx="508000" cy="342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73735" name="Oval 7">
            <a:extLst>
              <a:ext uri="{FF2B5EF4-FFF2-40B4-BE49-F238E27FC236}">
                <a16:creationId xmlns:a16="http://schemas.microsoft.com/office/drawing/2014/main" id="{3AAE5FCB-37DD-4CAF-A089-2BEDB826C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609600" cy="171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73736" name="Oval 8">
            <a:extLst>
              <a:ext uri="{FF2B5EF4-FFF2-40B4-BE49-F238E27FC236}">
                <a16:creationId xmlns:a16="http://schemas.microsoft.com/office/drawing/2014/main" id="{F14CCDFB-798A-4234-AC4F-A9A8C688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667000"/>
            <a:ext cx="304800" cy="342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73737" name="Oval 9">
            <a:extLst>
              <a:ext uri="{FF2B5EF4-FFF2-40B4-BE49-F238E27FC236}">
                <a16:creationId xmlns:a16="http://schemas.microsoft.com/office/drawing/2014/main" id="{32F10314-6E8D-4370-8601-C2938C927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3048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73738" name="Oval 10">
            <a:extLst>
              <a:ext uri="{FF2B5EF4-FFF2-40B4-BE49-F238E27FC236}">
                <a16:creationId xmlns:a16="http://schemas.microsoft.com/office/drawing/2014/main" id="{8B560A5E-62B3-4779-8B74-1335F744D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828800"/>
            <a:ext cx="3048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73739" name="Oval 11">
            <a:extLst>
              <a:ext uri="{FF2B5EF4-FFF2-40B4-BE49-F238E27FC236}">
                <a16:creationId xmlns:a16="http://schemas.microsoft.com/office/drawing/2014/main" id="{04067761-5614-411A-9CA1-00524CFA4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09800"/>
            <a:ext cx="609600" cy="1714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73740" name="Text Box 12">
            <a:extLst>
              <a:ext uri="{FF2B5EF4-FFF2-40B4-BE49-F238E27FC236}">
                <a16:creationId xmlns:a16="http://schemas.microsoft.com/office/drawing/2014/main" id="{DA82837E-F759-46F4-B2C5-252DDD4A3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66800"/>
            <a:ext cx="7377113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Menor área implica menor diversidad de hábitats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6E961F47-94F8-43A4-BAFE-EE0A5AD92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28600"/>
            <a:ext cx="7164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b="1">
                <a:latin typeface="Arial" panose="020B0604020202020204" pitchFamily="34" charset="0"/>
              </a:rPr>
              <a:t>Explicaciones para la relación especies- área</a:t>
            </a:r>
            <a:endParaRPr lang="es-ES" altLang="es-AR" b="1">
              <a:latin typeface="Arial" panose="020B0604020202020204" pitchFamily="34" charset="0"/>
            </a:endParaRPr>
          </a:p>
        </p:txBody>
      </p:sp>
      <p:sp>
        <p:nvSpPr>
          <p:cNvPr id="73742" name="Text Box 14">
            <a:extLst>
              <a:ext uri="{FF2B5EF4-FFF2-40B4-BE49-F238E27FC236}">
                <a16:creationId xmlns:a16="http://schemas.microsoft.com/office/drawing/2014/main" id="{8FD7EBA0-9A76-4841-953D-54C9CFEE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97238"/>
            <a:ext cx="9010650" cy="3560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 b="1">
                <a:latin typeface="Arial" panose="020B0604020202020204" pitchFamily="34" charset="0"/>
              </a:rPr>
              <a:t>Especies de aves en islas. (Lack)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 asociada a tamaño 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Tamaño asociado a diversidad de hábitats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No había muchas limitantes a la colonización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No se consideran efectos de evolución in situ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Todos pueden llegar, se establecen los que encuentran un hábitat adecuado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73743" name="Text Box 15">
            <a:extLst>
              <a:ext uri="{FF2B5EF4-FFF2-40B4-BE49-F238E27FC236}">
                <a16:creationId xmlns:a16="http://schemas.microsoft.com/office/drawing/2014/main" id="{EE4E341C-E088-4B3D-A577-3B117BE9E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492375"/>
            <a:ext cx="518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Mayor área permite mayor tamaño poblacional, menor extinción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31459097-CDFF-476B-9CE3-3B4CCACE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857250"/>
            <a:ext cx="8026400" cy="2657475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 b="1">
                <a:latin typeface="Arial" panose="020B0604020202020204" pitchFamily="34" charset="0"/>
              </a:rPr>
              <a:t>Isla Krakatoa.</a:t>
            </a:r>
            <a:r>
              <a:rPr lang="es-ES_tradnl" altLang="es-AR">
                <a:latin typeface="Arial" panose="020B0604020202020204" pitchFamily="34" charset="0"/>
              </a:rPr>
              <a:t> Una erupción volcánica en 1883 provocó la extinción de casi todas las especies. 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Las aves recuperaron pronto el número de especies anterior a la erupción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Las plantas siguieron incrementando el número de especies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46819983-D73D-4874-BB9E-8266E968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0350"/>
            <a:ext cx="7542212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Ejemplos de aumento de riqueza hacia el equilibrio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DA7ACFF6-77E2-4E72-880E-61C8E76E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505200"/>
            <a:ext cx="8215312" cy="13795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Experimentos de Simberloff (1969).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Eliminaron artrópodos en islas con manglares en la costa de Florida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9E9CEE2F-C305-470E-A838-AA37CA3D9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76800"/>
            <a:ext cx="8229600" cy="83185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Schoener suspendió sustratos artificiales y midió la colonización por invertebrados marinos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D441F177-21F6-405D-B1F4-D50C891A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67400"/>
            <a:ext cx="64008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Sobre los resultados influiría principalmente la inmigración</a:t>
            </a:r>
            <a:endParaRPr lang="es-ES" altLang="es-AR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60" grpId="0" animBg="1" autoUpdateAnimBg="0"/>
      <p:bldP spid="19461" grpId="0" animBg="1" autoUpdateAnimBg="0"/>
      <p:bldP spid="1946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F61BB69E-18CE-4AEE-BF06-0666D3063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25513"/>
            <a:ext cx="6024563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" name="Text Box 3">
            <a:extLst>
              <a:ext uri="{FF2B5EF4-FFF2-40B4-BE49-F238E27FC236}">
                <a16:creationId xmlns:a16="http://schemas.microsoft.com/office/drawing/2014/main" id="{5E8EDB1E-B898-4B8D-864F-973EAA68A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351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Variación en el número de especies de artrópodos en islas luego de la defaunación (Simberloff  &amp; Wilson 1969)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B4B6A425-680E-4DDB-AC20-722E8047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342900"/>
            <a:ext cx="78232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Ejemplos de disminución de la riqueza hacia el equilibrio 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84F83452-E2A0-4D33-99F7-7D765CFF6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371600"/>
            <a:ext cx="7924800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Islas que en eras geológicas anteriores formaban parte del continente y actualmente están aisladas.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_tradnl" altLang="es-AR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Islas en las que parte de la superficie fue cubierta por las aguas.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721DABF-D125-4A90-86F8-235B48277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292600"/>
            <a:ext cx="62484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Tienen menor riqueza de especies que las áreas continentales vecinas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CF56D3CC-2366-4510-95F7-4E1D404C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516563"/>
            <a:ext cx="4114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Habría actuado la extinción</a:t>
            </a:r>
            <a:endParaRPr lang="es-ES" altLang="es-AR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  <p:bldP spid="20485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D22C0C6C-C3B1-4BA0-9746-10D098EE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792163"/>
            <a:ext cx="8288337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Text Box 3">
            <a:extLst>
              <a:ext uri="{FF2B5EF4-FFF2-40B4-BE49-F238E27FC236}">
                <a16:creationId xmlns:a16="http://schemas.microsoft.com/office/drawing/2014/main" id="{1DB94B42-20B5-4EA6-83BE-3E0CC88C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Experimento de Simberloff sobre el efecto del área en islas de mangle. Redujo el área de las islas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8973C787-475A-4A44-8094-64AFB29C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850900"/>
            <a:ext cx="83740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 Box 3">
            <a:extLst>
              <a:ext uri="{FF2B5EF4-FFF2-40B4-BE49-F238E27FC236}">
                <a16:creationId xmlns:a16="http://schemas.microsoft.com/office/drawing/2014/main" id="{39C1DC41-BD01-4CEF-AC65-732C98EF0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Experimento de Simberloff sobre el efecto del área en islas de mangle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59A20692-E222-4C45-865A-03038E24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Uso de los recursos</a:t>
            </a:r>
          </a:p>
        </p:txBody>
      </p:sp>
      <p:sp>
        <p:nvSpPr>
          <p:cNvPr id="101379" name="Text Box 4">
            <a:extLst>
              <a:ext uri="{FF2B5EF4-FFF2-40B4-BE49-F238E27FC236}">
                <a16:creationId xmlns:a16="http://schemas.microsoft.com/office/drawing/2014/main" id="{9484001B-7281-42DF-94B0-3ED10963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373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Número y tipo de especies</a:t>
            </a:r>
          </a:p>
        </p:txBody>
      </p:sp>
      <p:sp>
        <p:nvSpPr>
          <p:cNvPr id="101380" name="Text Box 5">
            <a:extLst>
              <a:ext uri="{FF2B5EF4-FFF2-40B4-BE49-F238E27FC236}">
                <a16:creationId xmlns:a16="http://schemas.microsoft.com/office/drawing/2014/main" id="{37D1E8A9-067B-4DF6-9A27-79247876A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14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Abundancia de las especies</a:t>
            </a:r>
          </a:p>
        </p:txBody>
      </p:sp>
      <p:sp>
        <p:nvSpPr>
          <p:cNvPr id="101381" name="Text Box 6">
            <a:extLst>
              <a:ext uri="{FF2B5EF4-FFF2-40B4-BE49-F238E27FC236}">
                <a16:creationId xmlns:a16="http://schemas.microsoft.com/office/drawing/2014/main" id="{947CF36C-F8A3-49C6-AE84-EA44055D4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0292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Similitud límite entre especies por competencia</a:t>
            </a:r>
          </a:p>
          <a:p>
            <a:pPr defTabSz="914400" eaLnBrk="1" hangingPunct="1">
              <a:spcBef>
                <a:spcPct val="50000"/>
              </a:spcBef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La abundancia de una especie es proporcional a la proporción del nicho total de la que se apropia</a:t>
            </a:r>
          </a:p>
        </p:txBody>
      </p:sp>
      <p:sp>
        <p:nvSpPr>
          <p:cNvPr id="101382" name="Text Box 7">
            <a:extLst>
              <a:ext uri="{FF2B5EF4-FFF2-40B4-BE49-F238E27FC236}">
                <a16:creationId xmlns:a16="http://schemas.microsoft.com/office/drawing/2014/main" id="{2A31205E-CA4F-4830-B7F7-4E7D611F0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09600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Variedad y disponibilidad de recursos</a:t>
            </a:r>
          </a:p>
        </p:txBody>
      </p:sp>
      <p:sp>
        <p:nvSpPr>
          <p:cNvPr id="101383" name="Rectangle 8">
            <a:extLst>
              <a:ext uri="{FF2B5EF4-FFF2-40B4-BE49-F238E27FC236}">
                <a16:creationId xmlns:a16="http://schemas.microsoft.com/office/drawing/2014/main" id="{37BCB4B3-9B39-4520-9C88-8A6D40DC0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058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84" name="Rectangle 9">
            <a:extLst>
              <a:ext uri="{FF2B5EF4-FFF2-40B4-BE49-F238E27FC236}">
                <a16:creationId xmlns:a16="http://schemas.microsoft.com/office/drawing/2014/main" id="{5B13C1EC-6CA8-42E5-8AC4-F7E432A67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153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85" name="Line 10">
            <a:extLst>
              <a:ext uri="{FF2B5EF4-FFF2-40B4-BE49-F238E27FC236}">
                <a16:creationId xmlns:a16="http://schemas.microsoft.com/office/drawing/2014/main" id="{5CBDEADA-53D0-4911-A4A4-B01A68193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8288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1386" name="Text Box 11">
            <a:extLst>
              <a:ext uri="{FF2B5EF4-FFF2-40B4-BE49-F238E27FC236}">
                <a16:creationId xmlns:a16="http://schemas.microsoft.com/office/drawing/2014/main" id="{E074BAF2-DE07-4518-91A4-99D29370F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038600"/>
            <a:ext cx="23622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Marco teórico</a:t>
            </a:r>
          </a:p>
        </p:txBody>
      </p:sp>
      <p:sp>
        <p:nvSpPr>
          <p:cNvPr id="101387" name="Line 12">
            <a:extLst>
              <a:ext uri="{FF2B5EF4-FFF2-40B4-BE49-F238E27FC236}">
                <a16:creationId xmlns:a16="http://schemas.microsoft.com/office/drawing/2014/main" id="{11BFA936-DDE6-4907-B985-524DD6BB8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990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AC132CC8-38F8-4CED-80D8-F229ABEC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401763"/>
            <a:ext cx="444023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ext Box 3">
            <a:extLst>
              <a:ext uri="{FF2B5EF4-FFF2-40B4-BE49-F238E27FC236}">
                <a16:creationId xmlns:a16="http://schemas.microsoft.com/office/drawing/2014/main" id="{66AAF5CA-B7F1-4B5A-AC38-8B32CCEE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0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Experimento de Simberloff sobre el efecto del área en islas de mangle. Resultados: número de especies en función del área para cada isla </a:t>
            </a:r>
          </a:p>
        </p:txBody>
      </p:sp>
      <p:sp>
        <p:nvSpPr>
          <p:cNvPr id="79876" name="Oval 4">
            <a:extLst>
              <a:ext uri="{FF2B5EF4-FFF2-40B4-BE49-F238E27FC236}">
                <a16:creationId xmlns:a16="http://schemas.microsoft.com/office/drawing/2014/main" id="{DB793293-78E6-4E55-9992-4027255D2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500438"/>
            <a:ext cx="358775" cy="6492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A6711B00-7477-4FC7-8E05-2134AD72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8153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Saturación de especies: Modelo de biogeografía de islas</a:t>
            </a:r>
          </a:p>
          <a:p>
            <a:pPr algn="ctr"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Mac Arthur &amp; Wilson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84F06C5D-AD87-4612-B742-9179A0FD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004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Hay un límite a la cantidad de especies que puede haber en una comunidad en equilibrio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id="{EFFB061E-8B3E-4CB0-A20D-A4577521A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"/>
            <a:ext cx="2895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¿Qué es una isla?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106B9BC3-D9AC-4F6F-B2E2-0B97E5D0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7975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Porción de hábitat aislado dentro de otro tipo de hábitat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24" name="Line 4">
            <a:extLst>
              <a:ext uri="{FF2B5EF4-FFF2-40B4-BE49-F238E27FC236}">
                <a16:creationId xmlns:a16="http://schemas.microsoft.com/office/drawing/2014/main" id="{0E5D4788-667E-44EA-921D-CC70E1A7F5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2400" y="1885950"/>
            <a:ext cx="13208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B0086DF3-3B0E-4797-A678-E8523C47F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86050"/>
            <a:ext cx="2235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Isla verdadera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BA72C6B3-A5D7-4A1E-82EF-9C47BFB2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2571750"/>
            <a:ext cx="19304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Picos de montañas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1149DA6C-C098-4710-BEAA-CF50D526C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2514600"/>
            <a:ext cx="2032000" cy="1187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Plantas aisladas para insectos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F6AC6361-7699-43D3-9087-A0BD8A57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438400"/>
            <a:ext cx="1828800" cy="155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Montes para aves dentro de un pastizal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29" name="Line 9">
            <a:extLst>
              <a:ext uri="{FF2B5EF4-FFF2-40B4-BE49-F238E27FC236}">
                <a16:creationId xmlns:a16="http://schemas.microsoft.com/office/drawing/2014/main" id="{735A98AB-F901-47D8-BDF3-BBCFD8A07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400" y="1885950"/>
            <a:ext cx="406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1930" name="Line 10">
            <a:extLst>
              <a:ext uri="{FF2B5EF4-FFF2-40B4-BE49-F238E27FC236}">
                <a16:creationId xmlns:a16="http://schemas.microsoft.com/office/drawing/2014/main" id="{F70B72E3-65AC-468F-807F-A5079FA92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400" y="1828800"/>
            <a:ext cx="17272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1931" name="Line 11">
            <a:extLst>
              <a:ext uri="{FF2B5EF4-FFF2-40B4-BE49-F238E27FC236}">
                <a16:creationId xmlns:a16="http://schemas.microsoft.com/office/drawing/2014/main" id="{8B576F9C-44C4-4B18-AFB2-A40CC453D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714500"/>
            <a:ext cx="345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1932" name="Text Box 12">
            <a:extLst>
              <a:ext uri="{FF2B5EF4-FFF2-40B4-BE49-F238E27FC236}">
                <a16:creationId xmlns:a16="http://schemas.microsoft.com/office/drawing/2014/main" id="{6D3EFD1D-F04B-476B-9917-B7726686F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267200"/>
            <a:ext cx="2336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¿Qué implica?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1804D0B7-C658-42CB-B93A-44169F855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76800"/>
            <a:ext cx="7416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Es importante la colonización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id="{6631D317-9584-4B0E-8C20-702E7B38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4876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Es importante la extinción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id="{ED07C179-AABC-45DD-9A7B-8DE120E08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19800"/>
            <a:ext cx="8128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es-AR">
                <a:latin typeface="Arial" panose="020B0604020202020204" pitchFamily="34" charset="0"/>
              </a:rPr>
              <a:t>Hay evolución independiente del continente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36" name="Text Box 16">
            <a:extLst>
              <a:ext uri="{FF2B5EF4-FFF2-40B4-BE49-F238E27FC236}">
                <a16:creationId xmlns:a16="http://schemas.microsoft.com/office/drawing/2014/main" id="{8E816DD5-67AC-4C2A-B5D8-DDE0D654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7165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E9334874-5C80-436C-A806-B9494E17C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0" y="1771650"/>
            <a:ext cx="1828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Reservas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1938" name="Line 18">
            <a:extLst>
              <a:ext uri="{FF2B5EF4-FFF2-40B4-BE49-F238E27FC236}">
                <a16:creationId xmlns:a16="http://schemas.microsoft.com/office/drawing/2014/main" id="{57548FC8-4C7A-4D18-BC5F-C27F539CC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0" y="1657350"/>
            <a:ext cx="23368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B205FEC3-36E3-4FE7-B822-F814E299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451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b="1">
                <a:latin typeface="Arial" panose="020B0604020202020204" pitchFamily="34" charset="0"/>
              </a:rPr>
              <a:t>Explicaciones para la diversidad en islas.</a:t>
            </a:r>
            <a:endParaRPr lang="es-ES" altLang="es-AR" b="1">
              <a:latin typeface="Arial" panose="020B0604020202020204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09C9B08C-E011-42C1-83DF-8988E944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Teoría del equilibrio de Mac Arthur y Wilson. Biogeografía de islas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7E02E3BD-FE1E-47DD-85BE-64E80FEE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Asume un equilibrio dinámico entre colonización y extinción. 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5AB2795B-290C-4199-B6ED-8F6AFB7C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90800"/>
            <a:ext cx="2971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dS/dt= I(S) – E(S)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1BFBB341-0BEC-4B1C-A85A-094B779B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071813"/>
            <a:ext cx="6573838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I= Inmigración de nuevas especies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51" name="Text Box 7">
            <a:extLst>
              <a:ext uri="{FF2B5EF4-FFF2-40B4-BE49-F238E27FC236}">
                <a16:creationId xmlns:a16="http://schemas.microsoft.com/office/drawing/2014/main" id="{983BDA1E-96F6-462A-ABAB-5E88DC1CE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8534400" cy="1004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  E= Extinción de especies residentes en el hábitat insular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  S= Número de especies en la isla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52" name="Text Box 8">
            <a:extLst>
              <a:ext uri="{FF2B5EF4-FFF2-40B4-BE49-F238E27FC236}">
                <a16:creationId xmlns:a16="http://schemas.microsoft.com/office/drawing/2014/main" id="{8F7843C2-6C56-45EE-BD16-0C2F6E332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33528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I(S)= I0 – (I0/P)S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53" name="Text Box 9">
            <a:extLst>
              <a:ext uri="{FF2B5EF4-FFF2-40B4-BE49-F238E27FC236}">
                <a16:creationId xmlns:a16="http://schemas.microsoft.com/office/drawing/2014/main" id="{BB62AF00-6118-4753-B700-85C5904D3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029200"/>
            <a:ext cx="2946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E(S)= (Ep/P)S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54" name="Text Box 10">
            <a:extLst>
              <a:ext uri="{FF2B5EF4-FFF2-40B4-BE49-F238E27FC236}">
                <a16:creationId xmlns:a16="http://schemas.microsoft.com/office/drawing/2014/main" id="{B5AB95A2-04F6-4E86-8150-FD8D72445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62400"/>
            <a:ext cx="37338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I0= tasa máxima de inmigración cuando S=0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C413B5AF-3BAD-49A2-B255-0FFBA7E6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00600"/>
            <a:ext cx="38608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I0/P= tasa específica de inmigración (constante)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56" name="Text Box 12">
            <a:extLst>
              <a:ext uri="{FF2B5EF4-FFF2-40B4-BE49-F238E27FC236}">
                <a16:creationId xmlns:a16="http://schemas.microsoft.com/office/drawing/2014/main" id="{466002B1-1DD7-478C-96DC-8C05CF6E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39624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P= número de especies en el continente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57" name="Text Box 13">
            <a:extLst>
              <a:ext uri="{FF2B5EF4-FFF2-40B4-BE49-F238E27FC236}">
                <a16:creationId xmlns:a16="http://schemas.microsoft.com/office/drawing/2014/main" id="{2BF3AD75-085E-478A-93EA-BF5F934BC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5886450"/>
            <a:ext cx="314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ED7A99D6-B81C-4466-BD66-9B7F8890D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15000"/>
            <a:ext cx="457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Ep= tasa máxima de extinción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2959" name="Text Box 15">
            <a:extLst>
              <a:ext uri="{FF2B5EF4-FFF2-40B4-BE49-F238E27FC236}">
                <a16:creationId xmlns:a16="http://schemas.microsoft.com/office/drawing/2014/main" id="{E9ACA2A5-2276-4C10-9463-62010DA2D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6248400"/>
            <a:ext cx="5080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Ep/P= tasa específica de extinción</a:t>
            </a:r>
            <a:endParaRPr lang="es-ES" altLang="es-AR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3">
            <a:extLst>
              <a:ext uri="{FF2B5EF4-FFF2-40B4-BE49-F238E27FC236}">
                <a16:creationId xmlns:a16="http://schemas.microsoft.com/office/drawing/2014/main" id="{5A3E8E1F-576F-4A4B-8F20-DC181B201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800100"/>
            <a:ext cx="0" cy="262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3971" name="Line 4">
            <a:extLst>
              <a:ext uri="{FF2B5EF4-FFF2-40B4-BE49-F238E27FC236}">
                <a16:creationId xmlns:a16="http://schemas.microsoft.com/office/drawing/2014/main" id="{0109138D-8478-4A57-8F9F-6C88022D65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3429000"/>
            <a:ext cx="355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3972" name="Line 5">
            <a:extLst>
              <a:ext uri="{FF2B5EF4-FFF2-40B4-BE49-F238E27FC236}">
                <a16:creationId xmlns:a16="http://schemas.microsoft.com/office/drawing/2014/main" id="{EAA13C60-7ED8-4758-81EE-869BB2A68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1485900"/>
            <a:ext cx="355600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3973" name="Line 6">
            <a:extLst>
              <a:ext uri="{FF2B5EF4-FFF2-40B4-BE49-F238E27FC236}">
                <a16:creationId xmlns:a16="http://schemas.microsoft.com/office/drawing/2014/main" id="{B3DE2A31-6E8F-4883-8A2F-443905F6EF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4800" y="1485900"/>
            <a:ext cx="355600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3974" name="Line 7">
            <a:extLst>
              <a:ext uri="{FF2B5EF4-FFF2-40B4-BE49-F238E27FC236}">
                <a16:creationId xmlns:a16="http://schemas.microsoft.com/office/drawing/2014/main" id="{3A3ABE18-639A-4537-A4E4-62D4570077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800100"/>
            <a:ext cx="0" cy="262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3975" name="Text Box 8">
            <a:extLst>
              <a:ext uri="{FF2B5EF4-FFF2-40B4-BE49-F238E27FC236}">
                <a16:creationId xmlns:a16="http://schemas.microsoft.com/office/drawing/2014/main" id="{3E368501-2542-46FD-889A-1F7267A1E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171450"/>
            <a:ext cx="26416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Gráficamente: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76" name="Text Box 9">
            <a:extLst>
              <a:ext uri="{FF2B5EF4-FFF2-40B4-BE49-F238E27FC236}">
                <a16:creationId xmlns:a16="http://schemas.microsoft.com/office/drawing/2014/main" id="{A741B4E7-8A64-4776-80A9-C28BB2A1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19200"/>
            <a:ext cx="711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77" name="Text Box 10">
            <a:extLst>
              <a:ext uri="{FF2B5EF4-FFF2-40B4-BE49-F238E27FC236}">
                <a16:creationId xmlns:a16="http://schemas.microsoft.com/office/drawing/2014/main" id="{32193127-466A-4E30-83BA-859F171EB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43300"/>
            <a:ext cx="1016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78" name="Text Box 11">
            <a:extLst>
              <a:ext uri="{FF2B5EF4-FFF2-40B4-BE49-F238E27FC236}">
                <a16:creationId xmlns:a16="http://schemas.microsoft.com/office/drawing/2014/main" id="{0EADA3A8-6165-41B6-BAA3-4B81173D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1930400" cy="1004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Tasa de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Inmigración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79" name="Text Box 12">
            <a:extLst>
              <a:ext uri="{FF2B5EF4-FFF2-40B4-BE49-F238E27FC236}">
                <a16:creationId xmlns:a16="http://schemas.microsoft.com/office/drawing/2014/main" id="{B02CD6BF-9110-4DD5-BFCC-F0CD49B8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"/>
            <a:ext cx="24384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Tasa de Extinción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80" name="Text Box 13">
            <a:extLst>
              <a:ext uri="{FF2B5EF4-FFF2-40B4-BE49-F238E27FC236}">
                <a16:creationId xmlns:a16="http://schemas.microsoft.com/office/drawing/2014/main" id="{CD3053A3-FB3E-446E-9F99-4A43892E0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Ep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81" name="Text Box 14">
            <a:extLst>
              <a:ext uri="{FF2B5EF4-FFF2-40B4-BE49-F238E27FC236}">
                <a16:creationId xmlns:a16="http://schemas.microsoft.com/office/drawing/2014/main" id="{86DAEE6F-5CD1-470F-B770-9D32958B7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25908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S*= I0P/(Ep+I0)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82" name="Text Box 15">
            <a:extLst>
              <a:ext uri="{FF2B5EF4-FFF2-40B4-BE49-F238E27FC236}">
                <a16:creationId xmlns:a16="http://schemas.microsoft.com/office/drawing/2014/main" id="{F8E4410C-E616-4C9E-AA17-1488A9F0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962400"/>
            <a:ext cx="5181600" cy="2657475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E(S)=I(S)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I0-(I0/P)S*= (Ep/P)S*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I0= (I0/P)S*+ (Ep/P)S*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I0= S* (I0 + Ep)/P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I0P/(I0+Ep) = S*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83" name="Text Box 17">
            <a:extLst>
              <a:ext uri="{FF2B5EF4-FFF2-40B4-BE49-F238E27FC236}">
                <a16:creationId xmlns:a16="http://schemas.microsoft.com/office/drawing/2014/main" id="{BC1EA6EA-F512-4FD8-826E-37224EC09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95400"/>
            <a:ext cx="1117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84" name="Text Box 18">
            <a:extLst>
              <a:ext uri="{FF2B5EF4-FFF2-40B4-BE49-F238E27FC236}">
                <a16:creationId xmlns:a16="http://schemas.microsoft.com/office/drawing/2014/main" id="{4CBC8453-AA10-4302-BAD2-32150CA0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219200"/>
            <a:ext cx="1016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85" name="Text Box 19">
            <a:extLst>
              <a:ext uri="{FF2B5EF4-FFF2-40B4-BE49-F238E27FC236}">
                <a16:creationId xmlns:a16="http://schemas.microsoft.com/office/drawing/2014/main" id="{1DB827B4-0B6B-4BE4-BA25-812FBD1A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05200"/>
            <a:ext cx="1320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S*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3986" name="Line 21">
            <a:extLst>
              <a:ext uri="{FF2B5EF4-FFF2-40B4-BE49-F238E27FC236}">
                <a16:creationId xmlns:a16="http://schemas.microsoft.com/office/drawing/2014/main" id="{B81973E9-9E9C-4CDC-873C-B82AAF353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500313"/>
            <a:ext cx="0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3987" name="Text Box 20">
            <a:extLst>
              <a:ext uri="{FF2B5EF4-FFF2-40B4-BE49-F238E27FC236}">
                <a16:creationId xmlns:a16="http://schemas.microsoft.com/office/drawing/2014/main" id="{159D7203-888A-440F-99E2-907DD1BA5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</a:rPr>
              <a:t>Equilibrio</a:t>
            </a:r>
          </a:p>
        </p:txBody>
      </p:sp>
      <p:sp>
        <p:nvSpPr>
          <p:cNvPr id="83988" name="Text Box 20">
            <a:extLst>
              <a:ext uri="{FF2B5EF4-FFF2-40B4-BE49-F238E27FC236}">
                <a16:creationId xmlns:a16="http://schemas.microsoft.com/office/drawing/2014/main" id="{C5B42728-C6F4-47E4-A48F-C0F09507E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00"/>
            <a:ext cx="2971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S*= Número de especies en el equilibrio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3F6DABB7-14C5-47BB-B619-3ECB6F0B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¿Cómo cambia S* con la </a:t>
            </a:r>
            <a:r>
              <a:rPr lang="es-ES_tradnl" altLang="es-AR">
                <a:solidFill>
                  <a:schemeClr val="accent2"/>
                </a:solidFill>
                <a:latin typeface="Arial" panose="020B0604020202020204" pitchFamily="34" charset="0"/>
              </a:rPr>
              <a:t>distancia </a:t>
            </a:r>
            <a:r>
              <a:rPr lang="es-ES_tradnl" altLang="es-AR">
                <a:latin typeface="Arial" panose="020B0604020202020204" pitchFamily="34" charset="0"/>
              </a:rPr>
              <a:t>al continente y el área de la isla?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211A955D-9A9F-42B6-8B94-C53D6684C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143000"/>
            <a:ext cx="7620000" cy="831850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b="1">
                <a:latin typeface="Arial" panose="020B0604020202020204" pitchFamily="34" charset="0"/>
              </a:rPr>
              <a:t>Efecto distancia</a:t>
            </a:r>
            <a:r>
              <a:rPr lang="es-ES_tradnl" altLang="es-AR">
                <a:latin typeface="Arial" panose="020B0604020202020204" pitchFamily="34" charset="0"/>
              </a:rPr>
              <a:t>: La </a:t>
            </a:r>
            <a:r>
              <a:rPr lang="es-ES_tradnl" altLang="es-AR">
                <a:solidFill>
                  <a:schemeClr val="accent2"/>
                </a:solidFill>
                <a:latin typeface="Arial" panose="020B0604020202020204" pitchFamily="34" charset="0"/>
              </a:rPr>
              <a:t>distancia </a:t>
            </a:r>
            <a:r>
              <a:rPr lang="es-ES_tradnl" altLang="es-AR">
                <a:latin typeface="Arial" panose="020B0604020202020204" pitchFamily="34" charset="0"/>
              </a:rPr>
              <a:t>afecta negativamente a la tasa máxima de inmigración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4996" name="Line 6">
            <a:extLst>
              <a:ext uri="{FF2B5EF4-FFF2-40B4-BE49-F238E27FC236}">
                <a16:creationId xmlns:a16="http://schemas.microsoft.com/office/drawing/2014/main" id="{9D0D6B93-D0DA-44F3-9957-65EA22A4B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5146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4997" name="Line 7">
            <a:extLst>
              <a:ext uri="{FF2B5EF4-FFF2-40B4-BE49-F238E27FC236}">
                <a16:creationId xmlns:a16="http://schemas.microsoft.com/office/drawing/2014/main" id="{C2E33569-56F6-4781-A3BC-7B46469A5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3434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4998" name="Line 8">
            <a:extLst>
              <a:ext uri="{FF2B5EF4-FFF2-40B4-BE49-F238E27FC236}">
                <a16:creationId xmlns:a16="http://schemas.microsoft.com/office/drawing/2014/main" id="{03C2333E-72DE-4403-8BDD-B84E5B6511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400300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4999" name="Line 9">
            <a:extLst>
              <a:ext uri="{FF2B5EF4-FFF2-40B4-BE49-F238E27FC236}">
                <a16:creationId xmlns:a16="http://schemas.microsoft.com/office/drawing/2014/main" id="{25F5B538-B59D-49D7-8230-406D9B39B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971800"/>
            <a:ext cx="36576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5000" name="Line 10">
            <a:extLst>
              <a:ext uri="{FF2B5EF4-FFF2-40B4-BE49-F238E27FC236}">
                <a16:creationId xmlns:a16="http://schemas.microsoft.com/office/drawing/2014/main" id="{22AE23B0-7FBD-45C3-9C39-11F0D07B9B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628900"/>
            <a:ext cx="3657600" cy="171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5001" name="Line 12">
            <a:extLst>
              <a:ext uri="{FF2B5EF4-FFF2-40B4-BE49-F238E27FC236}">
                <a16:creationId xmlns:a16="http://schemas.microsoft.com/office/drawing/2014/main" id="{1DF7EFF6-DECD-4B9C-887E-3A2FFA0FA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486150"/>
            <a:ext cx="3657600" cy="857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5002" name="Text Box 13">
            <a:extLst>
              <a:ext uri="{FF2B5EF4-FFF2-40B4-BE49-F238E27FC236}">
                <a16:creationId xmlns:a16="http://schemas.microsoft.com/office/drawing/2014/main" id="{3CD2923D-8A8B-4BDF-918D-EDFAAB538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667000"/>
            <a:ext cx="685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solidFill>
                  <a:srgbClr val="CC0000"/>
                </a:solidFill>
                <a:latin typeface="Arial" panose="020B0604020202020204" pitchFamily="34" charset="0"/>
              </a:rPr>
              <a:t>I0A</a:t>
            </a:r>
            <a:endParaRPr lang="es-ES" altLang="es-AR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85003" name="Text Box 14">
            <a:extLst>
              <a:ext uri="{FF2B5EF4-FFF2-40B4-BE49-F238E27FC236}">
                <a16:creationId xmlns:a16="http://schemas.microsoft.com/office/drawing/2014/main" id="{A8F2DEE2-C1E4-471F-8DEF-83529B6EA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00400"/>
            <a:ext cx="685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I0B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5004" name="Text Box 15">
            <a:extLst>
              <a:ext uri="{FF2B5EF4-FFF2-40B4-BE49-F238E27FC236}">
                <a16:creationId xmlns:a16="http://schemas.microsoft.com/office/drawing/2014/main" id="{5608C30E-F7EF-4649-8CB4-A2176016F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95800"/>
            <a:ext cx="965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solidFill>
                  <a:srgbClr val="CC0000"/>
                </a:solidFill>
                <a:latin typeface="Arial" panose="020B0604020202020204" pitchFamily="34" charset="0"/>
              </a:rPr>
              <a:t>S*A</a:t>
            </a:r>
            <a:endParaRPr lang="es-ES" altLang="es-AR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85005" name="Line 16">
            <a:extLst>
              <a:ext uri="{FF2B5EF4-FFF2-40B4-BE49-F238E27FC236}">
                <a16:creationId xmlns:a16="http://schemas.microsoft.com/office/drawing/2014/main" id="{3F297557-4EF4-409E-86EE-597F08405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00" y="3543300"/>
            <a:ext cx="0" cy="8001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5006" name="Line 17">
            <a:extLst>
              <a:ext uri="{FF2B5EF4-FFF2-40B4-BE49-F238E27FC236}">
                <a16:creationId xmlns:a16="http://schemas.microsoft.com/office/drawing/2014/main" id="{02897A2A-15EC-4A4E-ABB0-5BF228C41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7190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5007" name="Text Box 18">
            <a:extLst>
              <a:ext uri="{FF2B5EF4-FFF2-40B4-BE49-F238E27FC236}">
                <a16:creationId xmlns:a16="http://schemas.microsoft.com/office/drawing/2014/main" id="{AFCC98AB-8968-4B81-8128-BE98FA05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5800"/>
            <a:ext cx="838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S*B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5008" name="Text Box 19">
            <a:extLst>
              <a:ext uri="{FF2B5EF4-FFF2-40B4-BE49-F238E27FC236}">
                <a16:creationId xmlns:a16="http://schemas.microsoft.com/office/drawing/2014/main" id="{8C5A2264-C748-4899-A98E-0C71B3714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86000"/>
            <a:ext cx="1016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5009" name="Text Box 20">
            <a:extLst>
              <a:ext uri="{FF2B5EF4-FFF2-40B4-BE49-F238E27FC236}">
                <a16:creationId xmlns:a16="http://schemas.microsoft.com/office/drawing/2014/main" id="{3832CD82-811A-43F9-832A-935DEBA57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3600"/>
            <a:ext cx="812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5010" name="Oval 23">
            <a:extLst>
              <a:ext uri="{FF2B5EF4-FFF2-40B4-BE49-F238E27FC236}">
                <a16:creationId xmlns:a16="http://schemas.microsoft.com/office/drawing/2014/main" id="{B4520D2C-2F31-4D6C-96EB-E130735A6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3200400"/>
            <a:ext cx="2540000" cy="1028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5011" name="Text Box 24">
            <a:extLst>
              <a:ext uri="{FF2B5EF4-FFF2-40B4-BE49-F238E27FC236}">
                <a16:creationId xmlns:a16="http://schemas.microsoft.com/office/drawing/2014/main" id="{8B937607-F7E5-409E-9927-1DD3B4AE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0045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Continente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5012" name="Oval 25">
            <a:extLst>
              <a:ext uri="{FF2B5EF4-FFF2-40B4-BE49-F238E27FC236}">
                <a16:creationId xmlns:a16="http://schemas.microsoft.com/office/drawing/2014/main" id="{539508D0-F4A0-4480-9D84-00CC9521C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4457700"/>
            <a:ext cx="14224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5013" name="Text Box 26">
            <a:extLst>
              <a:ext uri="{FF2B5EF4-FFF2-40B4-BE49-F238E27FC236}">
                <a16:creationId xmlns:a16="http://schemas.microsoft.com/office/drawing/2014/main" id="{588039E0-75FF-481D-A812-A084FECC24C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00800" y="44577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5014" name="Oval 27">
            <a:extLst>
              <a:ext uri="{FF2B5EF4-FFF2-40B4-BE49-F238E27FC236}">
                <a16:creationId xmlns:a16="http://schemas.microsoft.com/office/drawing/2014/main" id="{6A7B0473-41E5-4D05-B932-0D6293C7D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5257800"/>
            <a:ext cx="14224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5015" name="Text Box 28">
            <a:extLst>
              <a:ext uri="{FF2B5EF4-FFF2-40B4-BE49-F238E27FC236}">
                <a16:creationId xmlns:a16="http://schemas.microsoft.com/office/drawing/2014/main" id="{27023401-95BC-4334-8280-98DD3BE4B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0" y="531495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B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5016" name="Line 29">
            <a:extLst>
              <a:ext uri="{FF2B5EF4-FFF2-40B4-BE49-F238E27FC236}">
                <a16:creationId xmlns:a16="http://schemas.microsoft.com/office/drawing/2014/main" id="{8F7CE45C-01F7-49C0-9202-FB1CC2C158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2400" y="417195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5017" name="Line 30">
            <a:extLst>
              <a:ext uri="{FF2B5EF4-FFF2-40B4-BE49-F238E27FC236}">
                <a16:creationId xmlns:a16="http://schemas.microsoft.com/office/drawing/2014/main" id="{C27BFA17-8455-4C4A-8203-E6F8B7F8FA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188" y="4292600"/>
            <a:ext cx="82550" cy="1014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5018" name="Text Box 31">
            <a:extLst>
              <a:ext uri="{FF2B5EF4-FFF2-40B4-BE49-F238E27FC236}">
                <a16:creationId xmlns:a16="http://schemas.microsoft.com/office/drawing/2014/main" id="{CF6640EC-C985-42D0-AEA4-BB82D412E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4292600"/>
            <a:ext cx="1258887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&gt;distancia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5019" name="Text Box 32">
            <a:extLst>
              <a:ext uri="{FF2B5EF4-FFF2-40B4-BE49-F238E27FC236}">
                <a16:creationId xmlns:a16="http://schemas.microsoft.com/office/drawing/2014/main" id="{D302F65B-4734-4548-9AC1-D4B19B103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105400"/>
            <a:ext cx="609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5020" name="Text Box 33">
            <a:extLst>
              <a:ext uri="{FF2B5EF4-FFF2-40B4-BE49-F238E27FC236}">
                <a16:creationId xmlns:a16="http://schemas.microsoft.com/office/drawing/2014/main" id="{412F786D-52AC-40BF-8834-B77C2706D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628900"/>
            <a:ext cx="2235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solidFill>
                  <a:srgbClr val="CC0000"/>
                </a:solidFill>
                <a:latin typeface="Arial" panose="020B0604020202020204" pitchFamily="34" charset="0"/>
              </a:rPr>
              <a:t>+ cerca</a:t>
            </a:r>
            <a:endParaRPr lang="es-ES" altLang="es-AR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85021" name="Text Box 34">
            <a:extLst>
              <a:ext uri="{FF2B5EF4-FFF2-40B4-BE49-F238E27FC236}">
                <a16:creationId xmlns:a16="http://schemas.microsoft.com/office/drawing/2014/main" id="{430BD9B6-A293-4C37-A0F3-677714F6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1219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+lejos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5022" name="Line 35">
            <a:extLst>
              <a:ext uri="{FF2B5EF4-FFF2-40B4-BE49-F238E27FC236}">
                <a16:creationId xmlns:a16="http://schemas.microsoft.com/office/drawing/2014/main" id="{C6C3F6CE-8872-4854-A8F8-B4EB82622E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22400" y="3657600"/>
            <a:ext cx="11176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5023" name="Line 36">
            <a:extLst>
              <a:ext uri="{FF2B5EF4-FFF2-40B4-BE49-F238E27FC236}">
                <a16:creationId xmlns:a16="http://schemas.microsoft.com/office/drawing/2014/main" id="{3ACFFE56-D5E3-4FC5-AD18-F2C830AD09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6400" y="2971800"/>
            <a:ext cx="508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5024" name="Text Box 32">
            <a:extLst>
              <a:ext uri="{FF2B5EF4-FFF2-40B4-BE49-F238E27FC236}">
                <a16:creationId xmlns:a16="http://schemas.microsoft.com/office/drawing/2014/main" id="{9613D1D4-2B4D-4098-BB62-E158BC403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438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solidFill>
                  <a:srgbClr val="CC0000"/>
                </a:solidFill>
                <a:latin typeface="Arial" panose="020B0604020202020204" pitchFamily="34" charset="0"/>
              </a:rPr>
              <a:t>A</a:t>
            </a:r>
            <a:r>
              <a:rPr lang="es-ES" altLang="es-AR">
                <a:latin typeface="Arial" panose="020B0604020202020204" pitchFamily="34" charset="0"/>
              </a:rPr>
              <a:t>, B</a:t>
            </a:r>
          </a:p>
        </p:txBody>
      </p:sp>
      <p:sp>
        <p:nvSpPr>
          <p:cNvPr id="85025" name="Text Box 33">
            <a:extLst>
              <a:ext uri="{FF2B5EF4-FFF2-40B4-BE49-F238E27FC236}">
                <a16:creationId xmlns:a16="http://schemas.microsoft.com/office/drawing/2014/main" id="{A8150423-FB2D-4503-BB6D-24B9E7DEF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943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I0A&gt;I0B</a:t>
            </a:r>
          </a:p>
        </p:txBody>
      </p:sp>
      <p:sp>
        <p:nvSpPr>
          <p:cNvPr id="85026" name="Text Box 34">
            <a:extLst>
              <a:ext uri="{FF2B5EF4-FFF2-40B4-BE49-F238E27FC236}">
                <a16:creationId xmlns:a16="http://schemas.microsoft.com/office/drawing/2014/main" id="{5F9252AA-46FB-4DAF-845E-02A3A960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22922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/>
              <a:t>= área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EEC09C16-647A-40F7-88A2-0E33ED32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15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b="1">
                <a:latin typeface="Arial" panose="020B0604020202020204" pitchFamily="34" charset="0"/>
              </a:rPr>
              <a:t>Efecto área</a:t>
            </a:r>
            <a:r>
              <a:rPr lang="es-ES_tradnl" altLang="es-AR">
                <a:latin typeface="Arial" panose="020B0604020202020204" pitchFamily="34" charset="0"/>
              </a:rPr>
              <a:t>: el </a:t>
            </a:r>
            <a:r>
              <a:rPr lang="es-ES_tradnl" altLang="es-AR">
                <a:solidFill>
                  <a:schemeClr val="accent1"/>
                </a:solidFill>
                <a:latin typeface="Arial" panose="020B0604020202020204" pitchFamily="34" charset="0"/>
              </a:rPr>
              <a:t>tamaño</a:t>
            </a:r>
            <a:r>
              <a:rPr lang="es-ES_tradnl" altLang="es-AR">
                <a:latin typeface="Arial" panose="020B0604020202020204" pitchFamily="34" charset="0"/>
              </a:rPr>
              <a:t> disminuye la tasa máxima de extinción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A085A3F8-3BEE-490A-AEC7-FF7EE426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b="1">
                <a:latin typeface="Arial" panose="020B0604020202020204" pitchFamily="34" charset="0"/>
              </a:rPr>
              <a:t>¿Cómo cambia S* con la distancia al continente y el </a:t>
            </a:r>
            <a:r>
              <a:rPr lang="es-ES_tradnl" altLang="es-AR" b="1">
                <a:solidFill>
                  <a:schemeClr val="accent1"/>
                </a:solidFill>
                <a:latin typeface="Arial" panose="020B0604020202020204" pitchFamily="34" charset="0"/>
              </a:rPr>
              <a:t>área </a:t>
            </a:r>
            <a:r>
              <a:rPr lang="es-ES_tradnl" altLang="es-AR" b="1">
                <a:latin typeface="Arial" panose="020B0604020202020204" pitchFamily="34" charset="0"/>
              </a:rPr>
              <a:t>de la isla?</a:t>
            </a:r>
            <a:endParaRPr lang="es-ES" altLang="es-AR" b="1">
              <a:latin typeface="Arial" panose="020B0604020202020204" pitchFamily="34" charset="0"/>
            </a:endParaRPr>
          </a:p>
        </p:txBody>
      </p:sp>
      <p:sp>
        <p:nvSpPr>
          <p:cNvPr id="86020" name="Line 5">
            <a:extLst>
              <a:ext uri="{FF2B5EF4-FFF2-40B4-BE49-F238E27FC236}">
                <a16:creationId xmlns:a16="http://schemas.microsoft.com/office/drawing/2014/main" id="{39EEDCA7-5218-464A-B114-08A2AFF5D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943100"/>
            <a:ext cx="0" cy="165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21" name="Line 6">
            <a:extLst>
              <a:ext uri="{FF2B5EF4-FFF2-40B4-BE49-F238E27FC236}">
                <a16:creationId xmlns:a16="http://schemas.microsoft.com/office/drawing/2014/main" id="{0EE5757C-5723-4C3F-910B-762BC688D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60045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22" name="Line 7">
            <a:extLst>
              <a:ext uri="{FF2B5EF4-FFF2-40B4-BE49-F238E27FC236}">
                <a16:creationId xmlns:a16="http://schemas.microsoft.com/office/drawing/2014/main" id="{EC328D9F-E6D7-4FE9-93A4-F713D69E7A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00025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23" name="Line 8">
            <a:extLst>
              <a:ext uri="{FF2B5EF4-FFF2-40B4-BE49-F238E27FC236}">
                <a16:creationId xmlns:a16="http://schemas.microsoft.com/office/drawing/2014/main" id="{723CB138-8ACB-42B3-AB70-E16FC31B8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457450"/>
            <a:ext cx="3657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24" name="Line 9">
            <a:extLst>
              <a:ext uri="{FF2B5EF4-FFF2-40B4-BE49-F238E27FC236}">
                <a16:creationId xmlns:a16="http://schemas.microsoft.com/office/drawing/2014/main" id="{17E3D419-F1D2-4916-93A6-327517B14E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171700"/>
            <a:ext cx="3657600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25" name="Line 10">
            <a:extLst>
              <a:ext uri="{FF2B5EF4-FFF2-40B4-BE49-F238E27FC236}">
                <a16:creationId xmlns:a16="http://schemas.microsoft.com/office/drawing/2014/main" id="{71189908-E9D6-4C95-A8A9-43C161925C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800350"/>
            <a:ext cx="3657600" cy="8001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26" name="Text Box 11">
            <a:extLst>
              <a:ext uri="{FF2B5EF4-FFF2-40B4-BE49-F238E27FC236}">
                <a16:creationId xmlns:a16="http://schemas.microsoft.com/office/drawing/2014/main" id="{8D2768A2-E181-4E0B-97DB-1887387A5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914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27" name="Text Box 12">
            <a:extLst>
              <a:ext uri="{FF2B5EF4-FFF2-40B4-BE49-F238E27FC236}">
                <a16:creationId xmlns:a16="http://schemas.microsoft.com/office/drawing/2014/main" id="{A9AE880A-947E-4DC9-AAD4-313E4498A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09800"/>
            <a:ext cx="609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28" name="Text Box 13">
            <a:extLst>
              <a:ext uri="{FF2B5EF4-FFF2-40B4-BE49-F238E27FC236}">
                <a16:creationId xmlns:a16="http://schemas.microsoft.com/office/drawing/2014/main" id="{BD7CCCF7-CDDF-4F33-88B9-01C7AED95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447800"/>
            <a:ext cx="1117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29" name="Text Box 14">
            <a:extLst>
              <a:ext uri="{FF2B5EF4-FFF2-40B4-BE49-F238E27FC236}">
                <a16:creationId xmlns:a16="http://schemas.microsoft.com/office/drawing/2014/main" id="{AD5040C1-8FB3-416A-ACD7-926887F46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05000"/>
            <a:ext cx="1320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b="1">
                <a:latin typeface="Arial" panose="020B0604020202020204" pitchFamily="34" charset="0"/>
              </a:rPr>
              <a:t>EpB</a:t>
            </a:r>
            <a:endParaRPr lang="es-ES" altLang="es-AR" b="1">
              <a:latin typeface="Arial" panose="020B0604020202020204" pitchFamily="34" charset="0"/>
            </a:endParaRPr>
          </a:p>
        </p:txBody>
      </p:sp>
      <p:sp>
        <p:nvSpPr>
          <p:cNvPr id="86030" name="Text Box 15">
            <a:extLst>
              <a:ext uri="{FF2B5EF4-FFF2-40B4-BE49-F238E27FC236}">
                <a16:creationId xmlns:a16="http://schemas.microsoft.com/office/drawing/2014/main" id="{39B00E56-D381-45ED-8851-00E93539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90800"/>
            <a:ext cx="965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b="1">
                <a:solidFill>
                  <a:schemeClr val="accent1"/>
                </a:solidFill>
                <a:latin typeface="Arial" panose="020B0604020202020204" pitchFamily="34" charset="0"/>
              </a:rPr>
              <a:t>EpA</a:t>
            </a:r>
            <a:endParaRPr lang="es-ES" altLang="es-AR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86031" name="Text Box 16">
            <a:extLst>
              <a:ext uri="{FF2B5EF4-FFF2-40B4-BE49-F238E27FC236}">
                <a16:creationId xmlns:a16="http://schemas.microsoft.com/office/drawing/2014/main" id="{2242DF98-30B7-4FDF-86DA-BC7F33726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3714750"/>
            <a:ext cx="1320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S*A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32" name="Line 17">
            <a:extLst>
              <a:ext uri="{FF2B5EF4-FFF2-40B4-BE49-F238E27FC236}">
                <a16:creationId xmlns:a16="http://schemas.microsoft.com/office/drawing/2014/main" id="{7C0BC361-7E64-4F79-99D6-9BD8FE3B0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43250"/>
            <a:ext cx="0" cy="457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33" name="Line 18">
            <a:extLst>
              <a:ext uri="{FF2B5EF4-FFF2-40B4-BE49-F238E27FC236}">
                <a16:creationId xmlns:a16="http://schemas.microsoft.com/office/drawing/2014/main" id="{B69B3C7C-C62D-4F25-839C-7BD1115C9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4400" y="2971800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34" name="Text Box 19">
            <a:extLst>
              <a:ext uri="{FF2B5EF4-FFF2-40B4-BE49-F238E27FC236}">
                <a16:creationId xmlns:a16="http://schemas.microsoft.com/office/drawing/2014/main" id="{137D3820-1A34-4EEB-9A73-554698D26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3714750"/>
            <a:ext cx="1117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S*B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35" name="Text Box 20">
            <a:extLst>
              <a:ext uri="{FF2B5EF4-FFF2-40B4-BE49-F238E27FC236}">
                <a16:creationId xmlns:a16="http://schemas.microsoft.com/office/drawing/2014/main" id="{EC50BA03-05DE-40C3-944A-E6FCB3346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926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6036" name="Oval 21">
            <a:extLst>
              <a:ext uri="{FF2B5EF4-FFF2-40B4-BE49-F238E27FC236}">
                <a16:creationId xmlns:a16="http://schemas.microsoft.com/office/drawing/2014/main" id="{56D4EBD2-F76D-40C2-BB1C-58373DCD9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91000"/>
            <a:ext cx="4267200" cy="13144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6037" name="Text Box 22">
            <a:extLst>
              <a:ext uri="{FF2B5EF4-FFF2-40B4-BE49-F238E27FC236}">
                <a16:creationId xmlns:a16="http://schemas.microsoft.com/office/drawing/2014/main" id="{FD4988F8-EDCE-4780-9F05-EE9279721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4629150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Continente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38" name="Oval 23">
            <a:extLst>
              <a:ext uri="{FF2B5EF4-FFF2-40B4-BE49-F238E27FC236}">
                <a16:creationId xmlns:a16="http://schemas.microsoft.com/office/drawing/2014/main" id="{D3ABD39E-353E-4D76-9624-21C52F3BB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829300"/>
            <a:ext cx="2235200" cy="85725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6039" name="Oval 24">
            <a:extLst>
              <a:ext uri="{FF2B5EF4-FFF2-40B4-BE49-F238E27FC236}">
                <a16:creationId xmlns:a16="http://schemas.microsoft.com/office/drawing/2014/main" id="{614E7767-1EAE-4888-BEEF-AD299FAA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3600"/>
            <a:ext cx="1143000" cy="4000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6040" name="Line 25">
            <a:extLst>
              <a:ext uri="{FF2B5EF4-FFF2-40B4-BE49-F238E27FC236}">
                <a16:creationId xmlns:a16="http://schemas.microsoft.com/office/drawing/2014/main" id="{BEA30A81-BD5F-48E2-B2B3-D65FB1D605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0000" y="53721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41" name="Text Box 27">
            <a:extLst>
              <a:ext uri="{FF2B5EF4-FFF2-40B4-BE49-F238E27FC236}">
                <a16:creationId xmlns:a16="http://schemas.microsoft.com/office/drawing/2014/main" id="{0E344C51-A2C6-4ED7-9D8F-85520D31D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661025"/>
            <a:ext cx="1676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=distancia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42" name="Text Box 28">
            <a:extLst>
              <a:ext uri="{FF2B5EF4-FFF2-40B4-BE49-F238E27FC236}">
                <a16:creationId xmlns:a16="http://schemas.microsoft.com/office/drawing/2014/main" id="{FFC944D6-D843-4318-82E4-BEEF40EBD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600075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43" name="Text Box 29">
            <a:extLst>
              <a:ext uri="{FF2B5EF4-FFF2-40B4-BE49-F238E27FC236}">
                <a16:creationId xmlns:a16="http://schemas.microsoft.com/office/drawing/2014/main" id="{A06D4B07-1D68-49D1-AF3C-DF3A5802B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943600"/>
            <a:ext cx="246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B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44" name="Text Box 31">
            <a:extLst>
              <a:ext uri="{FF2B5EF4-FFF2-40B4-BE49-F238E27FC236}">
                <a16:creationId xmlns:a16="http://schemas.microsoft.com/office/drawing/2014/main" id="{95DA0B32-D76F-4E2F-8F17-BF6753F20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48400"/>
            <a:ext cx="27432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EpB &gt; </a:t>
            </a:r>
            <a:r>
              <a:rPr lang="es-ES_tradnl" altLang="es-AR">
                <a:solidFill>
                  <a:schemeClr val="accent1"/>
                </a:solidFill>
                <a:latin typeface="Arial" panose="020B0604020202020204" pitchFamily="34" charset="0"/>
              </a:rPr>
              <a:t>EpA</a:t>
            </a:r>
            <a:endParaRPr lang="es-ES" altLang="es-AR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86045" name="Line 32">
            <a:extLst>
              <a:ext uri="{FF2B5EF4-FFF2-40B4-BE49-F238E27FC236}">
                <a16:creationId xmlns:a16="http://schemas.microsoft.com/office/drawing/2014/main" id="{79F0F146-16EB-4309-966E-6F7AA8DF4616}"/>
              </a:ext>
            </a:extLst>
          </p:cNvPr>
          <p:cNvSpPr>
            <a:spLocks noChangeShapeType="1"/>
          </p:cNvSpPr>
          <p:nvPr/>
        </p:nvSpPr>
        <p:spPr bwMode="auto">
          <a:xfrm rot="16059288" flipH="1">
            <a:off x="5635625" y="5280025"/>
            <a:ext cx="514350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46" name="Text Box 33">
            <a:extLst>
              <a:ext uri="{FF2B5EF4-FFF2-40B4-BE49-F238E27FC236}">
                <a16:creationId xmlns:a16="http://schemas.microsoft.com/office/drawing/2014/main" id="{E891EB4C-3843-466B-996F-A23ACB98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9050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+ chica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47" name="Line 34">
            <a:extLst>
              <a:ext uri="{FF2B5EF4-FFF2-40B4-BE49-F238E27FC236}">
                <a16:creationId xmlns:a16="http://schemas.microsoft.com/office/drawing/2014/main" id="{2D2DDEA4-AF18-4B74-8602-5176AF1DF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286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48" name="Text Box 35">
            <a:extLst>
              <a:ext uri="{FF2B5EF4-FFF2-40B4-BE49-F238E27FC236}">
                <a16:creationId xmlns:a16="http://schemas.microsoft.com/office/drawing/2014/main" id="{09122D48-7D5E-48E0-8F8E-E5E1E5B0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3257550"/>
            <a:ext cx="2336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+ grande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6049" name="Line 37">
            <a:extLst>
              <a:ext uri="{FF2B5EF4-FFF2-40B4-BE49-F238E27FC236}">
                <a16:creationId xmlns:a16="http://schemas.microsoft.com/office/drawing/2014/main" id="{C464D55C-F2D8-40E2-8927-0CB40783E4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3028950"/>
            <a:ext cx="9144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6050" name="Text Box 35">
            <a:extLst>
              <a:ext uri="{FF2B5EF4-FFF2-40B4-BE49-F238E27FC236}">
                <a16:creationId xmlns:a16="http://schemas.microsoft.com/office/drawing/2014/main" id="{AD5B7298-3AED-4B0A-BA5C-DDC9ACA97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057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solidFill>
                  <a:schemeClr val="accent1"/>
                </a:solidFill>
                <a:latin typeface="Arial" panose="020B0604020202020204" pitchFamily="34" charset="0"/>
              </a:rPr>
              <a:t>A</a:t>
            </a:r>
            <a:r>
              <a:rPr lang="es-ES" altLang="es-AR">
                <a:latin typeface="Arial" panose="020B0604020202020204" pitchFamily="34" charset="0"/>
              </a:rPr>
              <a:t>, B</a:t>
            </a:r>
          </a:p>
        </p:txBody>
      </p:sp>
      <p:sp>
        <p:nvSpPr>
          <p:cNvPr id="86051" name="Text Box 35">
            <a:extLst>
              <a:ext uri="{FF2B5EF4-FFF2-40B4-BE49-F238E27FC236}">
                <a16:creationId xmlns:a16="http://schemas.microsoft.com/office/drawing/2014/main" id="{F867E513-92F5-4B65-8DD3-2B8C8FA4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300663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/>
              <a:t>&lt; área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731168C4-D6BC-458D-9D3A-626DEE4A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106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¿Cómo cambia S* con la distancia al continente y el área de la isla?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DC9F45B3-6560-4EBA-AE1F-5DE0B294F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57150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Efectos combinados: </a:t>
            </a:r>
            <a:r>
              <a:rPr lang="es-ES_tradnl" altLang="es-AR">
                <a:solidFill>
                  <a:schemeClr val="accent2"/>
                </a:solidFill>
                <a:latin typeface="Arial" panose="020B0604020202020204" pitchFamily="34" charset="0"/>
              </a:rPr>
              <a:t>área</a:t>
            </a:r>
            <a:r>
              <a:rPr lang="es-ES_tradnl" altLang="es-AR">
                <a:latin typeface="Arial" panose="020B0604020202020204" pitchFamily="34" charset="0"/>
              </a:rPr>
              <a:t> y </a:t>
            </a:r>
            <a:r>
              <a:rPr lang="es-ES_tradnl" altLang="es-AR">
                <a:solidFill>
                  <a:schemeClr val="accent1"/>
                </a:solidFill>
                <a:latin typeface="Arial" panose="020B0604020202020204" pitchFamily="34" charset="0"/>
              </a:rPr>
              <a:t>distancia</a:t>
            </a:r>
            <a:endParaRPr lang="es-ES" altLang="es-AR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Line 4">
            <a:extLst>
              <a:ext uri="{FF2B5EF4-FFF2-40B4-BE49-F238E27FC236}">
                <a16:creationId xmlns:a16="http://schemas.microsoft.com/office/drawing/2014/main" id="{AB3EE90E-906D-44BB-97F5-5AA342156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1828800"/>
            <a:ext cx="0" cy="1657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45" name="Line 5">
            <a:extLst>
              <a:ext uri="{FF2B5EF4-FFF2-40B4-BE49-F238E27FC236}">
                <a16:creationId xmlns:a16="http://schemas.microsoft.com/office/drawing/2014/main" id="{4FF52F27-5DCD-44FB-81B0-7DD84FD08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3486150"/>
            <a:ext cx="345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46" name="Line 6">
            <a:extLst>
              <a:ext uri="{FF2B5EF4-FFF2-40B4-BE49-F238E27FC236}">
                <a16:creationId xmlns:a16="http://schemas.microsoft.com/office/drawing/2014/main" id="{926A12E3-D29B-4949-938D-3294DA9E8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771650"/>
            <a:ext cx="0" cy="171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47" name="Line 7">
            <a:extLst>
              <a:ext uri="{FF2B5EF4-FFF2-40B4-BE49-F238E27FC236}">
                <a16:creationId xmlns:a16="http://schemas.microsoft.com/office/drawing/2014/main" id="{12023103-3F51-424E-86ED-E0CAFCB73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2171700"/>
            <a:ext cx="3454400" cy="13144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48" name="Line 8">
            <a:extLst>
              <a:ext uri="{FF2B5EF4-FFF2-40B4-BE49-F238E27FC236}">
                <a16:creationId xmlns:a16="http://schemas.microsoft.com/office/drawing/2014/main" id="{DDD7E8AE-9A8F-485F-B7F9-9BABD75B5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2686050"/>
            <a:ext cx="3454400" cy="8001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49" name="Line 9">
            <a:extLst>
              <a:ext uri="{FF2B5EF4-FFF2-40B4-BE49-F238E27FC236}">
                <a16:creationId xmlns:a16="http://schemas.microsoft.com/office/drawing/2014/main" id="{F0F486D8-FEF6-4BD5-98FD-052DBCB43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171700"/>
            <a:ext cx="3352800" cy="1314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50" name="Line 10">
            <a:extLst>
              <a:ext uri="{FF2B5EF4-FFF2-40B4-BE49-F238E27FC236}">
                <a16:creationId xmlns:a16="http://schemas.microsoft.com/office/drawing/2014/main" id="{CE1C7382-BB4C-4935-B389-F2F6EDCFB4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857500"/>
            <a:ext cx="3352800" cy="628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51" name="Line 11">
            <a:extLst>
              <a:ext uri="{FF2B5EF4-FFF2-40B4-BE49-F238E27FC236}">
                <a16:creationId xmlns:a16="http://schemas.microsoft.com/office/drawing/2014/main" id="{0F546E00-C0EE-478F-8741-17A1895DC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30861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52" name="Line 12">
            <a:extLst>
              <a:ext uri="{FF2B5EF4-FFF2-40B4-BE49-F238E27FC236}">
                <a16:creationId xmlns:a16="http://schemas.microsoft.com/office/drawing/2014/main" id="{BA573E2F-5A74-45DB-ACF7-BC40E720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4325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53" name="Line 13">
            <a:extLst>
              <a:ext uri="{FF2B5EF4-FFF2-40B4-BE49-F238E27FC236}">
                <a16:creationId xmlns:a16="http://schemas.microsoft.com/office/drawing/2014/main" id="{4C6DC45E-5E66-474F-83CB-706758E42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0" y="2857500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54" name="Line 14">
            <a:extLst>
              <a:ext uri="{FF2B5EF4-FFF2-40B4-BE49-F238E27FC236}">
                <a16:creationId xmlns:a16="http://schemas.microsoft.com/office/drawing/2014/main" id="{BDE35EE8-45F3-48FC-8DA4-BD4E19487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9718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55" name="Line 15">
            <a:extLst>
              <a:ext uri="{FF2B5EF4-FFF2-40B4-BE49-F238E27FC236}">
                <a16:creationId xmlns:a16="http://schemas.microsoft.com/office/drawing/2014/main" id="{81B8F7F1-1A5B-4FE2-9145-E7F95D702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905000"/>
            <a:ext cx="508000" cy="342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56" name="Line 16">
            <a:extLst>
              <a:ext uri="{FF2B5EF4-FFF2-40B4-BE49-F238E27FC236}">
                <a16:creationId xmlns:a16="http://schemas.microsoft.com/office/drawing/2014/main" id="{8E4F22DC-C006-4ECD-969C-9760A4CA37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1905000"/>
            <a:ext cx="508000" cy="342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57" name="Text Box 17">
            <a:extLst>
              <a:ext uri="{FF2B5EF4-FFF2-40B4-BE49-F238E27FC236}">
                <a16:creationId xmlns:a16="http://schemas.microsoft.com/office/drawing/2014/main" id="{5C35EFF2-0CA3-4913-9438-568F2774E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600200"/>
            <a:ext cx="20574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Isla grande y cerca  GC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58" name="Line 20">
            <a:extLst>
              <a:ext uri="{FF2B5EF4-FFF2-40B4-BE49-F238E27FC236}">
                <a16:creationId xmlns:a16="http://schemas.microsoft.com/office/drawing/2014/main" id="{6A90840A-D02F-4869-83CF-A9FE29191E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7600" y="2628900"/>
            <a:ext cx="711200" cy="171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59" name="Line 21">
            <a:extLst>
              <a:ext uri="{FF2B5EF4-FFF2-40B4-BE49-F238E27FC236}">
                <a16:creationId xmlns:a16="http://schemas.microsoft.com/office/drawing/2014/main" id="{DBB2DAB7-B9EE-4E1B-ACF3-99AAD625F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571750"/>
            <a:ext cx="508000" cy="3429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60" name="Text Box 22">
            <a:extLst>
              <a:ext uri="{FF2B5EF4-FFF2-40B4-BE49-F238E27FC236}">
                <a16:creationId xmlns:a16="http://schemas.microsoft.com/office/drawing/2014/main" id="{7A60944D-C22C-430A-A121-FD7FF80A7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514600"/>
            <a:ext cx="17272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Isla grande y lejos GL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61" name="Line 23">
            <a:extLst>
              <a:ext uri="{FF2B5EF4-FFF2-40B4-BE49-F238E27FC236}">
                <a16:creationId xmlns:a16="http://schemas.microsoft.com/office/drawing/2014/main" id="{D944DF16-08AC-4C99-8343-89048C1693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3943350"/>
            <a:ext cx="1320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62" name="Line 24">
            <a:extLst>
              <a:ext uri="{FF2B5EF4-FFF2-40B4-BE49-F238E27FC236}">
                <a16:creationId xmlns:a16="http://schemas.microsoft.com/office/drawing/2014/main" id="{CDD47427-BF45-4242-A6A3-25C6948CC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" y="3771900"/>
            <a:ext cx="1117600" cy="571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63" name="Text Box 25">
            <a:extLst>
              <a:ext uri="{FF2B5EF4-FFF2-40B4-BE49-F238E27FC236}">
                <a16:creationId xmlns:a16="http://schemas.microsoft.com/office/drawing/2014/main" id="{94065D0C-6F83-4745-AD3B-108E59DE4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0"/>
            <a:ext cx="3276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Isla chica cerca ChC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64" name="Line 26">
            <a:extLst>
              <a:ext uri="{FF2B5EF4-FFF2-40B4-BE49-F238E27FC236}">
                <a16:creationId xmlns:a16="http://schemas.microsoft.com/office/drawing/2014/main" id="{FAF4FF73-2BED-45C3-ADF2-97DE26C41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3829050"/>
            <a:ext cx="1117600" cy="40005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65" name="Line 27">
            <a:extLst>
              <a:ext uri="{FF2B5EF4-FFF2-40B4-BE49-F238E27FC236}">
                <a16:creationId xmlns:a16="http://schemas.microsoft.com/office/drawing/2014/main" id="{C7592703-0655-4E7E-BB7A-92E9258656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4400" y="3771900"/>
            <a:ext cx="914400" cy="514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7066" name="Text Box 28">
            <a:extLst>
              <a:ext uri="{FF2B5EF4-FFF2-40B4-BE49-F238E27FC236}">
                <a16:creationId xmlns:a16="http://schemas.microsoft.com/office/drawing/2014/main" id="{7859B291-F883-4BC5-9595-86DD0A34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3771900"/>
            <a:ext cx="20320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Isla chica lejos ChL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67" name="Text Box 29">
            <a:extLst>
              <a:ext uri="{FF2B5EF4-FFF2-40B4-BE49-F238E27FC236}">
                <a16:creationId xmlns:a16="http://schemas.microsoft.com/office/drawing/2014/main" id="{205B200A-1A96-4ADA-BE0F-26DB244A5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5125"/>
            <a:ext cx="9067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En este ej : Grande cerca&gt;grande lejos&gt;chica cerca&gt;chica lejos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68" name="Text Box 31">
            <a:extLst>
              <a:ext uri="{FF2B5EF4-FFF2-40B4-BE49-F238E27FC236}">
                <a16:creationId xmlns:a16="http://schemas.microsoft.com/office/drawing/2014/main" id="{C996FC70-0DCF-4393-9DEB-901102CB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Pero el resultado en particular depende de las pendientes de cada una.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69" name="Text Box 32">
            <a:extLst>
              <a:ext uri="{FF2B5EF4-FFF2-40B4-BE49-F238E27FC236}">
                <a16:creationId xmlns:a16="http://schemas.microsoft.com/office/drawing/2014/main" id="{4E94FA75-CEC3-4287-A049-64DC903B5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838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70" name="Text Box 33">
            <a:extLst>
              <a:ext uri="{FF2B5EF4-FFF2-40B4-BE49-F238E27FC236}">
                <a16:creationId xmlns:a16="http://schemas.microsoft.com/office/drawing/2014/main" id="{7334D9FF-FE9C-4934-955F-59A16BEFB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1600200"/>
            <a:ext cx="812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71" name="Oval 34">
            <a:extLst>
              <a:ext uri="{FF2B5EF4-FFF2-40B4-BE49-F238E27FC236}">
                <a16:creationId xmlns:a16="http://schemas.microsoft.com/office/drawing/2014/main" id="{23CFA6B2-0880-45B1-AC77-0F7A43A8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14850"/>
            <a:ext cx="1828800" cy="62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7072" name="Oval 35">
            <a:extLst>
              <a:ext uri="{FF2B5EF4-FFF2-40B4-BE49-F238E27FC236}">
                <a16:creationId xmlns:a16="http://schemas.microsoft.com/office/drawing/2014/main" id="{D1691819-2A17-4474-A594-C57C1A4C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572000"/>
            <a:ext cx="508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7073" name="Oval 37">
            <a:extLst>
              <a:ext uri="{FF2B5EF4-FFF2-40B4-BE49-F238E27FC236}">
                <a16:creationId xmlns:a16="http://schemas.microsoft.com/office/drawing/2014/main" id="{F791AD5D-54E9-471A-AADF-2D438622E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4572000"/>
            <a:ext cx="508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7074" name="Oval 38">
            <a:extLst>
              <a:ext uri="{FF2B5EF4-FFF2-40B4-BE49-F238E27FC236}">
                <a16:creationId xmlns:a16="http://schemas.microsoft.com/office/drawing/2014/main" id="{11651839-649C-4820-8004-9E69339E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5086350"/>
            <a:ext cx="2032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7075" name="Oval 39">
            <a:extLst>
              <a:ext uri="{FF2B5EF4-FFF2-40B4-BE49-F238E27FC236}">
                <a16:creationId xmlns:a16="http://schemas.microsoft.com/office/drawing/2014/main" id="{A46B29CD-09F0-4419-8286-9D0795F41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5143500"/>
            <a:ext cx="2032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87076" name="Text Box 40">
            <a:extLst>
              <a:ext uri="{FF2B5EF4-FFF2-40B4-BE49-F238E27FC236}">
                <a16:creationId xmlns:a16="http://schemas.microsoft.com/office/drawing/2014/main" id="{AA9E5433-4FCE-4BAF-A651-88F888BEA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14850"/>
            <a:ext cx="812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GC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77" name="Text Box 42">
            <a:extLst>
              <a:ext uri="{FF2B5EF4-FFF2-40B4-BE49-F238E27FC236}">
                <a16:creationId xmlns:a16="http://schemas.microsoft.com/office/drawing/2014/main" id="{251DAB66-FCDA-486B-B22F-A0127053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514850"/>
            <a:ext cx="812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GL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78" name="Text Box 43">
            <a:extLst>
              <a:ext uri="{FF2B5EF4-FFF2-40B4-BE49-F238E27FC236}">
                <a16:creationId xmlns:a16="http://schemas.microsoft.com/office/drawing/2014/main" id="{DD87204F-C259-4258-AECD-8ED8571FF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914900"/>
            <a:ext cx="1117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CHC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79" name="Text Box 44">
            <a:extLst>
              <a:ext uri="{FF2B5EF4-FFF2-40B4-BE49-F238E27FC236}">
                <a16:creationId xmlns:a16="http://schemas.microsoft.com/office/drawing/2014/main" id="{480151A3-AE1A-4ECA-9021-7298E9F6B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4972050"/>
            <a:ext cx="1422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ChL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7080" name="Text Box 40">
            <a:extLst>
              <a:ext uri="{FF2B5EF4-FFF2-40B4-BE49-F238E27FC236}">
                <a16:creationId xmlns:a16="http://schemas.microsoft.com/office/drawing/2014/main" id="{5ED4F0E6-C110-4FB2-BD0D-4F21C139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9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7081" name="Text Box 41">
            <a:extLst>
              <a:ext uri="{FF2B5EF4-FFF2-40B4-BE49-F238E27FC236}">
                <a16:creationId xmlns:a16="http://schemas.microsoft.com/office/drawing/2014/main" id="{C950E3F4-4828-4385-B988-3BB5C85D6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7082" name="Text Box 42">
            <a:extLst>
              <a:ext uri="{FF2B5EF4-FFF2-40B4-BE49-F238E27FC236}">
                <a16:creationId xmlns:a16="http://schemas.microsoft.com/office/drawing/2014/main" id="{ACBE2253-6D13-4DC7-AFE0-36AC33EF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87083" name="Text Box 43">
            <a:extLst>
              <a:ext uri="{FF2B5EF4-FFF2-40B4-BE49-F238E27FC236}">
                <a16:creationId xmlns:a16="http://schemas.microsoft.com/office/drawing/2014/main" id="{ECFAE398-7BEB-4034-BF97-BE8159562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05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88B1C115-6BEC-4B6A-9570-28A2AEE1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154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¿Cómo cambia S* con la distancia al continente y el área de la isla?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0E907212-8093-4513-9440-53AD696A0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8229600" cy="1014413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El área afecta la inmigración: EFECTO DIANA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La distancia afecta la extinción: EFECTO RESCATE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68" name="Line 4">
            <a:extLst>
              <a:ext uri="{FF2B5EF4-FFF2-40B4-BE49-F238E27FC236}">
                <a16:creationId xmlns:a16="http://schemas.microsoft.com/office/drawing/2014/main" id="{B256331B-3835-4ED2-8DBC-ACCE69FE8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2400300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8069" name="Line 5">
            <a:extLst>
              <a:ext uri="{FF2B5EF4-FFF2-40B4-BE49-F238E27FC236}">
                <a16:creationId xmlns:a16="http://schemas.microsoft.com/office/drawing/2014/main" id="{49EA7F07-2C09-40DA-A9B1-55C8B61E5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3434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8070" name="Line 6">
            <a:extLst>
              <a:ext uri="{FF2B5EF4-FFF2-40B4-BE49-F238E27FC236}">
                <a16:creationId xmlns:a16="http://schemas.microsoft.com/office/drawing/2014/main" id="{9D55CE37-7F7D-41F2-8B72-68C4D16F0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457450"/>
            <a:ext cx="0" cy="1885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8071" name="Line 7">
            <a:extLst>
              <a:ext uri="{FF2B5EF4-FFF2-40B4-BE49-F238E27FC236}">
                <a16:creationId xmlns:a16="http://schemas.microsoft.com/office/drawing/2014/main" id="{40CBCE1F-38D6-42CA-B25A-5E215DCDD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2857500"/>
            <a:ext cx="3556000" cy="1485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8072" name="Line 8">
            <a:extLst>
              <a:ext uri="{FF2B5EF4-FFF2-40B4-BE49-F238E27FC236}">
                <a16:creationId xmlns:a16="http://schemas.microsoft.com/office/drawing/2014/main" id="{CFF94EC1-BD88-490C-ABE4-074E9FD65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3429000"/>
            <a:ext cx="35560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8073" name="Line 9">
            <a:extLst>
              <a:ext uri="{FF2B5EF4-FFF2-40B4-BE49-F238E27FC236}">
                <a16:creationId xmlns:a16="http://schemas.microsoft.com/office/drawing/2014/main" id="{D275CA14-6D8A-471D-98E7-739BD26676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20800" y="2743200"/>
            <a:ext cx="355600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8074" name="Line 10">
            <a:extLst>
              <a:ext uri="{FF2B5EF4-FFF2-40B4-BE49-F238E27FC236}">
                <a16:creationId xmlns:a16="http://schemas.microsoft.com/office/drawing/2014/main" id="{C8DD5AA1-DD2B-4022-9C9C-9154725035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20800" y="3371850"/>
            <a:ext cx="3556000" cy="971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8075" name="Text Box 16">
            <a:extLst>
              <a:ext uri="{FF2B5EF4-FFF2-40B4-BE49-F238E27FC236}">
                <a16:creationId xmlns:a16="http://schemas.microsoft.com/office/drawing/2014/main" id="{340E6AAE-F79F-4222-89A7-F1C99FF77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76800"/>
            <a:ext cx="1930400" cy="15621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Isla Cerca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&gt;I0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&lt;Ep 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76" name="Text Box 18">
            <a:extLst>
              <a:ext uri="{FF2B5EF4-FFF2-40B4-BE49-F238E27FC236}">
                <a16:creationId xmlns:a16="http://schemas.microsoft.com/office/drawing/2014/main" id="{F85AB31E-0107-48BC-B407-4013C6CA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76800"/>
            <a:ext cx="2235200" cy="15621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Isla Lejos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&lt;I0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&gt;Ep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77" name="Text Box 19">
            <a:extLst>
              <a:ext uri="{FF2B5EF4-FFF2-40B4-BE49-F238E27FC236}">
                <a16:creationId xmlns:a16="http://schemas.microsoft.com/office/drawing/2014/main" id="{F8A35CB4-1E7D-4E8B-840C-CB3FEB910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90800"/>
            <a:ext cx="7112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Ep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78" name="Text Box 20">
            <a:extLst>
              <a:ext uri="{FF2B5EF4-FFF2-40B4-BE49-F238E27FC236}">
                <a16:creationId xmlns:a16="http://schemas.microsoft.com/office/drawing/2014/main" id="{2158CFE5-AF56-470D-B8CC-240420033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314700"/>
            <a:ext cx="8128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Ep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79" name="Text Box 21">
            <a:extLst>
              <a:ext uri="{FF2B5EF4-FFF2-40B4-BE49-F238E27FC236}">
                <a16:creationId xmlns:a16="http://schemas.microsoft.com/office/drawing/2014/main" id="{4448097A-DD73-496D-81A5-7F6C44BE6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686050"/>
            <a:ext cx="6096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80" name="Text Box 22">
            <a:extLst>
              <a:ext uri="{FF2B5EF4-FFF2-40B4-BE49-F238E27FC236}">
                <a16:creationId xmlns:a16="http://schemas.microsoft.com/office/drawing/2014/main" id="{84232541-C3DC-4F8F-A4C0-8AF63A944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5334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I0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81" name="Text Box 23">
            <a:extLst>
              <a:ext uri="{FF2B5EF4-FFF2-40B4-BE49-F238E27FC236}">
                <a16:creationId xmlns:a16="http://schemas.microsoft.com/office/drawing/2014/main" id="{CCCD7ED7-ECC7-45EF-999F-6052D38A2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76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82" name="Text Box 24">
            <a:extLst>
              <a:ext uri="{FF2B5EF4-FFF2-40B4-BE49-F238E27FC236}">
                <a16:creationId xmlns:a16="http://schemas.microsoft.com/office/drawing/2014/main" id="{2008D955-9233-4740-9DE7-757EFF87F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196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S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83" name="Text Box 25">
            <a:extLst>
              <a:ext uri="{FF2B5EF4-FFF2-40B4-BE49-F238E27FC236}">
                <a16:creationId xmlns:a16="http://schemas.microsoft.com/office/drawing/2014/main" id="{4A8D2750-13C9-4445-819D-AAD2A17CF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057400"/>
            <a:ext cx="914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E(S)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84" name="Text Box 27">
            <a:extLst>
              <a:ext uri="{FF2B5EF4-FFF2-40B4-BE49-F238E27FC236}">
                <a16:creationId xmlns:a16="http://schemas.microsoft.com/office/drawing/2014/main" id="{68F4B2BC-80BF-4C8F-9853-ABED7EB8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1981200" cy="15621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Isla Grande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&gt;I0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&lt;Ep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85" name="Text Box 29">
            <a:extLst>
              <a:ext uri="{FF2B5EF4-FFF2-40B4-BE49-F238E27FC236}">
                <a16:creationId xmlns:a16="http://schemas.microsoft.com/office/drawing/2014/main" id="{BDA136C3-42C5-4D64-96AD-E69211470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76800"/>
            <a:ext cx="2057400" cy="15621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Isla Chica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&lt;I0</a:t>
            </a:r>
          </a:p>
          <a:p>
            <a:pPr>
              <a:spcBef>
                <a:spcPct val="50000"/>
              </a:spcBef>
            </a:pPr>
            <a:r>
              <a:rPr lang="es-ES_tradnl" altLang="es-AR">
                <a:latin typeface="Arial" panose="020B0604020202020204" pitchFamily="34" charset="0"/>
              </a:rPr>
              <a:t>&gt;Ep</a:t>
            </a:r>
            <a:endParaRPr lang="es-ES" altLang="es-AR">
              <a:latin typeface="Arial" panose="020B0604020202020204" pitchFamily="34" charset="0"/>
            </a:endParaRPr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FADEB81D-3FA9-4505-A7E0-BDA9F232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C, G</a:t>
            </a:r>
          </a:p>
        </p:txBody>
      </p:sp>
      <p:sp>
        <p:nvSpPr>
          <p:cNvPr id="88087" name="Text Box 23">
            <a:extLst>
              <a:ext uri="{FF2B5EF4-FFF2-40B4-BE49-F238E27FC236}">
                <a16:creationId xmlns:a16="http://schemas.microsoft.com/office/drawing/2014/main" id="{CEFDE118-693F-4D70-BF8B-4B3D7FC4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24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C, G</a:t>
            </a:r>
          </a:p>
        </p:txBody>
      </p:sp>
      <p:sp>
        <p:nvSpPr>
          <p:cNvPr id="88088" name="Text Box 24">
            <a:extLst>
              <a:ext uri="{FF2B5EF4-FFF2-40B4-BE49-F238E27FC236}">
                <a16:creationId xmlns:a16="http://schemas.microsoft.com/office/drawing/2014/main" id="{DBC7A441-FE53-473F-9A67-7822D1DF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24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L, Ch</a:t>
            </a:r>
          </a:p>
        </p:txBody>
      </p:sp>
      <p:sp>
        <p:nvSpPr>
          <p:cNvPr id="88089" name="Text Box 25">
            <a:extLst>
              <a:ext uri="{FF2B5EF4-FFF2-40B4-BE49-F238E27FC236}">
                <a16:creationId xmlns:a16="http://schemas.microsoft.com/office/drawing/2014/main" id="{752E7240-DE49-484C-AA91-EE6BBE97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>
                <a:latin typeface="Arial" panose="020B0604020202020204" pitchFamily="34" charset="0"/>
                <a:cs typeface="Arial" panose="020B0604020202020204" pitchFamily="34" charset="0"/>
              </a:rPr>
              <a:t>L, 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0DFEC74F-6232-4955-AC91-FDEEE1BE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086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b="1">
                <a:solidFill>
                  <a:schemeClr val="tx1"/>
                </a:solidFill>
                <a:latin typeface="Arial" panose="020B0604020202020204" pitchFamily="34" charset="0"/>
              </a:rPr>
              <a:t>Estructura de nichos y abundancias relativas</a:t>
            </a:r>
            <a:endParaRPr lang="es-ES" altLang="es-AR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D7CAA323-A329-4F5F-9D95-19DE91D64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00100"/>
            <a:ext cx="883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Definición de Hutchinson de nicho de una especie: </a:t>
            </a:r>
            <a:r>
              <a:rPr lang="es-AR" altLang="es-AR" b="1">
                <a:solidFill>
                  <a:srgbClr val="FF6600"/>
                </a:solidFill>
                <a:latin typeface="Arial" panose="020B0604020202020204" pitchFamily="34" charset="0"/>
              </a:rPr>
              <a:t>espacio multidimensional de condiciones y recursos donde ésta puede desarrollarse</a:t>
            </a:r>
            <a:endParaRPr lang="es-ES" altLang="es-AR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4" name="Line 4">
            <a:extLst>
              <a:ext uri="{FF2B5EF4-FFF2-40B4-BE49-F238E27FC236}">
                <a16:creationId xmlns:a16="http://schemas.microsoft.com/office/drawing/2014/main" id="{A9807960-33F0-4E47-8F27-BFFF96833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228850"/>
            <a:ext cx="0" cy="131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05" name="Line 5">
            <a:extLst>
              <a:ext uri="{FF2B5EF4-FFF2-40B4-BE49-F238E27FC236}">
                <a16:creationId xmlns:a16="http://schemas.microsoft.com/office/drawing/2014/main" id="{4A3AC1FD-4870-4B37-916F-D6347CD21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43300"/>
            <a:ext cx="294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06" name="Line 6">
            <a:extLst>
              <a:ext uri="{FF2B5EF4-FFF2-40B4-BE49-F238E27FC236}">
                <a16:creationId xmlns:a16="http://schemas.microsoft.com/office/drawing/2014/main" id="{51FC2E90-2262-4172-939C-6C8C210AAB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2800" y="3543300"/>
            <a:ext cx="162560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07" name="Text Box 8">
            <a:extLst>
              <a:ext uri="{FF2B5EF4-FFF2-40B4-BE49-F238E27FC236}">
                <a16:creationId xmlns:a16="http://schemas.microsoft.com/office/drawing/2014/main" id="{D4560F48-38A8-42F1-A3B5-8E2B20860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003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D1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8" name="Text Box 9">
            <a:extLst>
              <a:ext uri="{FF2B5EF4-FFF2-40B4-BE49-F238E27FC236}">
                <a16:creationId xmlns:a16="http://schemas.microsoft.com/office/drawing/2014/main" id="{7E922CCC-6DA3-4A0A-841C-B4DE0844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37719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D2: alimento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09" name="Text Box 10">
            <a:extLst>
              <a:ext uri="{FF2B5EF4-FFF2-40B4-BE49-F238E27FC236}">
                <a16:creationId xmlns:a16="http://schemas.microsoft.com/office/drawing/2014/main" id="{13DF83B5-1113-45D6-86AE-4DBC53ED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428625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D3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10" name="Text Box 11">
            <a:extLst>
              <a:ext uri="{FF2B5EF4-FFF2-40B4-BE49-F238E27FC236}">
                <a16:creationId xmlns:a16="http://schemas.microsoft.com/office/drawing/2014/main" id="{CBBDDB92-C331-4B7D-956D-5987344B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432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Nicho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11" name="Line 12">
            <a:extLst>
              <a:ext uri="{FF2B5EF4-FFF2-40B4-BE49-F238E27FC236}">
                <a16:creationId xmlns:a16="http://schemas.microsoft.com/office/drawing/2014/main" id="{F2C7B984-95F5-4E7E-866E-292A4D0153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81600" y="2857500"/>
            <a:ext cx="6096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12" name="Line 14">
            <a:extLst>
              <a:ext uri="{FF2B5EF4-FFF2-40B4-BE49-F238E27FC236}">
                <a16:creationId xmlns:a16="http://schemas.microsoft.com/office/drawing/2014/main" id="{004F8A9E-D331-4D7E-B6FC-FEAD7C9F3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800" y="3714750"/>
            <a:ext cx="101600" cy="1200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13" name="Line 15">
            <a:extLst>
              <a:ext uri="{FF2B5EF4-FFF2-40B4-BE49-F238E27FC236}">
                <a16:creationId xmlns:a16="http://schemas.microsoft.com/office/drawing/2014/main" id="{A7F187F7-5E70-4CBE-B9F7-1603F35B2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5143500"/>
            <a:ext cx="5130800" cy="38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14" name="Text Box 16">
            <a:extLst>
              <a:ext uri="{FF2B5EF4-FFF2-40B4-BE49-F238E27FC236}">
                <a16:creationId xmlns:a16="http://schemas.microsoft.com/office/drawing/2014/main" id="{BABD64B7-90C0-4F06-AF10-67186BFDA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257800"/>
            <a:ext cx="353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Tamaños de semillas</a:t>
            </a:r>
          </a:p>
        </p:txBody>
      </p:sp>
      <p:sp>
        <p:nvSpPr>
          <p:cNvPr id="102415" name="AutoShape 17">
            <a:extLst>
              <a:ext uri="{FF2B5EF4-FFF2-40B4-BE49-F238E27FC236}">
                <a16:creationId xmlns:a16="http://schemas.microsoft.com/office/drawing/2014/main" id="{15CD4EFB-2347-4AC3-9760-209FC2370579}"/>
              </a:ext>
            </a:extLst>
          </p:cNvPr>
          <p:cNvSpPr>
            <a:spLocks/>
          </p:cNvSpPr>
          <p:nvPr/>
        </p:nvSpPr>
        <p:spPr bwMode="auto">
          <a:xfrm rot="-5400000">
            <a:off x="4000500" y="3314700"/>
            <a:ext cx="228600" cy="5334000"/>
          </a:xfrm>
          <a:prstGeom prst="leftBrace">
            <a:avLst>
              <a:gd name="adj1" fmla="val 194444"/>
              <a:gd name="adj2" fmla="val 527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16" name="Text Box 18">
            <a:extLst>
              <a:ext uri="{FF2B5EF4-FFF2-40B4-BE49-F238E27FC236}">
                <a16:creationId xmlns:a16="http://schemas.microsoft.com/office/drawing/2014/main" id="{5413C712-8BDA-4D06-9268-42432E662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484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Gama de recursos disponibles</a:t>
            </a:r>
          </a:p>
        </p:txBody>
      </p:sp>
      <p:sp>
        <p:nvSpPr>
          <p:cNvPr id="102417" name="Text Box 19">
            <a:extLst>
              <a:ext uri="{FF2B5EF4-FFF2-40B4-BE49-F238E27FC236}">
                <a16:creationId xmlns:a16="http://schemas.microsoft.com/office/drawing/2014/main" id="{A72FD776-0DD9-4B4D-A401-B70A40FF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105400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Estados del recurso</a:t>
            </a:r>
          </a:p>
        </p:txBody>
      </p:sp>
      <p:sp>
        <p:nvSpPr>
          <p:cNvPr id="102418" name="AutoShape 21">
            <a:extLst>
              <a:ext uri="{FF2B5EF4-FFF2-40B4-BE49-F238E27FC236}">
                <a16:creationId xmlns:a16="http://schemas.microsoft.com/office/drawing/2014/main" id="{82AAC24D-264B-4702-8DC8-94E4871BD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590800"/>
            <a:ext cx="1828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E4E60425-B772-4163-9F91-5037B610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28600"/>
            <a:ext cx="853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Un hábitat va a estar caracterizado por la </a:t>
            </a:r>
            <a:r>
              <a:rPr lang="es-AR" altLang="es-AR" b="1">
                <a:solidFill>
                  <a:srgbClr val="FF6600"/>
                </a:solidFill>
                <a:latin typeface="Arial" panose="020B0604020202020204" pitchFamily="34" charset="0"/>
              </a:rPr>
              <a:t>gama de recursos</a:t>
            </a: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 disponibles en cada dimensión del nicho, y por la </a:t>
            </a:r>
            <a:r>
              <a:rPr lang="es-AR" altLang="es-AR" b="1">
                <a:solidFill>
                  <a:srgbClr val="FF6600"/>
                </a:solidFill>
                <a:latin typeface="Arial" panose="020B0604020202020204" pitchFamily="34" charset="0"/>
              </a:rPr>
              <a:t>abundancia o disponibilidad</a:t>
            </a: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 de recursos. 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Text Box 4">
            <a:extLst>
              <a:ext uri="{FF2B5EF4-FFF2-40B4-BE49-F238E27FC236}">
                <a16:creationId xmlns:a16="http://schemas.microsoft.com/office/drawing/2014/main" id="{19A487EA-CADA-4EFD-921B-2C0958A32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6000750"/>
            <a:ext cx="142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sz="2000">
                <a:solidFill>
                  <a:schemeClr val="tx1"/>
                </a:solidFill>
                <a:latin typeface="Arial" panose="020B0604020202020204" pitchFamily="34" charset="0"/>
              </a:rPr>
              <a:t>Estados</a:t>
            </a:r>
            <a:endParaRPr lang="es-ES" altLang="es-AR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28" name="Line 5">
            <a:extLst>
              <a:ext uri="{FF2B5EF4-FFF2-40B4-BE49-F238E27FC236}">
                <a16:creationId xmlns:a16="http://schemas.microsoft.com/office/drawing/2014/main" id="{BFBCA762-0C8F-4424-AA0A-AE6747E418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5181600"/>
            <a:ext cx="711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3429" name="Line 6">
            <a:extLst>
              <a:ext uri="{FF2B5EF4-FFF2-40B4-BE49-F238E27FC236}">
                <a16:creationId xmlns:a16="http://schemas.microsoft.com/office/drawing/2014/main" id="{3ECE02C7-72E0-46F8-9F8D-05A039D044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4400" y="5181600"/>
            <a:ext cx="203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3430" name="Line 7">
            <a:extLst>
              <a:ext uri="{FF2B5EF4-FFF2-40B4-BE49-F238E27FC236}">
                <a16:creationId xmlns:a16="http://schemas.microsoft.com/office/drawing/2014/main" id="{56F037EC-FE77-43EB-A5E0-9BB68E67B4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9200" y="5257800"/>
            <a:ext cx="1041400" cy="800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3431" name="Line 8">
            <a:extLst>
              <a:ext uri="{FF2B5EF4-FFF2-40B4-BE49-F238E27FC236}">
                <a16:creationId xmlns:a16="http://schemas.microsoft.com/office/drawing/2014/main" id="{6EF75312-0236-467C-B639-D38046A1E0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4000" y="5257800"/>
            <a:ext cx="2108200" cy="857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3432" name="Line 9">
            <a:extLst>
              <a:ext uri="{FF2B5EF4-FFF2-40B4-BE49-F238E27FC236}">
                <a16:creationId xmlns:a16="http://schemas.microsoft.com/office/drawing/2014/main" id="{DDF4DDE2-CD53-4708-87EF-476031A39C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257800"/>
            <a:ext cx="3124200" cy="971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3433" name="AutoShape 10">
            <a:extLst>
              <a:ext uri="{FF2B5EF4-FFF2-40B4-BE49-F238E27FC236}">
                <a16:creationId xmlns:a16="http://schemas.microsoft.com/office/drawing/2014/main" id="{7E0F1642-4939-4428-B67E-457F933E0CED}"/>
              </a:ext>
            </a:extLst>
          </p:cNvPr>
          <p:cNvSpPr>
            <a:spLocks/>
          </p:cNvSpPr>
          <p:nvPr/>
        </p:nvSpPr>
        <p:spPr bwMode="auto">
          <a:xfrm rot="-5430766">
            <a:off x="4745832" y="3367881"/>
            <a:ext cx="57150" cy="5894387"/>
          </a:xfrm>
          <a:prstGeom prst="leftBrace">
            <a:avLst>
              <a:gd name="adj1" fmla="val 859491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434" name="Text Box 11">
            <a:extLst>
              <a:ext uri="{FF2B5EF4-FFF2-40B4-BE49-F238E27FC236}">
                <a16:creationId xmlns:a16="http://schemas.microsoft.com/office/drawing/2014/main" id="{CB92D085-E26D-4FB2-B497-43FD34D45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00800"/>
            <a:ext cx="589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sz="2000">
                <a:solidFill>
                  <a:schemeClr val="tx1"/>
                </a:solidFill>
                <a:latin typeface="Arial" panose="020B0604020202020204" pitchFamily="34" charset="0"/>
              </a:rPr>
              <a:t>Gama de recursos disponibles</a:t>
            </a:r>
            <a:endParaRPr lang="es-ES" altLang="es-AR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3435" name="Object 11">
            <a:extLst>
              <a:ext uri="{FF2B5EF4-FFF2-40B4-BE49-F238E27FC236}">
                <a16:creationId xmlns:a16="http://schemas.microsoft.com/office/drawing/2014/main" id="{8550C06C-2C63-4001-9E09-221A79EC83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412875"/>
          <a:ext cx="73914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áfico" r:id="rId3" imgW="4667446" imgH="2410184" progId="Excel.Chart.8">
                  <p:embed/>
                </p:oleObj>
              </mc:Choice>
              <mc:Fallback>
                <p:oleObj name="Gráfico" r:id="rId3" imgW="4667446" imgH="2410184" progId="Excel.Chart.8">
                  <p:embed/>
                  <p:pic>
                    <p:nvPicPr>
                      <p:cNvPr id="103435" name="Object 11">
                        <a:extLst>
                          <a:ext uri="{FF2B5EF4-FFF2-40B4-BE49-F238E27FC236}">
                            <a16:creationId xmlns:a16="http://schemas.microsoft.com/office/drawing/2014/main" id="{8550C06C-2C63-4001-9E09-221A79EC83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12875"/>
                        <a:ext cx="7391400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21BCEC92-43CA-406C-96AA-D35CADEB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es-AR" altLang="es-AR" b="1">
                <a:solidFill>
                  <a:schemeClr val="tx1"/>
                </a:solidFill>
                <a:latin typeface="Arial" panose="020B0604020202020204" pitchFamily="34" charset="0"/>
              </a:rPr>
              <a:t>Utilización de recursos por una especie sobre un eje del nicho</a:t>
            </a:r>
            <a:endParaRPr lang="es-ES_tradnl" altLang="es-AR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451" name="Object 3">
            <a:extLst>
              <a:ext uri="{FF2B5EF4-FFF2-40B4-BE49-F238E27FC236}">
                <a16:creationId xmlns:a16="http://schemas.microsoft.com/office/drawing/2014/main" id="{EB89C1D7-3BEA-4ED3-861C-1E0E2E8BF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066800"/>
          <a:ext cx="7823200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o" r:id="rId3" imgW="3891960" imgH="2695680" progId="Word.Document.8">
                  <p:embed/>
                </p:oleObj>
              </mc:Choice>
              <mc:Fallback>
                <p:oleObj name="Documento" r:id="rId3" imgW="3891960" imgH="2695680" progId="Word.Document.8">
                  <p:embed/>
                  <p:pic>
                    <p:nvPicPr>
                      <p:cNvPr id="104451" name="Object 3">
                        <a:extLst>
                          <a:ext uri="{FF2B5EF4-FFF2-40B4-BE49-F238E27FC236}">
                            <a16:creationId xmlns:a16="http://schemas.microsoft.com/office/drawing/2014/main" id="{EB89C1D7-3BEA-4ED3-861C-1E0E2E8BF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7823200" cy="230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Text Box 4">
            <a:extLst>
              <a:ext uri="{FF2B5EF4-FFF2-40B4-BE49-F238E27FC236}">
                <a16:creationId xmlns:a16="http://schemas.microsoft.com/office/drawing/2014/main" id="{52874645-A93E-4DDA-BD6E-73579FBFB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485775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4453" name="Text Box 5">
            <a:extLst>
              <a:ext uri="{FF2B5EF4-FFF2-40B4-BE49-F238E27FC236}">
                <a16:creationId xmlns:a16="http://schemas.microsoft.com/office/drawing/2014/main" id="{F1453603-84B2-4524-83C3-DF1DAE455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60800"/>
            <a:ext cx="8893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buClr>
                <a:srgbClr val="FF3300"/>
              </a:buClr>
              <a:buSzTx/>
              <a:buFont typeface="Wingdings" panose="05000000000000000000" pitchFamily="2" charset="2"/>
              <a:buChar char="ü"/>
            </a:pPr>
            <a:r>
              <a:rPr lang="es-AR" altLang="es-AR">
                <a:solidFill>
                  <a:schemeClr val="tx1"/>
                </a:solidFill>
                <a:latin typeface="Arial" panose="020B0604020202020204" pitchFamily="34" charset="0"/>
              </a:rPr>
              <a:t>Dentro del nicho no todos los estados son igualmente favorables: el óptimo es donde está la mayor proporción de individuos 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4454" name="Text Box 8">
            <a:extLst>
              <a:ext uri="{FF2B5EF4-FFF2-40B4-BE49-F238E27FC236}">
                <a16:creationId xmlns:a16="http://schemas.microsoft.com/office/drawing/2014/main" id="{D8030325-F6F1-43B3-B9A0-69E2A1FF0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40300"/>
            <a:ext cx="8893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b="1">
                <a:solidFill>
                  <a:srgbClr val="FF6600"/>
                </a:solidFill>
                <a:latin typeface="Arial" panose="020B0604020202020204" pitchFamily="34" charset="0"/>
              </a:rPr>
              <a:t>Amplitud</a:t>
            </a: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: cantidad de estados que usa la especie. Los índices tienen en cuenta la proporción de uso de los distintos estados.  Índice de Levins       B=1/</a:t>
            </a:r>
            <a:r>
              <a:rPr lang="el-GR" altLang="es-A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es-ES_tradnl" altLang="es-AR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donde pi= proporción de uso del estado del recurso i. La suma es para todos los estados disponibles</a:t>
            </a:r>
            <a:endParaRPr lang="el-GR" altLang="es-A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5" name="Line 10">
            <a:extLst>
              <a:ext uri="{FF2B5EF4-FFF2-40B4-BE49-F238E27FC236}">
                <a16:creationId xmlns:a16="http://schemas.microsoft.com/office/drawing/2014/main" id="{FBD15128-F27D-47CB-BEB3-8922A2081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3573463"/>
            <a:ext cx="417671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4456" name="Text Box 11">
            <a:extLst>
              <a:ext uri="{FF2B5EF4-FFF2-40B4-BE49-F238E27FC236}">
                <a16:creationId xmlns:a16="http://schemas.microsoft.com/office/drawing/2014/main" id="{0FC53BEF-014B-438C-8472-4759AF5B7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447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óptimo</a:t>
            </a:r>
          </a:p>
        </p:txBody>
      </p:sp>
      <p:sp>
        <p:nvSpPr>
          <p:cNvPr id="104457" name="Text Box 12">
            <a:extLst>
              <a:ext uri="{FF2B5EF4-FFF2-40B4-BE49-F238E27FC236}">
                <a16:creationId xmlns:a16="http://schemas.microsoft.com/office/drawing/2014/main" id="{095E3B55-9BB5-477D-8E6E-493043FCA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500438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amplitud</a:t>
            </a:r>
          </a:p>
        </p:txBody>
      </p:sp>
      <p:sp>
        <p:nvSpPr>
          <p:cNvPr id="104458" name="Text Box 10">
            <a:extLst>
              <a:ext uri="{FF2B5EF4-FFF2-40B4-BE49-F238E27FC236}">
                <a16:creationId xmlns:a16="http://schemas.microsoft.com/office/drawing/2014/main" id="{A3B20C83-9832-4C06-A646-7E6DCB9F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226853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sz="2000">
                <a:solidFill>
                  <a:schemeClr val="tx1"/>
                </a:solidFill>
                <a:latin typeface="Times New Roman" panose="02020603050405020304" pitchFamily="18" charset="0"/>
              </a:rPr>
              <a:t>O proporción de uso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id="{C63B040D-57C9-4AE8-A0F3-DC3B8970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0"/>
            <a:ext cx="80518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b="1">
                <a:solidFill>
                  <a:srgbClr val="FF6600"/>
                </a:solidFill>
                <a:latin typeface="Arial" panose="020B0604020202020204" pitchFamily="34" charset="0"/>
              </a:rPr>
              <a:t>Superposición</a:t>
            </a: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: estados del recurso usados por más de una especie. 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 b="1">
                <a:solidFill>
                  <a:srgbClr val="FF6600"/>
                </a:solidFill>
                <a:latin typeface="Arial" panose="020B0604020202020204" pitchFamily="34" charset="0"/>
              </a:rPr>
              <a:t>Disimilitud</a:t>
            </a: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: distancia entre los óptimos.</a:t>
            </a:r>
          </a:p>
        </p:txBody>
      </p:sp>
      <p:graphicFrame>
        <p:nvGraphicFramePr>
          <p:cNvPr id="107523" name="Object 3">
            <a:extLst>
              <a:ext uri="{FF2B5EF4-FFF2-40B4-BE49-F238E27FC236}">
                <a16:creationId xmlns:a16="http://schemas.microsoft.com/office/drawing/2014/main" id="{588EFE5B-3330-48FC-BC28-EB63387BD2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895600"/>
          <a:ext cx="7626350" cy="792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o" r:id="rId3" imgW="3867120" imgH="5638680" progId="Word.Document.8">
                  <p:embed/>
                </p:oleObj>
              </mc:Choice>
              <mc:Fallback>
                <p:oleObj name="Documento" r:id="rId3" imgW="3867120" imgH="5638680" progId="Word.Document.8">
                  <p:embed/>
                  <p:pic>
                    <p:nvPicPr>
                      <p:cNvPr id="107523" name="Object 3">
                        <a:extLst>
                          <a:ext uri="{FF2B5EF4-FFF2-40B4-BE49-F238E27FC236}">
                            <a16:creationId xmlns:a16="http://schemas.microsoft.com/office/drawing/2014/main" id="{588EFE5B-3330-48FC-BC28-EB63387BD2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7626350" cy="792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Line 4">
            <a:extLst>
              <a:ext uri="{FF2B5EF4-FFF2-40B4-BE49-F238E27FC236}">
                <a16:creationId xmlns:a16="http://schemas.microsoft.com/office/drawing/2014/main" id="{1D1EC2F8-7DEB-4A61-817C-8152F089AD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962400"/>
            <a:ext cx="6096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87EA4252-7C39-4709-9767-0EC7C1FA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33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Óptimo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7526" name="Text Box 18">
            <a:extLst>
              <a:ext uri="{FF2B5EF4-FFF2-40B4-BE49-F238E27FC236}">
                <a16:creationId xmlns:a16="http://schemas.microsoft.com/office/drawing/2014/main" id="{8F9443F0-E136-49EB-904B-3F49CD6D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6482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AR">
                <a:solidFill>
                  <a:schemeClr val="tx1"/>
                </a:solidFill>
                <a:latin typeface="Arial" panose="020B0604020202020204" pitchFamily="34" charset="0"/>
              </a:rPr>
              <a:t>Superposición</a:t>
            </a:r>
            <a:endParaRPr lang="es-ES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7527" name="Line 20">
            <a:extLst>
              <a:ext uri="{FF2B5EF4-FFF2-40B4-BE49-F238E27FC236}">
                <a16:creationId xmlns:a16="http://schemas.microsoft.com/office/drawing/2014/main" id="{276C6C4D-1F77-4657-A1B4-CBAA0083B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324600"/>
            <a:ext cx="4267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28" name="Line 21">
            <a:extLst>
              <a:ext uri="{FF2B5EF4-FFF2-40B4-BE49-F238E27FC236}">
                <a16:creationId xmlns:a16="http://schemas.microsoft.com/office/drawing/2014/main" id="{EA5175DB-14C2-440F-80E8-824A868ED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0960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29" name="Line 22">
            <a:extLst>
              <a:ext uri="{FF2B5EF4-FFF2-40B4-BE49-F238E27FC236}">
                <a16:creationId xmlns:a16="http://schemas.microsoft.com/office/drawing/2014/main" id="{BDA72DC3-C955-4BCC-8A04-1D0A45A4B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400800"/>
            <a:ext cx="3200400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30" name="Line 23">
            <a:extLst>
              <a:ext uri="{FF2B5EF4-FFF2-40B4-BE49-F238E27FC236}">
                <a16:creationId xmlns:a16="http://schemas.microsoft.com/office/drawing/2014/main" id="{95FB8707-56ED-4F9F-BEDC-34D0874D7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6553200"/>
            <a:ext cx="3276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31" name="Line 24">
            <a:extLst>
              <a:ext uri="{FF2B5EF4-FFF2-40B4-BE49-F238E27FC236}">
                <a16:creationId xmlns:a16="http://schemas.microsoft.com/office/drawing/2014/main" id="{55702DB7-F393-4EF7-B55D-B835AB207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32" name="Text Box 25">
            <a:extLst>
              <a:ext uri="{FF2B5EF4-FFF2-40B4-BE49-F238E27FC236}">
                <a16:creationId xmlns:a16="http://schemas.microsoft.com/office/drawing/2014/main" id="{2AC08268-B805-4FE2-8934-913A31DA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disimilitud</a:t>
            </a:r>
          </a:p>
        </p:txBody>
      </p:sp>
      <p:sp>
        <p:nvSpPr>
          <p:cNvPr id="107533" name="Text Box 26">
            <a:extLst>
              <a:ext uri="{FF2B5EF4-FFF2-40B4-BE49-F238E27FC236}">
                <a16:creationId xmlns:a16="http://schemas.microsoft.com/office/drawing/2014/main" id="{EB5384B4-3EE2-4165-A391-C613E0ED1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amplitud</a:t>
            </a:r>
          </a:p>
        </p:txBody>
      </p:sp>
      <p:sp>
        <p:nvSpPr>
          <p:cNvPr id="107534" name="Line 28">
            <a:extLst>
              <a:ext uri="{FF2B5EF4-FFF2-40B4-BE49-F238E27FC236}">
                <a16:creationId xmlns:a16="http://schemas.microsoft.com/office/drawing/2014/main" id="{77CF4E85-E3FC-465A-9470-A105A63DEA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5410200"/>
            <a:ext cx="152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35" name="Line 29">
            <a:extLst>
              <a:ext uri="{FF2B5EF4-FFF2-40B4-BE49-F238E27FC236}">
                <a16:creationId xmlns:a16="http://schemas.microsoft.com/office/drawing/2014/main" id="{53A0003D-7AEB-4252-89B2-00EB28840C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5105400"/>
            <a:ext cx="152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36" name="Line 30">
            <a:extLst>
              <a:ext uri="{FF2B5EF4-FFF2-40B4-BE49-F238E27FC236}">
                <a16:creationId xmlns:a16="http://schemas.microsoft.com/office/drawing/2014/main" id="{19246A2A-86AB-4207-9F22-3BE0FCE71C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5334000"/>
            <a:ext cx="762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37" name="Line 31">
            <a:extLst>
              <a:ext uri="{FF2B5EF4-FFF2-40B4-BE49-F238E27FC236}">
                <a16:creationId xmlns:a16="http://schemas.microsoft.com/office/drawing/2014/main" id="{1D303989-9D81-4CD1-930A-B0864260E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4102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38" name="Line 32">
            <a:extLst>
              <a:ext uri="{FF2B5EF4-FFF2-40B4-BE49-F238E27FC236}">
                <a16:creationId xmlns:a16="http://schemas.microsoft.com/office/drawing/2014/main" id="{0E56ED7B-E725-40CE-A1E8-3EA6BCB43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5562600"/>
            <a:ext cx="762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39" name="Line 33">
            <a:extLst>
              <a:ext uri="{FF2B5EF4-FFF2-40B4-BE49-F238E27FC236}">
                <a16:creationId xmlns:a16="http://schemas.microsoft.com/office/drawing/2014/main" id="{BA703048-5AA1-4C11-A64B-31C6FE38E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9530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7540" name="Text Box 34">
            <a:extLst>
              <a:ext uri="{FF2B5EF4-FFF2-40B4-BE49-F238E27FC236}">
                <a16:creationId xmlns:a16="http://schemas.microsoft.com/office/drawing/2014/main" id="{76D5AFBC-999E-464B-B283-7BD57387F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Cuando hay varias especies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3">
            <a:extLst>
              <a:ext uri="{FF2B5EF4-FFF2-40B4-BE49-F238E27FC236}">
                <a16:creationId xmlns:a16="http://schemas.microsoft.com/office/drawing/2014/main" id="{EB910721-DAC6-4EC8-8C42-5DB006AB7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5052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8547" name="Freeform 4">
            <a:extLst>
              <a:ext uri="{FF2B5EF4-FFF2-40B4-BE49-F238E27FC236}">
                <a16:creationId xmlns:a16="http://schemas.microsoft.com/office/drawing/2014/main" id="{33A97D35-8CF7-494B-96E0-185C7FBA803E}"/>
              </a:ext>
            </a:extLst>
          </p:cNvPr>
          <p:cNvSpPr>
            <a:spLocks/>
          </p:cNvSpPr>
          <p:nvPr/>
        </p:nvSpPr>
        <p:spPr bwMode="auto">
          <a:xfrm>
            <a:off x="1143000" y="1447800"/>
            <a:ext cx="3657600" cy="2044700"/>
          </a:xfrm>
          <a:custGeom>
            <a:avLst/>
            <a:gdLst>
              <a:gd name="T0" fmla="*/ 0 w 2304"/>
              <a:gd name="T1" fmla="*/ 2044700 h 1288"/>
              <a:gd name="T2" fmla="*/ 762000 w 2304"/>
              <a:gd name="T3" fmla="*/ 1435100 h 1288"/>
              <a:gd name="T4" fmla="*/ 1447800 w 2304"/>
              <a:gd name="T5" fmla="*/ 368300 h 1288"/>
              <a:gd name="T6" fmla="*/ 2209800 w 2304"/>
              <a:gd name="T7" fmla="*/ 139700 h 1288"/>
              <a:gd name="T8" fmla="*/ 2819400 w 2304"/>
              <a:gd name="T9" fmla="*/ 1206500 h 1288"/>
              <a:gd name="T10" fmla="*/ 3352800 w 2304"/>
              <a:gd name="T11" fmla="*/ 1892300 h 1288"/>
              <a:gd name="T12" fmla="*/ 3657600 w 2304"/>
              <a:gd name="T13" fmla="*/ 2044700 h 1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4"/>
              <a:gd name="T22" fmla="*/ 0 h 1288"/>
              <a:gd name="T23" fmla="*/ 2304 w 2304"/>
              <a:gd name="T24" fmla="*/ 1288 h 1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4" h="1288">
                <a:moveTo>
                  <a:pt x="0" y="1288"/>
                </a:moveTo>
                <a:cubicBezTo>
                  <a:pt x="164" y="1184"/>
                  <a:pt x="328" y="1080"/>
                  <a:pt x="480" y="904"/>
                </a:cubicBezTo>
                <a:cubicBezTo>
                  <a:pt x="632" y="728"/>
                  <a:pt x="760" y="368"/>
                  <a:pt x="912" y="232"/>
                </a:cubicBezTo>
                <a:cubicBezTo>
                  <a:pt x="1064" y="96"/>
                  <a:pt x="1248" y="0"/>
                  <a:pt x="1392" y="88"/>
                </a:cubicBezTo>
                <a:cubicBezTo>
                  <a:pt x="1536" y="176"/>
                  <a:pt x="1656" y="576"/>
                  <a:pt x="1776" y="760"/>
                </a:cubicBezTo>
                <a:cubicBezTo>
                  <a:pt x="1896" y="944"/>
                  <a:pt x="2024" y="1104"/>
                  <a:pt x="2112" y="1192"/>
                </a:cubicBezTo>
                <a:cubicBezTo>
                  <a:pt x="2200" y="1280"/>
                  <a:pt x="2272" y="1272"/>
                  <a:pt x="2304" y="1288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Freeform 5">
            <a:extLst>
              <a:ext uri="{FF2B5EF4-FFF2-40B4-BE49-F238E27FC236}">
                <a16:creationId xmlns:a16="http://schemas.microsoft.com/office/drawing/2014/main" id="{F4B30FBF-1F22-400A-8C25-736CD596E1AD}"/>
              </a:ext>
            </a:extLst>
          </p:cNvPr>
          <p:cNvSpPr>
            <a:spLocks/>
          </p:cNvSpPr>
          <p:nvPr/>
        </p:nvSpPr>
        <p:spPr bwMode="auto">
          <a:xfrm>
            <a:off x="2819400" y="1447800"/>
            <a:ext cx="2438400" cy="2057400"/>
          </a:xfrm>
          <a:custGeom>
            <a:avLst/>
            <a:gdLst>
              <a:gd name="T0" fmla="*/ 0 w 2304"/>
              <a:gd name="T1" fmla="*/ 2057400 h 1288"/>
              <a:gd name="T2" fmla="*/ 508000 w 2304"/>
              <a:gd name="T3" fmla="*/ 1444014 h 1288"/>
              <a:gd name="T4" fmla="*/ 965200 w 2304"/>
              <a:gd name="T5" fmla="*/ 370588 h 1288"/>
              <a:gd name="T6" fmla="*/ 1473200 w 2304"/>
              <a:gd name="T7" fmla="*/ 140568 h 1288"/>
              <a:gd name="T8" fmla="*/ 1879600 w 2304"/>
              <a:gd name="T9" fmla="*/ 1213994 h 1288"/>
              <a:gd name="T10" fmla="*/ 2235200 w 2304"/>
              <a:gd name="T11" fmla="*/ 1904053 h 1288"/>
              <a:gd name="T12" fmla="*/ 2438400 w 2304"/>
              <a:gd name="T13" fmla="*/ 2057400 h 1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4"/>
              <a:gd name="T22" fmla="*/ 0 h 1288"/>
              <a:gd name="T23" fmla="*/ 2304 w 2304"/>
              <a:gd name="T24" fmla="*/ 1288 h 1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4" h="1288">
                <a:moveTo>
                  <a:pt x="0" y="1288"/>
                </a:moveTo>
                <a:cubicBezTo>
                  <a:pt x="164" y="1184"/>
                  <a:pt x="328" y="1080"/>
                  <a:pt x="480" y="904"/>
                </a:cubicBezTo>
                <a:cubicBezTo>
                  <a:pt x="632" y="728"/>
                  <a:pt x="760" y="368"/>
                  <a:pt x="912" y="232"/>
                </a:cubicBezTo>
                <a:cubicBezTo>
                  <a:pt x="1064" y="96"/>
                  <a:pt x="1248" y="0"/>
                  <a:pt x="1392" y="88"/>
                </a:cubicBezTo>
                <a:cubicBezTo>
                  <a:pt x="1536" y="176"/>
                  <a:pt x="1656" y="576"/>
                  <a:pt x="1776" y="760"/>
                </a:cubicBezTo>
                <a:cubicBezTo>
                  <a:pt x="1896" y="944"/>
                  <a:pt x="2024" y="1104"/>
                  <a:pt x="2112" y="1192"/>
                </a:cubicBezTo>
                <a:cubicBezTo>
                  <a:pt x="2200" y="1280"/>
                  <a:pt x="2272" y="1272"/>
                  <a:pt x="2304" y="128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es-AR" altLang="es-A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Line 6">
            <a:extLst>
              <a:ext uri="{FF2B5EF4-FFF2-40B4-BE49-F238E27FC236}">
                <a16:creationId xmlns:a16="http://schemas.microsoft.com/office/drawing/2014/main" id="{9458623D-7C92-456F-B296-46AC6396A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99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8550" name="Text Box 7">
            <a:extLst>
              <a:ext uri="{FF2B5EF4-FFF2-40B4-BE49-F238E27FC236}">
                <a16:creationId xmlns:a16="http://schemas.microsoft.com/office/drawing/2014/main" id="{37426483-D3B0-4B94-9B49-667BF3DA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81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8551" name="Line 8">
            <a:extLst>
              <a:ext uri="{FF2B5EF4-FFF2-40B4-BE49-F238E27FC236}">
                <a16:creationId xmlns:a16="http://schemas.microsoft.com/office/drawing/2014/main" id="{339629FD-655E-4100-AF77-CEBFCC54A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8552" name="Text Box 9">
            <a:extLst>
              <a:ext uri="{FF2B5EF4-FFF2-40B4-BE49-F238E27FC236}">
                <a16:creationId xmlns:a16="http://schemas.microsoft.com/office/drawing/2014/main" id="{DDB4B730-4EA3-4FA6-AE14-4B7D0BF2B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w1</a:t>
            </a:r>
          </a:p>
        </p:txBody>
      </p:sp>
      <p:sp>
        <p:nvSpPr>
          <p:cNvPr id="108553" name="Text Box 10">
            <a:extLst>
              <a:ext uri="{FF2B5EF4-FFF2-40B4-BE49-F238E27FC236}">
                <a16:creationId xmlns:a16="http://schemas.microsoft.com/office/drawing/2014/main" id="{EA9EA8DA-A5E8-4999-90C2-8D59845DE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8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w2</a:t>
            </a:r>
          </a:p>
        </p:txBody>
      </p:sp>
      <p:sp>
        <p:nvSpPr>
          <p:cNvPr id="108554" name="Line 11">
            <a:extLst>
              <a:ext uri="{FF2B5EF4-FFF2-40B4-BE49-F238E27FC236}">
                <a16:creationId xmlns:a16="http://schemas.microsoft.com/office/drawing/2014/main" id="{74CEF94D-070B-41BC-A416-F36EB7277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8555" name="Text Box 12">
            <a:extLst>
              <a:ext uri="{FF2B5EF4-FFF2-40B4-BE49-F238E27FC236}">
                <a16:creationId xmlns:a16="http://schemas.microsoft.com/office/drawing/2014/main" id="{6E23BD45-E68D-4C38-A3BF-92A95181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73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d: disimilitud o distancia entre modas</a:t>
            </a:r>
          </a:p>
        </p:txBody>
      </p:sp>
      <p:sp>
        <p:nvSpPr>
          <p:cNvPr id="108556" name="Text Box 13">
            <a:extLst>
              <a:ext uri="{FF2B5EF4-FFF2-40B4-BE49-F238E27FC236}">
                <a16:creationId xmlns:a16="http://schemas.microsoft.com/office/drawing/2014/main" id="{E4C7BD41-55BA-4EF5-9EBC-0110BC3D8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19200"/>
            <a:ext cx="3346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w: dispersión en el uso (desvio estandar de la curva de uso)</a:t>
            </a:r>
          </a:p>
        </p:txBody>
      </p:sp>
      <p:sp>
        <p:nvSpPr>
          <p:cNvPr id="108557" name="Text Box 14">
            <a:extLst>
              <a:ext uri="{FF2B5EF4-FFF2-40B4-BE49-F238E27FC236}">
                <a16:creationId xmlns:a16="http://schemas.microsoft.com/office/drawing/2014/main" id="{6BEFDB77-3AEF-4F9B-B829-DC83C46C1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Dos especies </a:t>
            </a: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coexisten</a:t>
            </a:r>
            <a:r>
              <a:rPr lang="es-ES" altLang="es-AR">
                <a:solidFill>
                  <a:schemeClr val="tx1"/>
                </a:solidFill>
                <a:latin typeface="Arial" panose="020B0604020202020204" pitchFamily="34" charset="0"/>
              </a:rPr>
              <a:t>  si         </a:t>
            </a: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d/w&gt;1</a:t>
            </a:r>
          </a:p>
        </p:txBody>
      </p:sp>
      <p:sp>
        <p:nvSpPr>
          <p:cNvPr id="108558" name="Text Box 15">
            <a:extLst>
              <a:ext uri="{FF2B5EF4-FFF2-40B4-BE49-F238E27FC236}">
                <a16:creationId xmlns:a16="http://schemas.microsoft.com/office/drawing/2014/main" id="{65028740-737A-43AC-98F0-2900E744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733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08559" name="Text Box 16">
            <a:extLst>
              <a:ext uri="{FF2B5EF4-FFF2-40B4-BE49-F238E27FC236}">
                <a16:creationId xmlns:a16="http://schemas.microsoft.com/office/drawing/2014/main" id="{C1617047-B717-4F51-B5A7-0A1C717A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816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AR" b="1">
                <a:solidFill>
                  <a:schemeClr val="tx1"/>
                </a:solidFill>
                <a:latin typeface="Arial" panose="020B0604020202020204" pitchFamily="34" charset="0"/>
              </a:rPr>
              <a:t>d/w: Distancia estandarizada entre especies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2111</Words>
  <Application>Microsoft Office PowerPoint</Application>
  <PresentationFormat>Presentación en pantalla (4:3)</PresentationFormat>
  <Paragraphs>318</Paragraphs>
  <Slides>48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Arial</vt:lpstr>
      <vt:lpstr>Times New Roman</vt:lpstr>
      <vt:lpstr>Wingdings</vt:lpstr>
      <vt:lpstr>Diseño predeterminado</vt:lpstr>
      <vt:lpstr>Gráfico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trabajo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winxp</dc:creator>
  <cp:lastModifiedBy>mariabusch1955@gmail.com</cp:lastModifiedBy>
  <cp:revision>33</cp:revision>
  <dcterms:created xsi:type="dcterms:W3CDTF">2006-04-11T03:11:41Z</dcterms:created>
  <dcterms:modified xsi:type="dcterms:W3CDTF">2020-10-21T14:06:41Z</dcterms:modified>
</cp:coreProperties>
</file>